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6" r:id="rId4"/>
    <p:sldId id="308" r:id="rId5"/>
    <p:sldId id="309" r:id="rId6"/>
    <p:sldId id="310" r:id="rId7"/>
    <p:sldId id="311" r:id="rId8"/>
    <p:sldId id="312" r:id="rId9"/>
    <p:sldId id="263" r:id="rId10"/>
    <p:sldId id="313" r:id="rId11"/>
    <p:sldId id="316" r:id="rId12"/>
    <p:sldId id="317" r:id="rId13"/>
    <p:sldId id="325" r:id="rId14"/>
    <p:sldId id="326" r:id="rId15"/>
    <p:sldId id="336" r:id="rId16"/>
    <p:sldId id="337" r:id="rId17"/>
    <p:sldId id="332" r:id="rId18"/>
    <p:sldId id="323" r:id="rId19"/>
    <p:sldId id="335" r:id="rId20"/>
    <p:sldId id="324" r:id="rId21"/>
    <p:sldId id="259" r:id="rId22"/>
    <p:sldId id="260" r:id="rId23"/>
    <p:sldId id="261" r:id="rId24"/>
    <p:sldId id="262" r:id="rId25"/>
    <p:sldId id="299" r:id="rId26"/>
    <p:sldId id="264" r:id="rId27"/>
    <p:sldId id="265" r:id="rId28"/>
    <p:sldId id="266" r:id="rId29"/>
    <p:sldId id="267" r:id="rId30"/>
    <p:sldId id="300" r:id="rId31"/>
    <p:sldId id="268" r:id="rId32"/>
    <p:sldId id="269" r:id="rId33"/>
    <p:sldId id="270" r:id="rId34"/>
    <p:sldId id="275" r:id="rId35"/>
    <p:sldId id="271" r:id="rId36"/>
    <p:sldId id="276" r:id="rId37"/>
    <p:sldId id="272" r:id="rId38"/>
    <p:sldId id="273" r:id="rId39"/>
    <p:sldId id="274" r:id="rId40"/>
    <p:sldId id="277" r:id="rId41"/>
    <p:sldId id="278" r:id="rId42"/>
    <p:sldId id="301" r:id="rId43"/>
    <p:sldId id="302" r:id="rId44"/>
    <p:sldId id="303" r:id="rId45"/>
    <p:sldId id="304" r:id="rId46"/>
    <p:sldId id="305" r:id="rId47"/>
    <p:sldId id="306" r:id="rId48"/>
    <p:sldId id="307" r:id="rId49"/>
    <p:sldId id="289" r:id="rId50"/>
    <p:sldId id="290" r:id="rId51"/>
    <p:sldId id="291" r:id="rId52"/>
    <p:sldId id="292" r:id="rId53"/>
    <p:sldId id="293" r:id="rId54"/>
    <p:sldId id="294" r:id="rId55"/>
    <p:sldId id="295" r:id="rId56"/>
    <p:sldId id="296" r:id="rId57"/>
    <p:sldId id="280" r:id="rId58"/>
    <p:sldId id="281" r:id="rId59"/>
    <p:sldId id="282" r:id="rId60"/>
    <p:sldId id="283" r:id="rId61"/>
    <p:sldId id="284" r:id="rId62"/>
    <p:sldId id="285" r:id="rId63"/>
    <p:sldId id="286" r:id="rId64"/>
    <p:sldId id="287" r:id="rId65"/>
    <p:sldId id="297" r:id="rId66"/>
    <p:sldId id="298" r:id="rId6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08" autoAdjust="0"/>
    <p:restoredTop sz="94660"/>
  </p:normalViewPr>
  <p:slideViewPr>
    <p:cSldViewPr snapToGrid="0">
      <p:cViewPr varScale="1">
        <p:scale>
          <a:sx n="123" d="100"/>
          <a:sy n="123" d="100"/>
        </p:scale>
        <p:origin x="96" y="4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航 小松原" userId="1500defb24281381" providerId="LiveId" clId="{5B01F347-55A1-430D-BB3F-63056B288218}"/>
    <pc:docChg chg="undo custSel addSld modSld sldOrd">
      <pc:chgData name="航 小松原" userId="1500defb24281381" providerId="LiveId" clId="{5B01F347-55A1-430D-BB3F-63056B288218}" dt="2023-11-06T10:45:17.190" v="11351" actId="20577"/>
      <pc:docMkLst>
        <pc:docMk/>
      </pc:docMkLst>
      <pc:sldChg chg="ord">
        <pc:chgData name="航 小松原" userId="1500defb24281381" providerId="LiveId" clId="{5B01F347-55A1-430D-BB3F-63056B288218}" dt="2023-11-06T04:42:36.606" v="11349"/>
        <pc:sldMkLst>
          <pc:docMk/>
          <pc:sldMk cId="1942330674" sldId="256"/>
        </pc:sldMkLst>
      </pc:sldChg>
      <pc:sldChg chg="modSp mod">
        <pc:chgData name="航 小松原" userId="1500defb24281381" providerId="LiveId" clId="{5B01F347-55A1-430D-BB3F-63056B288218}" dt="2023-11-01T02:16:06.145" v="691" actId="27636"/>
        <pc:sldMkLst>
          <pc:docMk/>
          <pc:sldMk cId="3950667167" sldId="257"/>
        </pc:sldMkLst>
        <pc:spChg chg="mod">
          <ac:chgData name="航 小松原" userId="1500defb24281381" providerId="LiveId" clId="{5B01F347-55A1-430D-BB3F-63056B288218}" dt="2023-11-01T02:12:12.160" v="120" actId="20577"/>
          <ac:spMkLst>
            <pc:docMk/>
            <pc:sldMk cId="3950667167" sldId="257"/>
            <ac:spMk id="2" creationId="{FC56B4BD-62E2-640D-544D-5B2FE09E4F1A}"/>
          </ac:spMkLst>
        </pc:spChg>
        <pc:spChg chg="mod">
          <ac:chgData name="航 小松原" userId="1500defb24281381" providerId="LiveId" clId="{5B01F347-55A1-430D-BB3F-63056B288218}" dt="2023-11-01T02:16:06.145" v="691" actId="27636"/>
          <ac:spMkLst>
            <pc:docMk/>
            <pc:sldMk cId="3950667167" sldId="257"/>
            <ac:spMk id="3" creationId="{94449CE6-9485-1639-17A1-E10EA184C6A9}"/>
          </ac:spMkLst>
        </pc:spChg>
      </pc:sldChg>
      <pc:sldChg chg="addSp modSp new mod">
        <pc:chgData name="航 小松原" userId="1500defb24281381" providerId="LiveId" clId="{5B01F347-55A1-430D-BB3F-63056B288218}" dt="2023-11-01T02:24:13.953" v="1986" actId="1076"/>
        <pc:sldMkLst>
          <pc:docMk/>
          <pc:sldMk cId="4158783021" sldId="258"/>
        </pc:sldMkLst>
        <pc:spChg chg="mod">
          <ac:chgData name="航 小松原" userId="1500defb24281381" providerId="LiveId" clId="{5B01F347-55A1-430D-BB3F-63056B288218}" dt="2023-11-01T02:16:28.303" v="764" actId="20577"/>
          <ac:spMkLst>
            <pc:docMk/>
            <pc:sldMk cId="4158783021" sldId="258"/>
            <ac:spMk id="2" creationId="{6D4C6E54-B674-1337-911D-284A3B8377D1}"/>
          </ac:spMkLst>
        </pc:spChg>
        <pc:spChg chg="mod">
          <ac:chgData name="航 小松原" userId="1500defb24281381" providerId="LiveId" clId="{5B01F347-55A1-430D-BB3F-63056B288218}" dt="2023-11-01T02:24:13.953" v="1986" actId="1076"/>
          <ac:spMkLst>
            <pc:docMk/>
            <pc:sldMk cId="4158783021" sldId="258"/>
            <ac:spMk id="3" creationId="{CB1FBF48-60FA-873B-0623-FE08A33EBE4E}"/>
          </ac:spMkLst>
        </pc:spChg>
        <pc:spChg chg="add mod">
          <ac:chgData name="航 小松原" userId="1500defb24281381" providerId="LiveId" clId="{5B01F347-55A1-430D-BB3F-63056B288218}" dt="2023-11-01T02:24:10.867" v="1985" actId="1076"/>
          <ac:spMkLst>
            <pc:docMk/>
            <pc:sldMk cId="4158783021" sldId="258"/>
            <ac:spMk id="5" creationId="{9056AFE1-0B26-E016-0A98-9EDB7DF241BB}"/>
          </ac:spMkLst>
        </pc:spChg>
      </pc:sldChg>
      <pc:sldChg chg="modSp new mod">
        <pc:chgData name="航 小松原" userId="1500defb24281381" providerId="LiveId" clId="{5B01F347-55A1-430D-BB3F-63056B288218}" dt="2023-11-01T03:36:41.292" v="3089" actId="20577"/>
        <pc:sldMkLst>
          <pc:docMk/>
          <pc:sldMk cId="1852478620" sldId="259"/>
        </pc:sldMkLst>
        <pc:spChg chg="mod">
          <ac:chgData name="航 小松原" userId="1500defb24281381" providerId="LiveId" clId="{5B01F347-55A1-430D-BB3F-63056B288218}" dt="2023-11-01T03:36:41.292" v="3089" actId="20577"/>
          <ac:spMkLst>
            <pc:docMk/>
            <pc:sldMk cId="1852478620" sldId="259"/>
            <ac:spMk id="2" creationId="{FA51E624-1892-C59C-CA70-A690B3969EFA}"/>
          </ac:spMkLst>
        </pc:spChg>
        <pc:spChg chg="mod">
          <ac:chgData name="航 小松原" userId="1500defb24281381" providerId="LiveId" clId="{5B01F347-55A1-430D-BB3F-63056B288218}" dt="2023-11-01T03:36:30.101" v="3081" actId="20577"/>
          <ac:spMkLst>
            <pc:docMk/>
            <pc:sldMk cId="1852478620" sldId="259"/>
            <ac:spMk id="3" creationId="{190C98DA-0391-5817-E323-4C2039C7BA77}"/>
          </ac:spMkLst>
        </pc:spChg>
      </pc:sldChg>
      <pc:sldChg chg="modSp new mod">
        <pc:chgData name="航 小松原" userId="1500defb24281381" providerId="LiveId" clId="{5B01F347-55A1-430D-BB3F-63056B288218}" dt="2023-11-01T06:27:05.477" v="4217" actId="15"/>
        <pc:sldMkLst>
          <pc:docMk/>
          <pc:sldMk cId="4179968173" sldId="260"/>
        </pc:sldMkLst>
        <pc:spChg chg="mod">
          <ac:chgData name="航 小松原" userId="1500defb24281381" providerId="LiveId" clId="{5B01F347-55A1-430D-BB3F-63056B288218}" dt="2023-11-01T03:36:49.710" v="3110" actId="20577"/>
          <ac:spMkLst>
            <pc:docMk/>
            <pc:sldMk cId="4179968173" sldId="260"/>
            <ac:spMk id="2" creationId="{0E44403F-963B-B552-3852-974D824E843F}"/>
          </ac:spMkLst>
        </pc:spChg>
        <pc:spChg chg="mod">
          <ac:chgData name="航 小松原" userId="1500defb24281381" providerId="LiveId" clId="{5B01F347-55A1-430D-BB3F-63056B288218}" dt="2023-11-01T06:27:05.477" v="4217" actId="15"/>
          <ac:spMkLst>
            <pc:docMk/>
            <pc:sldMk cId="4179968173" sldId="260"/>
            <ac:spMk id="3" creationId="{FCD7858A-B122-07AC-F7B2-F7054D7CEAAD}"/>
          </ac:spMkLst>
        </pc:spChg>
      </pc:sldChg>
      <pc:sldChg chg="modSp add mod">
        <pc:chgData name="航 小松原" userId="1500defb24281381" providerId="LiveId" clId="{5B01F347-55A1-430D-BB3F-63056B288218}" dt="2023-11-01T06:36:32.709" v="5122" actId="20577"/>
        <pc:sldMkLst>
          <pc:docMk/>
          <pc:sldMk cId="450751319" sldId="261"/>
        </pc:sldMkLst>
        <pc:spChg chg="mod">
          <ac:chgData name="航 小松原" userId="1500defb24281381" providerId="LiveId" clId="{5B01F347-55A1-430D-BB3F-63056B288218}" dt="2023-11-01T06:21:52.894" v="3864" actId="20577"/>
          <ac:spMkLst>
            <pc:docMk/>
            <pc:sldMk cId="450751319" sldId="261"/>
            <ac:spMk id="2" creationId="{0E44403F-963B-B552-3852-974D824E843F}"/>
          </ac:spMkLst>
        </pc:spChg>
        <pc:spChg chg="mod">
          <ac:chgData name="航 小松原" userId="1500defb24281381" providerId="LiveId" clId="{5B01F347-55A1-430D-BB3F-63056B288218}" dt="2023-11-01T06:36:32.709" v="5122" actId="20577"/>
          <ac:spMkLst>
            <pc:docMk/>
            <pc:sldMk cId="450751319" sldId="261"/>
            <ac:spMk id="3" creationId="{FCD7858A-B122-07AC-F7B2-F7054D7CEAAD}"/>
          </ac:spMkLst>
        </pc:spChg>
      </pc:sldChg>
      <pc:sldChg chg="modSp add mod">
        <pc:chgData name="航 小松原" userId="1500defb24281381" providerId="LiveId" clId="{5B01F347-55A1-430D-BB3F-63056B288218}" dt="2023-11-01T06:54:36.570" v="6167" actId="27636"/>
        <pc:sldMkLst>
          <pc:docMk/>
          <pc:sldMk cId="393818297" sldId="262"/>
        </pc:sldMkLst>
        <pc:spChg chg="mod">
          <ac:chgData name="航 小松原" userId="1500defb24281381" providerId="LiveId" clId="{5B01F347-55A1-430D-BB3F-63056B288218}" dt="2023-11-01T06:38:00.585" v="5131" actId="20577"/>
          <ac:spMkLst>
            <pc:docMk/>
            <pc:sldMk cId="393818297" sldId="262"/>
            <ac:spMk id="2" creationId="{0E44403F-963B-B552-3852-974D824E843F}"/>
          </ac:spMkLst>
        </pc:spChg>
        <pc:spChg chg="mod">
          <ac:chgData name="航 小松原" userId="1500defb24281381" providerId="LiveId" clId="{5B01F347-55A1-430D-BB3F-63056B288218}" dt="2023-11-01T06:54:36.570" v="6167" actId="27636"/>
          <ac:spMkLst>
            <pc:docMk/>
            <pc:sldMk cId="393818297" sldId="262"/>
            <ac:spMk id="3" creationId="{FCD7858A-B122-07AC-F7B2-F7054D7CEAAD}"/>
          </ac:spMkLst>
        </pc:spChg>
      </pc:sldChg>
      <pc:sldChg chg="modSp new mod">
        <pc:chgData name="航 小松原" userId="1500defb24281381" providerId="LiveId" clId="{5B01F347-55A1-430D-BB3F-63056B288218}" dt="2023-11-06T03:33:19.113" v="6821" actId="20577"/>
        <pc:sldMkLst>
          <pc:docMk/>
          <pc:sldMk cId="2011474302" sldId="263"/>
        </pc:sldMkLst>
        <pc:spChg chg="mod">
          <ac:chgData name="航 小松原" userId="1500defb24281381" providerId="LiveId" clId="{5B01F347-55A1-430D-BB3F-63056B288218}" dt="2023-11-06T02:52:06.351" v="6716" actId="20577"/>
          <ac:spMkLst>
            <pc:docMk/>
            <pc:sldMk cId="2011474302" sldId="263"/>
            <ac:spMk id="2" creationId="{995DD6B1-2695-BDD8-6F01-A56451CCB7A0}"/>
          </ac:spMkLst>
        </pc:spChg>
        <pc:spChg chg="mod">
          <ac:chgData name="航 小松原" userId="1500defb24281381" providerId="LiveId" clId="{5B01F347-55A1-430D-BB3F-63056B288218}" dt="2023-11-06T03:33:19.113" v="6821" actId="20577"/>
          <ac:spMkLst>
            <pc:docMk/>
            <pc:sldMk cId="2011474302" sldId="263"/>
            <ac:spMk id="3" creationId="{A838F59E-E684-BCB7-3A79-9DD7D315D6B8}"/>
          </ac:spMkLst>
        </pc:spChg>
      </pc:sldChg>
      <pc:sldChg chg="addSp delSp modSp new mod">
        <pc:chgData name="航 小松原" userId="1500defb24281381" providerId="LiveId" clId="{5B01F347-55A1-430D-BB3F-63056B288218}" dt="2023-11-06T03:46:27.090" v="7567" actId="27636"/>
        <pc:sldMkLst>
          <pc:docMk/>
          <pc:sldMk cId="3881355525" sldId="264"/>
        </pc:sldMkLst>
        <pc:spChg chg="mod">
          <ac:chgData name="航 小松原" userId="1500defb24281381" providerId="LiveId" clId="{5B01F347-55A1-430D-BB3F-63056B288218}" dt="2023-11-06T02:52:00.119" v="6712" actId="20577"/>
          <ac:spMkLst>
            <pc:docMk/>
            <pc:sldMk cId="3881355525" sldId="264"/>
            <ac:spMk id="2" creationId="{6D6E503A-0E57-B216-24E4-03F34DD573E1}"/>
          </ac:spMkLst>
        </pc:spChg>
        <pc:spChg chg="mod">
          <ac:chgData name="航 小松原" userId="1500defb24281381" providerId="LiveId" clId="{5B01F347-55A1-430D-BB3F-63056B288218}" dt="2023-11-06T03:46:27.090" v="7567" actId="27636"/>
          <ac:spMkLst>
            <pc:docMk/>
            <pc:sldMk cId="3881355525" sldId="264"/>
            <ac:spMk id="3" creationId="{95668701-FDFF-B550-B4BB-2C2A2BCD599E}"/>
          </ac:spMkLst>
        </pc:spChg>
        <pc:picChg chg="add del mod">
          <ac:chgData name="航 小松原" userId="1500defb24281381" providerId="LiveId" clId="{5B01F347-55A1-430D-BB3F-63056B288218}" dt="2023-11-06T03:37:25.926" v="7077" actId="478"/>
          <ac:picMkLst>
            <pc:docMk/>
            <pc:sldMk cId="3881355525" sldId="264"/>
            <ac:picMk id="5" creationId="{5163F595-C7F1-1D07-4294-88E6EBA3F761}"/>
          </ac:picMkLst>
        </pc:picChg>
        <pc:picChg chg="add mod">
          <ac:chgData name="航 小松原" userId="1500defb24281381" providerId="LiveId" clId="{5B01F347-55A1-430D-BB3F-63056B288218}" dt="2023-11-06T03:37:49.836" v="7080" actId="1076"/>
          <ac:picMkLst>
            <pc:docMk/>
            <pc:sldMk cId="3881355525" sldId="264"/>
            <ac:picMk id="7" creationId="{F2C66D8B-8940-5A04-B570-8841CBBEBA56}"/>
          </ac:picMkLst>
        </pc:picChg>
      </pc:sldChg>
      <pc:sldChg chg="modSp new mod">
        <pc:chgData name="航 小松原" userId="1500defb24281381" providerId="LiveId" clId="{5B01F347-55A1-430D-BB3F-63056B288218}" dt="2023-11-06T03:52:05.509" v="8071" actId="20577"/>
        <pc:sldMkLst>
          <pc:docMk/>
          <pc:sldMk cId="1185487708" sldId="265"/>
        </pc:sldMkLst>
        <pc:spChg chg="mod">
          <ac:chgData name="航 小松原" userId="1500defb24281381" providerId="LiveId" clId="{5B01F347-55A1-430D-BB3F-63056B288218}" dt="2023-11-06T03:46:46.305" v="7578" actId="20577"/>
          <ac:spMkLst>
            <pc:docMk/>
            <pc:sldMk cId="1185487708" sldId="265"/>
            <ac:spMk id="2" creationId="{0323296C-20FC-23B4-13D9-D05287561225}"/>
          </ac:spMkLst>
        </pc:spChg>
        <pc:spChg chg="mod">
          <ac:chgData name="航 小松原" userId="1500defb24281381" providerId="LiveId" clId="{5B01F347-55A1-430D-BB3F-63056B288218}" dt="2023-11-06T03:52:05.509" v="8071" actId="20577"/>
          <ac:spMkLst>
            <pc:docMk/>
            <pc:sldMk cId="1185487708" sldId="265"/>
            <ac:spMk id="3" creationId="{F9139322-2274-C557-2639-AA7B7AC5590B}"/>
          </ac:spMkLst>
        </pc:spChg>
      </pc:sldChg>
      <pc:sldChg chg="modSp new mod">
        <pc:chgData name="航 小松原" userId="1500defb24281381" providerId="LiveId" clId="{5B01F347-55A1-430D-BB3F-63056B288218}" dt="2023-11-06T03:56:50.694" v="8547" actId="20577"/>
        <pc:sldMkLst>
          <pc:docMk/>
          <pc:sldMk cId="312391281" sldId="266"/>
        </pc:sldMkLst>
        <pc:spChg chg="mod">
          <ac:chgData name="航 小松原" userId="1500defb24281381" providerId="LiveId" clId="{5B01F347-55A1-430D-BB3F-63056B288218}" dt="2023-11-06T03:52:33.789" v="8082" actId="20577"/>
          <ac:spMkLst>
            <pc:docMk/>
            <pc:sldMk cId="312391281" sldId="266"/>
            <ac:spMk id="2" creationId="{F0B32086-98A6-A289-C188-B9C5A61E958E}"/>
          </ac:spMkLst>
        </pc:spChg>
        <pc:spChg chg="mod">
          <ac:chgData name="航 小松原" userId="1500defb24281381" providerId="LiveId" clId="{5B01F347-55A1-430D-BB3F-63056B288218}" dt="2023-11-06T03:56:50.694" v="8547" actId="20577"/>
          <ac:spMkLst>
            <pc:docMk/>
            <pc:sldMk cId="312391281" sldId="266"/>
            <ac:spMk id="3" creationId="{6989C77B-2B72-CFE3-ED77-06C3D3664251}"/>
          </ac:spMkLst>
        </pc:spChg>
      </pc:sldChg>
      <pc:sldChg chg="modSp new mod">
        <pc:chgData name="航 小松原" userId="1500defb24281381" providerId="LiveId" clId="{5B01F347-55A1-430D-BB3F-63056B288218}" dt="2023-11-06T04:19:51.743" v="9805" actId="13926"/>
        <pc:sldMkLst>
          <pc:docMk/>
          <pc:sldMk cId="3671207459" sldId="267"/>
        </pc:sldMkLst>
        <pc:spChg chg="mod">
          <ac:chgData name="航 小松原" userId="1500defb24281381" providerId="LiveId" clId="{5B01F347-55A1-430D-BB3F-63056B288218}" dt="2023-11-06T03:57:34.013" v="8562" actId="20577"/>
          <ac:spMkLst>
            <pc:docMk/>
            <pc:sldMk cId="3671207459" sldId="267"/>
            <ac:spMk id="2" creationId="{D3A79652-B709-DAB8-77E1-A0F3C4417DF1}"/>
          </ac:spMkLst>
        </pc:spChg>
        <pc:spChg chg="mod">
          <ac:chgData name="航 小松原" userId="1500defb24281381" providerId="LiveId" clId="{5B01F347-55A1-430D-BB3F-63056B288218}" dt="2023-11-06T04:19:51.743" v="9805" actId="13926"/>
          <ac:spMkLst>
            <pc:docMk/>
            <pc:sldMk cId="3671207459" sldId="267"/>
            <ac:spMk id="3" creationId="{10CC36DB-FEEB-AFF4-D3D3-01D98E62FF11}"/>
          </ac:spMkLst>
        </pc:spChg>
      </pc:sldChg>
      <pc:sldChg chg="addSp modSp new mod">
        <pc:chgData name="航 小松原" userId="1500defb24281381" providerId="LiveId" clId="{5B01F347-55A1-430D-BB3F-63056B288218}" dt="2023-11-06T04:13:14.625" v="9397" actId="1076"/>
        <pc:sldMkLst>
          <pc:docMk/>
          <pc:sldMk cId="3641653427" sldId="268"/>
        </pc:sldMkLst>
        <pc:spChg chg="mod">
          <ac:chgData name="航 小松原" userId="1500defb24281381" providerId="LiveId" clId="{5B01F347-55A1-430D-BB3F-63056B288218}" dt="2023-11-06T04:10:00.083" v="9220" actId="20577"/>
          <ac:spMkLst>
            <pc:docMk/>
            <pc:sldMk cId="3641653427" sldId="268"/>
            <ac:spMk id="2" creationId="{FFB7FF4E-B20C-39DB-3D4D-CDE1ECFD89AC}"/>
          </ac:spMkLst>
        </pc:spChg>
        <pc:spChg chg="mod">
          <ac:chgData name="航 小松原" userId="1500defb24281381" providerId="LiveId" clId="{5B01F347-55A1-430D-BB3F-63056B288218}" dt="2023-11-06T04:13:00.347" v="9395" actId="14100"/>
          <ac:spMkLst>
            <pc:docMk/>
            <pc:sldMk cId="3641653427" sldId="268"/>
            <ac:spMk id="3" creationId="{7AB44016-F3E8-3CDA-D9E0-9C56CF5078EA}"/>
          </ac:spMkLst>
        </pc:spChg>
        <pc:picChg chg="add mod">
          <ac:chgData name="航 小松原" userId="1500defb24281381" providerId="LiveId" clId="{5B01F347-55A1-430D-BB3F-63056B288218}" dt="2023-11-06T04:13:14.625" v="9397" actId="1076"/>
          <ac:picMkLst>
            <pc:docMk/>
            <pc:sldMk cId="3641653427" sldId="268"/>
            <ac:picMk id="5" creationId="{F89014A3-4E1F-AE27-3A27-76745CE6644D}"/>
          </ac:picMkLst>
        </pc:picChg>
      </pc:sldChg>
      <pc:sldChg chg="modSp new mod">
        <pc:chgData name="航 小松原" userId="1500defb24281381" providerId="LiveId" clId="{5B01F347-55A1-430D-BB3F-63056B288218}" dt="2023-11-06T04:13:37.916" v="9433" actId="20577"/>
        <pc:sldMkLst>
          <pc:docMk/>
          <pc:sldMk cId="864227584" sldId="269"/>
        </pc:sldMkLst>
        <pc:spChg chg="mod">
          <ac:chgData name="航 小松原" userId="1500defb24281381" providerId="LiveId" clId="{5B01F347-55A1-430D-BB3F-63056B288218}" dt="2023-11-06T04:13:37.916" v="9433" actId="20577"/>
          <ac:spMkLst>
            <pc:docMk/>
            <pc:sldMk cId="864227584" sldId="269"/>
            <ac:spMk id="2" creationId="{92B0B5B9-C6FC-76F2-91DB-FF654BE98223}"/>
          </ac:spMkLst>
        </pc:spChg>
      </pc:sldChg>
      <pc:sldChg chg="modSp new mod">
        <pc:chgData name="航 小松原" userId="1500defb24281381" providerId="LiveId" clId="{5B01F347-55A1-430D-BB3F-63056B288218}" dt="2023-11-06T04:25:44.108" v="10242" actId="20577"/>
        <pc:sldMkLst>
          <pc:docMk/>
          <pc:sldMk cId="1317348051" sldId="270"/>
        </pc:sldMkLst>
        <pc:spChg chg="mod">
          <ac:chgData name="航 小松原" userId="1500defb24281381" providerId="LiveId" clId="{5B01F347-55A1-430D-BB3F-63056B288218}" dt="2023-11-06T04:15:22.881" v="9460" actId="20577"/>
          <ac:spMkLst>
            <pc:docMk/>
            <pc:sldMk cId="1317348051" sldId="270"/>
            <ac:spMk id="2" creationId="{20DF2515-5360-FE2F-C016-0197B08567CA}"/>
          </ac:spMkLst>
        </pc:spChg>
        <pc:spChg chg="mod">
          <ac:chgData name="航 小松原" userId="1500defb24281381" providerId="LiveId" clId="{5B01F347-55A1-430D-BB3F-63056B288218}" dt="2023-11-06T04:25:44.108" v="10242" actId="20577"/>
          <ac:spMkLst>
            <pc:docMk/>
            <pc:sldMk cId="1317348051" sldId="270"/>
            <ac:spMk id="3" creationId="{D612C223-147D-F16C-B713-0BFD6E1DB3C3}"/>
          </ac:spMkLst>
        </pc:spChg>
      </pc:sldChg>
      <pc:sldChg chg="modSp new mod">
        <pc:chgData name="航 小松原" userId="1500defb24281381" providerId="LiveId" clId="{5B01F347-55A1-430D-BB3F-63056B288218}" dt="2023-11-06T10:45:17.190" v="11351" actId="20577"/>
        <pc:sldMkLst>
          <pc:docMk/>
          <pc:sldMk cId="1961236702" sldId="271"/>
        </pc:sldMkLst>
        <pc:spChg chg="mod">
          <ac:chgData name="航 小松原" userId="1500defb24281381" providerId="LiveId" clId="{5B01F347-55A1-430D-BB3F-63056B288218}" dt="2023-11-06T04:26:27.799" v="10276" actId="20577"/>
          <ac:spMkLst>
            <pc:docMk/>
            <pc:sldMk cId="1961236702" sldId="271"/>
            <ac:spMk id="2" creationId="{F8A141EF-5626-BDB4-60AF-E6FF2CFEAF93}"/>
          </ac:spMkLst>
        </pc:spChg>
        <pc:spChg chg="mod">
          <ac:chgData name="航 小松原" userId="1500defb24281381" providerId="LiveId" clId="{5B01F347-55A1-430D-BB3F-63056B288218}" dt="2023-11-06T10:45:17.190" v="11351" actId="20577"/>
          <ac:spMkLst>
            <pc:docMk/>
            <pc:sldMk cId="1961236702" sldId="271"/>
            <ac:spMk id="3" creationId="{BC269A96-A6FE-BC2A-678B-A552964F3C97}"/>
          </ac:spMkLst>
        </pc:spChg>
      </pc:sldChg>
      <pc:sldChg chg="modSp new mod">
        <pc:chgData name="航 小松原" userId="1500defb24281381" providerId="LiveId" clId="{5B01F347-55A1-430D-BB3F-63056B288218}" dt="2023-11-06T04:42:06.404" v="11347" actId="20577"/>
        <pc:sldMkLst>
          <pc:docMk/>
          <pc:sldMk cId="2974022483" sldId="272"/>
        </pc:sldMkLst>
        <pc:spChg chg="mod">
          <ac:chgData name="航 小松原" userId="1500defb24281381" providerId="LiveId" clId="{5B01F347-55A1-430D-BB3F-63056B288218}" dt="2023-11-06T04:42:06.404" v="11347" actId="20577"/>
          <ac:spMkLst>
            <pc:docMk/>
            <pc:sldMk cId="2974022483" sldId="272"/>
            <ac:spMk id="3" creationId="{DBE44B9C-BD1C-3EC2-AD0D-FAD89EA5456B}"/>
          </ac:spMkLst>
        </pc:spChg>
      </pc:sldChg>
    </pc:docChg>
  </pc:docChgLst>
  <pc:docChgLst>
    <pc:chgData name="航 小松原" userId="1500defb24281381" providerId="LiveId" clId="{94D98637-474E-4853-9E66-57A9C30BEADB}"/>
    <pc:docChg chg="undo custSel addSld delSld modSld sldOrd">
      <pc:chgData name="航 小松原" userId="1500defb24281381" providerId="LiveId" clId="{94D98637-474E-4853-9E66-57A9C30BEADB}" dt="2023-12-13T10:23:08.495" v="34864" actId="20577"/>
      <pc:docMkLst>
        <pc:docMk/>
      </pc:docMkLst>
      <pc:sldChg chg="ord">
        <pc:chgData name="航 小松原" userId="1500defb24281381" providerId="LiveId" clId="{94D98637-474E-4853-9E66-57A9C30BEADB}" dt="2023-12-13T09:57:31.861" v="34861"/>
        <pc:sldMkLst>
          <pc:docMk/>
          <pc:sldMk cId="1942330674" sldId="256"/>
        </pc:sldMkLst>
      </pc:sldChg>
      <pc:sldChg chg="modSp mod">
        <pc:chgData name="航 小松原" userId="1500defb24281381" providerId="LiveId" clId="{94D98637-474E-4853-9E66-57A9C30BEADB}" dt="2023-12-13T09:47:32.686" v="34677" actId="313"/>
        <pc:sldMkLst>
          <pc:docMk/>
          <pc:sldMk cId="3950667167" sldId="257"/>
        </pc:sldMkLst>
        <pc:spChg chg="mod">
          <ac:chgData name="航 小松原" userId="1500defb24281381" providerId="LiveId" clId="{94D98637-474E-4853-9E66-57A9C30BEADB}" dt="2023-12-13T09:47:32.686" v="34677" actId="313"/>
          <ac:spMkLst>
            <pc:docMk/>
            <pc:sldMk cId="3950667167" sldId="257"/>
            <ac:spMk id="3" creationId="{94449CE6-9485-1639-17A1-E10EA184C6A9}"/>
          </ac:spMkLst>
        </pc:spChg>
      </pc:sldChg>
      <pc:sldChg chg="modSp mod">
        <pc:chgData name="航 小松原" userId="1500defb24281381" providerId="LiveId" clId="{94D98637-474E-4853-9E66-57A9C30BEADB}" dt="2023-11-29T08:31:37.523" v="28253" actId="20577"/>
        <pc:sldMkLst>
          <pc:docMk/>
          <pc:sldMk cId="1852478620" sldId="259"/>
        </pc:sldMkLst>
        <pc:spChg chg="mod">
          <ac:chgData name="航 小松原" userId="1500defb24281381" providerId="LiveId" clId="{94D98637-474E-4853-9E66-57A9C30BEADB}" dt="2023-11-29T08:31:37.523" v="28253" actId="20577"/>
          <ac:spMkLst>
            <pc:docMk/>
            <pc:sldMk cId="1852478620" sldId="259"/>
            <ac:spMk id="3" creationId="{190C98DA-0391-5817-E323-4C2039C7BA77}"/>
          </ac:spMkLst>
        </pc:spChg>
      </pc:sldChg>
      <pc:sldChg chg="modSp add mod">
        <pc:chgData name="航 小松原" userId="1500defb24281381" providerId="LiveId" clId="{94D98637-474E-4853-9E66-57A9C30BEADB}" dt="2023-12-13T09:50:27.460" v="34844" actId="20577"/>
        <pc:sldMkLst>
          <pc:docMk/>
          <pc:sldMk cId="400775422" sldId="263"/>
        </pc:sldMkLst>
        <pc:spChg chg="mod">
          <ac:chgData name="航 小松原" userId="1500defb24281381" providerId="LiveId" clId="{94D98637-474E-4853-9E66-57A9C30BEADB}" dt="2023-12-13T09:50:27.460" v="34844" actId="20577"/>
          <ac:spMkLst>
            <pc:docMk/>
            <pc:sldMk cId="400775422" sldId="263"/>
            <ac:spMk id="3" creationId="{89E76D71-09F7-87BB-4EA1-87330A0591DF}"/>
          </ac:spMkLst>
        </pc:spChg>
      </pc:sldChg>
      <pc:sldChg chg="modSp del mod">
        <pc:chgData name="航 小松原" userId="1500defb24281381" providerId="LiveId" clId="{94D98637-474E-4853-9E66-57A9C30BEADB}" dt="2023-11-23T01:42:31.141" v="20183" actId="47"/>
        <pc:sldMkLst>
          <pc:docMk/>
          <pc:sldMk cId="2011474302" sldId="263"/>
        </pc:sldMkLst>
        <pc:spChg chg="mod">
          <ac:chgData name="航 小松原" userId="1500defb24281381" providerId="LiveId" clId="{94D98637-474E-4853-9E66-57A9C30BEADB}" dt="2023-11-23T01:41:36.166" v="20173" actId="20577"/>
          <ac:spMkLst>
            <pc:docMk/>
            <pc:sldMk cId="2011474302" sldId="263"/>
            <ac:spMk id="2" creationId="{995DD6B1-2695-BDD8-6F01-A56451CCB7A0}"/>
          </ac:spMkLst>
        </pc:spChg>
        <pc:spChg chg="mod">
          <ac:chgData name="航 小松原" userId="1500defb24281381" providerId="LiveId" clId="{94D98637-474E-4853-9E66-57A9C30BEADB}" dt="2023-11-23T01:42:23.249" v="20176" actId="21"/>
          <ac:spMkLst>
            <pc:docMk/>
            <pc:sldMk cId="2011474302" sldId="263"/>
            <ac:spMk id="3" creationId="{A838F59E-E684-BCB7-3A79-9DD7D315D6B8}"/>
          </ac:spMkLst>
        </pc:spChg>
      </pc:sldChg>
      <pc:sldChg chg="modSp mod">
        <pc:chgData name="航 小松原" userId="1500defb24281381" providerId="LiveId" clId="{94D98637-474E-4853-9E66-57A9C30BEADB}" dt="2023-11-23T01:44:37.097" v="20271" actId="27636"/>
        <pc:sldMkLst>
          <pc:docMk/>
          <pc:sldMk cId="3881355525" sldId="264"/>
        </pc:sldMkLst>
        <pc:spChg chg="mod">
          <ac:chgData name="航 小松原" userId="1500defb24281381" providerId="LiveId" clId="{94D98637-474E-4853-9E66-57A9C30BEADB}" dt="2023-11-23T01:44:37.097" v="20271" actId="27636"/>
          <ac:spMkLst>
            <pc:docMk/>
            <pc:sldMk cId="3881355525" sldId="264"/>
            <ac:spMk id="3" creationId="{95668701-FDFF-B550-B4BB-2C2A2BCD599E}"/>
          </ac:spMkLst>
        </pc:spChg>
      </pc:sldChg>
      <pc:sldChg chg="modSp mod">
        <pc:chgData name="航 小松原" userId="1500defb24281381" providerId="LiveId" clId="{94D98637-474E-4853-9E66-57A9C30BEADB}" dt="2023-11-23T02:00:49.973" v="20433" actId="27636"/>
        <pc:sldMkLst>
          <pc:docMk/>
          <pc:sldMk cId="1185487708" sldId="265"/>
        </pc:sldMkLst>
        <pc:spChg chg="mod">
          <ac:chgData name="航 小松原" userId="1500defb24281381" providerId="LiveId" clId="{94D98637-474E-4853-9E66-57A9C30BEADB}" dt="2023-11-23T02:00:49.973" v="20433" actId="27636"/>
          <ac:spMkLst>
            <pc:docMk/>
            <pc:sldMk cId="1185487708" sldId="265"/>
            <ac:spMk id="3" creationId="{F9139322-2274-C557-2639-AA7B7AC5590B}"/>
          </ac:spMkLst>
        </pc:spChg>
      </pc:sldChg>
      <pc:sldChg chg="modSp mod">
        <pc:chgData name="航 小松原" userId="1500defb24281381" providerId="LiveId" clId="{94D98637-474E-4853-9E66-57A9C30BEADB}" dt="2023-11-23T02:03:10.898" v="20484" actId="13926"/>
        <pc:sldMkLst>
          <pc:docMk/>
          <pc:sldMk cId="312391281" sldId="266"/>
        </pc:sldMkLst>
        <pc:spChg chg="mod">
          <ac:chgData name="航 小松原" userId="1500defb24281381" providerId="LiveId" clId="{94D98637-474E-4853-9E66-57A9C30BEADB}" dt="2023-11-23T02:03:10.898" v="20484" actId="13926"/>
          <ac:spMkLst>
            <pc:docMk/>
            <pc:sldMk cId="312391281" sldId="266"/>
            <ac:spMk id="3" creationId="{6989C77B-2B72-CFE3-ED77-06C3D3664251}"/>
          </ac:spMkLst>
        </pc:spChg>
      </pc:sldChg>
      <pc:sldChg chg="modSp mod">
        <pc:chgData name="航 小松原" userId="1500defb24281381" providerId="LiveId" clId="{94D98637-474E-4853-9E66-57A9C30BEADB}" dt="2023-11-23T02:09:21.609" v="20806" actId="20577"/>
        <pc:sldMkLst>
          <pc:docMk/>
          <pc:sldMk cId="3671207459" sldId="267"/>
        </pc:sldMkLst>
        <pc:spChg chg="mod">
          <ac:chgData name="航 小松原" userId="1500defb24281381" providerId="LiveId" clId="{94D98637-474E-4853-9E66-57A9C30BEADB}" dt="2023-11-23T02:09:21.609" v="20806" actId="20577"/>
          <ac:spMkLst>
            <pc:docMk/>
            <pc:sldMk cId="3671207459" sldId="267"/>
            <ac:spMk id="3" creationId="{10CC36DB-FEEB-AFF4-D3D3-01D98E62FF11}"/>
          </ac:spMkLst>
        </pc:spChg>
      </pc:sldChg>
      <pc:sldChg chg="modSp mod">
        <pc:chgData name="航 小松原" userId="1500defb24281381" providerId="LiveId" clId="{94D98637-474E-4853-9E66-57A9C30BEADB}" dt="2023-11-23T04:53:11.033" v="21604" actId="27636"/>
        <pc:sldMkLst>
          <pc:docMk/>
          <pc:sldMk cId="3641653427" sldId="268"/>
        </pc:sldMkLst>
        <pc:spChg chg="mod">
          <ac:chgData name="航 小松原" userId="1500defb24281381" providerId="LiveId" clId="{94D98637-474E-4853-9E66-57A9C30BEADB}" dt="2023-11-23T04:53:11.033" v="21604" actId="27636"/>
          <ac:spMkLst>
            <pc:docMk/>
            <pc:sldMk cId="3641653427" sldId="268"/>
            <ac:spMk id="3" creationId="{7AB44016-F3E8-3CDA-D9E0-9C56CF5078EA}"/>
          </ac:spMkLst>
        </pc:spChg>
        <pc:picChg chg="mod">
          <ac:chgData name="航 小松原" userId="1500defb24281381" providerId="LiveId" clId="{94D98637-474E-4853-9E66-57A9C30BEADB}" dt="2023-11-23T02:19:55.442" v="21408" actId="1076"/>
          <ac:picMkLst>
            <pc:docMk/>
            <pc:sldMk cId="3641653427" sldId="268"/>
            <ac:picMk id="5" creationId="{F89014A3-4E1F-AE27-3A27-76745CE6644D}"/>
          </ac:picMkLst>
        </pc:picChg>
      </pc:sldChg>
      <pc:sldChg chg="modSp mod">
        <pc:chgData name="航 小松原" userId="1500defb24281381" providerId="LiveId" clId="{94D98637-474E-4853-9E66-57A9C30BEADB}" dt="2023-11-23T05:00:43.614" v="22011" actId="13926"/>
        <pc:sldMkLst>
          <pc:docMk/>
          <pc:sldMk cId="864227584" sldId="269"/>
        </pc:sldMkLst>
        <pc:spChg chg="mod">
          <ac:chgData name="航 小松原" userId="1500defb24281381" providerId="LiveId" clId="{94D98637-474E-4853-9E66-57A9C30BEADB}" dt="2023-11-23T05:00:43.614" v="22011" actId="13926"/>
          <ac:spMkLst>
            <pc:docMk/>
            <pc:sldMk cId="864227584" sldId="269"/>
            <ac:spMk id="3" creationId="{3EFA5DDC-5B31-9737-2CF9-A04FA58CD74E}"/>
          </ac:spMkLst>
        </pc:spChg>
      </pc:sldChg>
      <pc:sldChg chg="modSp mod">
        <pc:chgData name="航 小松原" userId="1500defb24281381" providerId="LiveId" clId="{94D98637-474E-4853-9E66-57A9C30BEADB}" dt="2023-12-09T06:18:59.315" v="31275" actId="20577"/>
        <pc:sldMkLst>
          <pc:docMk/>
          <pc:sldMk cId="1317348051" sldId="270"/>
        </pc:sldMkLst>
        <pc:spChg chg="mod">
          <ac:chgData name="航 小松原" userId="1500defb24281381" providerId="LiveId" clId="{94D98637-474E-4853-9E66-57A9C30BEADB}" dt="2023-12-09T06:18:59.315" v="31275" actId="20577"/>
          <ac:spMkLst>
            <pc:docMk/>
            <pc:sldMk cId="1317348051" sldId="270"/>
            <ac:spMk id="3" creationId="{D612C223-147D-F16C-B713-0BFD6E1DB3C3}"/>
          </ac:spMkLst>
        </pc:spChg>
      </pc:sldChg>
      <pc:sldChg chg="modSp mod">
        <pc:chgData name="航 小松原" userId="1500defb24281381" providerId="LiveId" clId="{94D98637-474E-4853-9E66-57A9C30BEADB}" dt="2023-12-09T06:23:22.239" v="31354" actId="20577"/>
        <pc:sldMkLst>
          <pc:docMk/>
          <pc:sldMk cId="1961236702" sldId="271"/>
        </pc:sldMkLst>
        <pc:spChg chg="mod">
          <ac:chgData name="航 小松原" userId="1500defb24281381" providerId="LiveId" clId="{94D98637-474E-4853-9E66-57A9C30BEADB}" dt="2023-12-09T06:23:22.239" v="31354" actId="20577"/>
          <ac:spMkLst>
            <pc:docMk/>
            <pc:sldMk cId="1961236702" sldId="271"/>
            <ac:spMk id="3" creationId="{BC269A96-A6FE-BC2A-678B-A552964F3C97}"/>
          </ac:spMkLst>
        </pc:spChg>
      </pc:sldChg>
      <pc:sldChg chg="modSp mod">
        <pc:chgData name="航 小松原" userId="1500defb24281381" providerId="LiveId" clId="{94D98637-474E-4853-9E66-57A9C30BEADB}" dt="2023-11-23T05:27:50.686" v="23852" actId="20577"/>
        <pc:sldMkLst>
          <pc:docMk/>
          <pc:sldMk cId="2974022483" sldId="272"/>
        </pc:sldMkLst>
        <pc:spChg chg="mod">
          <ac:chgData name="航 小松原" userId="1500defb24281381" providerId="LiveId" clId="{94D98637-474E-4853-9E66-57A9C30BEADB}" dt="2023-11-23T05:23:34.645" v="23251" actId="20577"/>
          <ac:spMkLst>
            <pc:docMk/>
            <pc:sldMk cId="2974022483" sldId="272"/>
            <ac:spMk id="2" creationId="{9AE83D28-CD56-8A6D-DE35-6494BD1C8640}"/>
          </ac:spMkLst>
        </pc:spChg>
        <pc:spChg chg="mod">
          <ac:chgData name="航 小松原" userId="1500defb24281381" providerId="LiveId" clId="{94D98637-474E-4853-9E66-57A9C30BEADB}" dt="2023-11-23T05:27:50.686" v="23852" actId="20577"/>
          <ac:spMkLst>
            <pc:docMk/>
            <pc:sldMk cId="2974022483" sldId="272"/>
            <ac:spMk id="3" creationId="{DBE44B9C-BD1C-3EC2-AD0D-FAD89EA5456B}"/>
          </ac:spMkLst>
        </pc:spChg>
      </pc:sldChg>
      <pc:sldChg chg="addSp delSp modSp new mod">
        <pc:chgData name="航 小松原" userId="1500defb24281381" providerId="LiveId" clId="{94D98637-474E-4853-9E66-57A9C30BEADB}" dt="2023-11-23T05:41:03.205" v="24508" actId="20577"/>
        <pc:sldMkLst>
          <pc:docMk/>
          <pc:sldMk cId="4149466813" sldId="273"/>
        </pc:sldMkLst>
        <pc:spChg chg="mod">
          <ac:chgData name="航 小松原" userId="1500defb24281381" providerId="LiveId" clId="{94D98637-474E-4853-9E66-57A9C30BEADB}" dt="2023-11-19T01:23:38.675" v="48" actId="20577"/>
          <ac:spMkLst>
            <pc:docMk/>
            <pc:sldMk cId="4149466813" sldId="273"/>
            <ac:spMk id="2" creationId="{9F09A686-5A54-6381-4229-E22A80EDDB93}"/>
          </ac:spMkLst>
        </pc:spChg>
        <pc:spChg chg="mod">
          <ac:chgData name="航 小松原" userId="1500defb24281381" providerId="LiveId" clId="{94D98637-474E-4853-9E66-57A9C30BEADB}" dt="2023-11-23T05:41:03.205" v="24508" actId="20577"/>
          <ac:spMkLst>
            <pc:docMk/>
            <pc:sldMk cId="4149466813" sldId="273"/>
            <ac:spMk id="3" creationId="{CBF0C83E-1190-23B7-159E-6CBD89B32DC9}"/>
          </ac:spMkLst>
        </pc:spChg>
        <pc:picChg chg="add del mod">
          <ac:chgData name="航 小松原" userId="1500defb24281381" providerId="LiveId" clId="{94D98637-474E-4853-9E66-57A9C30BEADB}" dt="2023-11-23T05:35:40.052" v="24166" actId="478"/>
          <ac:picMkLst>
            <pc:docMk/>
            <pc:sldMk cId="4149466813" sldId="273"/>
            <ac:picMk id="4" creationId="{C6AFC406-4DF4-14F0-0543-700F4D86E588}"/>
          </ac:picMkLst>
        </pc:picChg>
      </pc:sldChg>
      <pc:sldChg chg="addSp delSp modSp new mod">
        <pc:chgData name="航 小松原" userId="1500defb24281381" providerId="LiveId" clId="{94D98637-474E-4853-9E66-57A9C30BEADB}" dt="2023-12-09T06:33:43.218" v="31463" actId="13926"/>
        <pc:sldMkLst>
          <pc:docMk/>
          <pc:sldMk cId="763937762" sldId="274"/>
        </pc:sldMkLst>
        <pc:spChg chg="mod">
          <ac:chgData name="航 小松原" userId="1500defb24281381" providerId="LiveId" clId="{94D98637-474E-4853-9E66-57A9C30BEADB}" dt="2023-11-19T01:25:52.902" v="66" actId="20577"/>
          <ac:spMkLst>
            <pc:docMk/>
            <pc:sldMk cId="763937762" sldId="274"/>
            <ac:spMk id="2" creationId="{C9E33E10-E5C4-E4D6-ACB2-9FE2A5C1B0D8}"/>
          </ac:spMkLst>
        </pc:spChg>
        <pc:spChg chg="mod">
          <ac:chgData name="航 小松原" userId="1500defb24281381" providerId="LiveId" clId="{94D98637-474E-4853-9E66-57A9C30BEADB}" dt="2023-12-09T06:33:43.218" v="31463" actId="13926"/>
          <ac:spMkLst>
            <pc:docMk/>
            <pc:sldMk cId="763937762" sldId="274"/>
            <ac:spMk id="3" creationId="{C38C58C4-FE66-15D1-E32C-8A882C3A9478}"/>
          </ac:spMkLst>
        </pc:spChg>
        <pc:picChg chg="add mod">
          <ac:chgData name="航 小松原" userId="1500defb24281381" providerId="LiveId" clId="{94D98637-474E-4853-9E66-57A9C30BEADB}" dt="2023-11-19T01:34:04.246" v="204" actId="1076"/>
          <ac:picMkLst>
            <pc:docMk/>
            <pc:sldMk cId="763937762" sldId="274"/>
            <ac:picMk id="4" creationId="{6FCC21DF-9EC5-33C1-64A5-08B88A52EF2B}"/>
          </ac:picMkLst>
        </pc:picChg>
        <pc:picChg chg="add del mod">
          <ac:chgData name="航 小松原" userId="1500defb24281381" providerId="LiveId" clId="{94D98637-474E-4853-9E66-57A9C30BEADB}" dt="2023-11-19T01:36:41.651" v="407"/>
          <ac:picMkLst>
            <pc:docMk/>
            <pc:sldMk cId="763937762" sldId="274"/>
            <ac:picMk id="5" creationId="{0B18A56D-A70A-62CF-A4B0-DA6C93BD03B8}"/>
          </ac:picMkLst>
        </pc:picChg>
      </pc:sldChg>
      <pc:sldChg chg="addSp modSp new mod">
        <pc:chgData name="航 小松原" userId="1500defb24281381" providerId="LiveId" clId="{94D98637-474E-4853-9E66-57A9C30BEADB}" dt="2023-11-19T02:26:46.358" v="1806" actId="13926"/>
        <pc:sldMkLst>
          <pc:docMk/>
          <pc:sldMk cId="3810407491" sldId="275"/>
        </pc:sldMkLst>
        <pc:spChg chg="mod">
          <ac:chgData name="航 小松原" userId="1500defb24281381" providerId="LiveId" clId="{94D98637-474E-4853-9E66-57A9C30BEADB}" dt="2023-11-19T02:13:55.312" v="853" actId="20577"/>
          <ac:spMkLst>
            <pc:docMk/>
            <pc:sldMk cId="3810407491" sldId="275"/>
            <ac:spMk id="2" creationId="{8EB59E98-AD10-ECA6-8923-8D57554DEB98}"/>
          </ac:spMkLst>
        </pc:spChg>
        <pc:spChg chg="mod">
          <ac:chgData name="航 小松原" userId="1500defb24281381" providerId="LiveId" clId="{94D98637-474E-4853-9E66-57A9C30BEADB}" dt="2023-11-19T02:26:46.358" v="1806" actId="13926"/>
          <ac:spMkLst>
            <pc:docMk/>
            <pc:sldMk cId="3810407491" sldId="275"/>
            <ac:spMk id="3" creationId="{DE22085D-1290-2C05-5DF1-61DF7558C966}"/>
          </ac:spMkLst>
        </pc:spChg>
        <pc:picChg chg="add mod">
          <ac:chgData name="航 小松原" userId="1500defb24281381" providerId="LiveId" clId="{94D98637-474E-4853-9E66-57A9C30BEADB}" dt="2023-11-19T02:16:05.431" v="1013" actId="1076"/>
          <ac:picMkLst>
            <pc:docMk/>
            <pc:sldMk cId="3810407491" sldId="275"/>
            <ac:picMk id="4" creationId="{6EFA0C43-D31E-5833-E22D-EC2AABC05706}"/>
          </ac:picMkLst>
        </pc:picChg>
      </pc:sldChg>
      <pc:sldChg chg="addSp modSp new mod">
        <pc:chgData name="航 小松原" userId="1500defb24281381" providerId="LiveId" clId="{94D98637-474E-4853-9E66-57A9C30BEADB}" dt="2023-11-19T02:28:12.419" v="2015" actId="20577"/>
        <pc:sldMkLst>
          <pc:docMk/>
          <pc:sldMk cId="3892307042" sldId="276"/>
        </pc:sldMkLst>
        <pc:spChg chg="mod">
          <ac:chgData name="航 小松原" userId="1500defb24281381" providerId="LiveId" clId="{94D98637-474E-4853-9E66-57A9C30BEADB}" dt="2023-11-19T02:23:55.407" v="1530" actId="20577"/>
          <ac:spMkLst>
            <pc:docMk/>
            <pc:sldMk cId="3892307042" sldId="276"/>
            <ac:spMk id="2" creationId="{4EDA0258-6BB1-D8BB-04CF-15328AFE0430}"/>
          </ac:spMkLst>
        </pc:spChg>
        <pc:spChg chg="mod">
          <ac:chgData name="航 小松原" userId="1500defb24281381" providerId="LiveId" clId="{94D98637-474E-4853-9E66-57A9C30BEADB}" dt="2023-11-19T02:28:12.419" v="2015" actId="20577"/>
          <ac:spMkLst>
            <pc:docMk/>
            <pc:sldMk cId="3892307042" sldId="276"/>
            <ac:spMk id="3" creationId="{7ED240F5-F0D7-62C2-0E4B-08E1A9746143}"/>
          </ac:spMkLst>
        </pc:spChg>
        <pc:picChg chg="add mod">
          <ac:chgData name="航 小松原" userId="1500defb24281381" providerId="LiveId" clId="{94D98637-474E-4853-9E66-57A9C30BEADB}" dt="2023-11-19T02:25:22.924" v="1619" actId="1076"/>
          <ac:picMkLst>
            <pc:docMk/>
            <pc:sldMk cId="3892307042" sldId="276"/>
            <ac:picMk id="4" creationId="{F68E2DDD-B24C-CB1E-3A04-6355A6473698}"/>
          </ac:picMkLst>
        </pc:picChg>
      </pc:sldChg>
      <pc:sldChg chg="modSp new mod">
        <pc:chgData name="航 小松原" userId="1500defb24281381" providerId="LiveId" clId="{94D98637-474E-4853-9E66-57A9C30BEADB}" dt="2023-11-23T05:55:35.172" v="25179" actId="13926"/>
        <pc:sldMkLst>
          <pc:docMk/>
          <pc:sldMk cId="1673942970" sldId="277"/>
        </pc:sldMkLst>
        <pc:spChg chg="mod">
          <ac:chgData name="航 小松原" userId="1500defb24281381" providerId="LiveId" clId="{94D98637-474E-4853-9E66-57A9C30BEADB}" dt="2023-11-23T05:48:42.486" v="24649" actId="20577"/>
          <ac:spMkLst>
            <pc:docMk/>
            <pc:sldMk cId="1673942970" sldId="277"/>
            <ac:spMk id="2" creationId="{3752145B-85ED-1E41-DA38-26B52D42BC90}"/>
          </ac:spMkLst>
        </pc:spChg>
        <pc:spChg chg="mod">
          <ac:chgData name="航 小松原" userId="1500defb24281381" providerId="LiveId" clId="{94D98637-474E-4853-9E66-57A9C30BEADB}" dt="2023-11-23T05:55:35.172" v="25179" actId="13926"/>
          <ac:spMkLst>
            <pc:docMk/>
            <pc:sldMk cId="1673942970" sldId="277"/>
            <ac:spMk id="3" creationId="{E03BED38-4092-CF08-8CF7-AEC01EEA1863}"/>
          </ac:spMkLst>
        </pc:spChg>
      </pc:sldChg>
      <pc:sldChg chg="modSp new mod">
        <pc:chgData name="航 小松原" userId="1500defb24281381" providerId="LiveId" clId="{94D98637-474E-4853-9E66-57A9C30BEADB}" dt="2023-12-11T01:59:42.635" v="31752" actId="27636"/>
        <pc:sldMkLst>
          <pc:docMk/>
          <pc:sldMk cId="2393754489" sldId="278"/>
        </pc:sldMkLst>
        <pc:spChg chg="mod">
          <ac:chgData name="航 小松原" userId="1500defb24281381" providerId="LiveId" clId="{94D98637-474E-4853-9E66-57A9C30BEADB}" dt="2023-11-19T02:46:19.426" v="2534" actId="20577"/>
          <ac:spMkLst>
            <pc:docMk/>
            <pc:sldMk cId="2393754489" sldId="278"/>
            <ac:spMk id="2" creationId="{554DE97E-8B30-0D19-DFB4-4D8E668D81AB}"/>
          </ac:spMkLst>
        </pc:spChg>
        <pc:spChg chg="mod">
          <ac:chgData name="航 小松原" userId="1500defb24281381" providerId="LiveId" clId="{94D98637-474E-4853-9E66-57A9C30BEADB}" dt="2023-12-11T01:59:42.635" v="31752" actId="27636"/>
          <ac:spMkLst>
            <pc:docMk/>
            <pc:sldMk cId="2393754489" sldId="278"/>
            <ac:spMk id="3" creationId="{F6212D4C-4CF3-417C-E599-F3931AC9A332}"/>
          </ac:spMkLst>
        </pc:spChg>
      </pc:sldChg>
      <pc:sldChg chg="modSp new del mod">
        <pc:chgData name="航 小松原" userId="1500defb24281381" providerId="LiveId" clId="{94D98637-474E-4853-9E66-57A9C30BEADB}" dt="2023-11-23T06:31:08.874" v="27162" actId="47"/>
        <pc:sldMkLst>
          <pc:docMk/>
          <pc:sldMk cId="617920271" sldId="279"/>
        </pc:sldMkLst>
        <pc:spChg chg="mod">
          <ac:chgData name="航 小松原" userId="1500defb24281381" providerId="LiveId" clId="{94D98637-474E-4853-9E66-57A9C30BEADB}" dt="2023-11-19T03:18:39.249" v="4259" actId="20577"/>
          <ac:spMkLst>
            <pc:docMk/>
            <pc:sldMk cId="617920271" sldId="279"/>
            <ac:spMk id="3" creationId="{77BF1DF5-EF32-76DE-F5E8-FF2170E5CC88}"/>
          </ac:spMkLst>
        </pc:spChg>
      </pc:sldChg>
      <pc:sldChg chg="modSp new mod">
        <pc:chgData name="航 小松原" userId="1500defb24281381" providerId="LiveId" clId="{94D98637-474E-4853-9E66-57A9C30BEADB}" dt="2023-11-19T05:50:37.592" v="4722" actId="20577"/>
        <pc:sldMkLst>
          <pc:docMk/>
          <pc:sldMk cId="3294237309" sldId="280"/>
        </pc:sldMkLst>
        <pc:spChg chg="mod">
          <ac:chgData name="航 小松原" userId="1500defb24281381" providerId="LiveId" clId="{94D98637-474E-4853-9E66-57A9C30BEADB}" dt="2023-11-19T05:41:30.271" v="4318" actId="20577"/>
          <ac:spMkLst>
            <pc:docMk/>
            <pc:sldMk cId="3294237309" sldId="280"/>
            <ac:spMk id="2" creationId="{E1984A74-D257-8CCA-58D7-F9DE074E2C7C}"/>
          </ac:spMkLst>
        </pc:spChg>
        <pc:spChg chg="mod">
          <ac:chgData name="航 小松原" userId="1500defb24281381" providerId="LiveId" clId="{94D98637-474E-4853-9E66-57A9C30BEADB}" dt="2023-11-19T05:50:37.592" v="4722" actId="20577"/>
          <ac:spMkLst>
            <pc:docMk/>
            <pc:sldMk cId="3294237309" sldId="280"/>
            <ac:spMk id="3" creationId="{68C74BE4-60C9-6BB1-7DD8-07E1F97FCC00}"/>
          </ac:spMkLst>
        </pc:spChg>
      </pc:sldChg>
      <pc:sldChg chg="new del">
        <pc:chgData name="航 小松原" userId="1500defb24281381" providerId="LiveId" clId="{94D98637-474E-4853-9E66-57A9C30BEADB}" dt="2023-11-19T05:41:00.527" v="4262" actId="680"/>
        <pc:sldMkLst>
          <pc:docMk/>
          <pc:sldMk cId="1031384539" sldId="281"/>
        </pc:sldMkLst>
      </pc:sldChg>
      <pc:sldChg chg="modSp new mod">
        <pc:chgData name="航 小松原" userId="1500defb24281381" providerId="LiveId" clId="{94D98637-474E-4853-9E66-57A9C30BEADB}" dt="2023-11-19T06:44:17.891" v="5179" actId="20577"/>
        <pc:sldMkLst>
          <pc:docMk/>
          <pc:sldMk cId="2266417126" sldId="281"/>
        </pc:sldMkLst>
        <pc:spChg chg="mod">
          <ac:chgData name="航 小松原" userId="1500defb24281381" providerId="LiveId" clId="{94D98637-474E-4853-9E66-57A9C30BEADB}" dt="2023-11-19T06:41:57.939" v="4812" actId="20577"/>
          <ac:spMkLst>
            <pc:docMk/>
            <pc:sldMk cId="2266417126" sldId="281"/>
            <ac:spMk id="2" creationId="{CFD4B408-1D49-2DA6-1E5B-461D69E69518}"/>
          </ac:spMkLst>
        </pc:spChg>
        <pc:spChg chg="mod">
          <ac:chgData name="航 小松原" userId="1500defb24281381" providerId="LiveId" clId="{94D98637-474E-4853-9E66-57A9C30BEADB}" dt="2023-11-19T06:44:17.891" v="5179" actId="20577"/>
          <ac:spMkLst>
            <pc:docMk/>
            <pc:sldMk cId="2266417126" sldId="281"/>
            <ac:spMk id="3" creationId="{1BF0C99A-CA0A-49FF-7B3E-36BE1A7F59B2}"/>
          </ac:spMkLst>
        </pc:spChg>
      </pc:sldChg>
      <pc:sldChg chg="modSp new mod">
        <pc:chgData name="航 小松原" userId="1500defb24281381" providerId="LiveId" clId="{94D98637-474E-4853-9E66-57A9C30BEADB}" dt="2023-11-19T06:48:16.729" v="5753" actId="20577"/>
        <pc:sldMkLst>
          <pc:docMk/>
          <pc:sldMk cId="1125200701" sldId="282"/>
        </pc:sldMkLst>
        <pc:spChg chg="mod">
          <ac:chgData name="航 小松原" userId="1500defb24281381" providerId="LiveId" clId="{94D98637-474E-4853-9E66-57A9C30BEADB}" dt="2023-11-19T06:44:45.820" v="5197" actId="20577"/>
          <ac:spMkLst>
            <pc:docMk/>
            <pc:sldMk cId="1125200701" sldId="282"/>
            <ac:spMk id="2" creationId="{7DB6C2A4-B637-122B-B7B9-98840E00560F}"/>
          </ac:spMkLst>
        </pc:spChg>
        <pc:spChg chg="mod">
          <ac:chgData name="航 小松原" userId="1500defb24281381" providerId="LiveId" clId="{94D98637-474E-4853-9E66-57A9C30BEADB}" dt="2023-11-19T06:48:16.729" v="5753" actId="20577"/>
          <ac:spMkLst>
            <pc:docMk/>
            <pc:sldMk cId="1125200701" sldId="282"/>
            <ac:spMk id="3" creationId="{08E77EFA-1A7C-9717-01D7-79739E7483C3}"/>
          </ac:spMkLst>
        </pc:spChg>
      </pc:sldChg>
      <pc:sldChg chg="modSp new mod">
        <pc:chgData name="航 小松原" userId="1500defb24281381" providerId="LiveId" clId="{94D98637-474E-4853-9E66-57A9C30BEADB}" dt="2023-11-19T06:53:45.604" v="6234" actId="20577"/>
        <pc:sldMkLst>
          <pc:docMk/>
          <pc:sldMk cId="1804883261" sldId="283"/>
        </pc:sldMkLst>
        <pc:spChg chg="mod">
          <ac:chgData name="航 小松原" userId="1500defb24281381" providerId="LiveId" clId="{94D98637-474E-4853-9E66-57A9C30BEADB}" dt="2023-11-19T06:49:48.895" v="5764" actId="20577"/>
          <ac:spMkLst>
            <pc:docMk/>
            <pc:sldMk cId="1804883261" sldId="283"/>
            <ac:spMk id="2" creationId="{CF84899C-2381-32FF-05E9-116AEBCC5FDB}"/>
          </ac:spMkLst>
        </pc:spChg>
        <pc:spChg chg="mod">
          <ac:chgData name="航 小松原" userId="1500defb24281381" providerId="LiveId" clId="{94D98637-474E-4853-9E66-57A9C30BEADB}" dt="2023-11-19T06:53:45.604" v="6234" actId="20577"/>
          <ac:spMkLst>
            <pc:docMk/>
            <pc:sldMk cId="1804883261" sldId="283"/>
            <ac:spMk id="3" creationId="{330ADB6B-6F30-7D88-7799-4973B823C668}"/>
          </ac:spMkLst>
        </pc:spChg>
      </pc:sldChg>
      <pc:sldChg chg="modSp new mod">
        <pc:chgData name="航 小松原" userId="1500defb24281381" providerId="LiveId" clId="{94D98637-474E-4853-9E66-57A9C30BEADB}" dt="2023-11-19T06:57:36.386" v="6697" actId="20577"/>
        <pc:sldMkLst>
          <pc:docMk/>
          <pc:sldMk cId="1748682892" sldId="284"/>
        </pc:sldMkLst>
        <pc:spChg chg="mod">
          <ac:chgData name="航 小松原" userId="1500defb24281381" providerId="LiveId" clId="{94D98637-474E-4853-9E66-57A9C30BEADB}" dt="2023-11-19T06:54:08.117" v="6263" actId="20577"/>
          <ac:spMkLst>
            <pc:docMk/>
            <pc:sldMk cId="1748682892" sldId="284"/>
            <ac:spMk id="2" creationId="{D7EC3859-4144-26FB-1ED5-006B5F20C25A}"/>
          </ac:spMkLst>
        </pc:spChg>
        <pc:spChg chg="mod">
          <ac:chgData name="航 小松原" userId="1500defb24281381" providerId="LiveId" clId="{94D98637-474E-4853-9E66-57A9C30BEADB}" dt="2023-11-19T06:57:36.386" v="6697" actId="20577"/>
          <ac:spMkLst>
            <pc:docMk/>
            <pc:sldMk cId="1748682892" sldId="284"/>
            <ac:spMk id="3" creationId="{00347071-6B29-75C4-875F-605CF0C5C78F}"/>
          </ac:spMkLst>
        </pc:spChg>
      </pc:sldChg>
      <pc:sldChg chg="modSp new mod">
        <pc:chgData name="航 小松原" userId="1500defb24281381" providerId="LiveId" clId="{94D98637-474E-4853-9E66-57A9C30BEADB}" dt="2023-11-19T07:03:38.926" v="7558" actId="20577"/>
        <pc:sldMkLst>
          <pc:docMk/>
          <pc:sldMk cId="1642304024" sldId="285"/>
        </pc:sldMkLst>
        <pc:spChg chg="mod">
          <ac:chgData name="航 小松原" userId="1500defb24281381" providerId="LiveId" clId="{94D98637-474E-4853-9E66-57A9C30BEADB}" dt="2023-11-19T06:58:09.403" v="6759" actId="20577"/>
          <ac:spMkLst>
            <pc:docMk/>
            <pc:sldMk cId="1642304024" sldId="285"/>
            <ac:spMk id="2" creationId="{5DD20DF5-AA2B-68E3-DAD5-D914F92AD6B0}"/>
          </ac:spMkLst>
        </pc:spChg>
        <pc:spChg chg="mod">
          <ac:chgData name="航 小松原" userId="1500defb24281381" providerId="LiveId" clId="{94D98637-474E-4853-9E66-57A9C30BEADB}" dt="2023-11-19T07:03:38.926" v="7558" actId="20577"/>
          <ac:spMkLst>
            <pc:docMk/>
            <pc:sldMk cId="1642304024" sldId="285"/>
            <ac:spMk id="3" creationId="{4CADFA4F-F39D-5E5F-E76D-C7834CD6D850}"/>
          </ac:spMkLst>
        </pc:spChg>
      </pc:sldChg>
      <pc:sldChg chg="modSp new mod">
        <pc:chgData name="航 小松原" userId="1500defb24281381" providerId="LiveId" clId="{94D98637-474E-4853-9E66-57A9C30BEADB}" dt="2023-11-19T07:09:27.900" v="8573" actId="20577"/>
        <pc:sldMkLst>
          <pc:docMk/>
          <pc:sldMk cId="1080321950" sldId="286"/>
        </pc:sldMkLst>
        <pc:spChg chg="mod">
          <ac:chgData name="航 小松原" userId="1500defb24281381" providerId="LiveId" clId="{94D98637-474E-4853-9E66-57A9C30BEADB}" dt="2023-11-19T07:04:47.315" v="7583" actId="20577"/>
          <ac:spMkLst>
            <pc:docMk/>
            <pc:sldMk cId="1080321950" sldId="286"/>
            <ac:spMk id="2" creationId="{9BD2DABA-1701-2E9B-13C9-D248EBE4BE40}"/>
          </ac:spMkLst>
        </pc:spChg>
        <pc:spChg chg="mod">
          <ac:chgData name="航 小松原" userId="1500defb24281381" providerId="LiveId" clId="{94D98637-474E-4853-9E66-57A9C30BEADB}" dt="2023-11-19T07:09:27.900" v="8573" actId="20577"/>
          <ac:spMkLst>
            <pc:docMk/>
            <pc:sldMk cId="1080321950" sldId="286"/>
            <ac:spMk id="3" creationId="{3E76FA86-2DE9-EAC4-A424-1183F4909604}"/>
          </ac:spMkLst>
        </pc:spChg>
      </pc:sldChg>
      <pc:sldChg chg="modSp new mod">
        <pc:chgData name="航 小松原" userId="1500defb24281381" providerId="LiveId" clId="{94D98637-474E-4853-9E66-57A9C30BEADB}" dt="2023-11-19T07:13:33.184" v="9293" actId="20577"/>
        <pc:sldMkLst>
          <pc:docMk/>
          <pc:sldMk cId="3750838733" sldId="287"/>
        </pc:sldMkLst>
        <pc:spChg chg="mod">
          <ac:chgData name="航 小松原" userId="1500defb24281381" providerId="LiveId" clId="{94D98637-474E-4853-9E66-57A9C30BEADB}" dt="2023-11-19T07:09:39.154" v="8584" actId="20577"/>
          <ac:spMkLst>
            <pc:docMk/>
            <pc:sldMk cId="3750838733" sldId="287"/>
            <ac:spMk id="2" creationId="{E1255711-198C-D222-B744-31E05EBF8CE5}"/>
          </ac:spMkLst>
        </pc:spChg>
        <pc:spChg chg="mod">
          <ac:chgData name="航 小松原" userId="1500defb24281381" providerId="LiveId" clId="{94D98637-474E-4853-9E66-57A9C30BEADB}" dt="2023-11-19T07:13:33.184" v="9293" actId="20577"/>
          <ac:spMkLst>
            <pc:docMk/>
            <pc:sldMk cId="3750838733" sldId="287"/>
            <ac:spMk id="3" creationId="{FFF587E5-82C9-8202-07F4-B863BB648BE0}"/>
          </ac:spMkLst>
        </pc:spChg>
      </pc:sldChg>
      <pc:sldChg chg="modSp new del mod">
        <pc:chgData name="航 小松原" userId="1500defb24281381" providerId="LiveId" clId="{94D98637-474E-4853-9E66-57A9C30BEADB}" dt="2023-11-22T05:20:12.148" v="17493" actId="47"/>
        <pc:sldMkLst>
          <pc:docMk/>
          <pc:sldMk cId="224421208" sldId="288"/>
        </pc:sldMkLst>
        <pc:spChg chg="mod">
          <ac:chgData name="航 小松原" userId="1500defb24281381" providerId="LiveId" clId="{94D98637-474E-4853-9E66-57A9C30BEADB}" dt="2023-11-19T07:18:14.759" v="9360" actId="20577"/>
          <ac:spMkLst>
            <pc:docMk/>
            <pc:sldMk cId="224421208" sldId="288"/>
            <ac:spMk id="2" creationId="{4C659210-7E2B-2373-8E9B-CC8CD8296FF8}"/>
          </ac:spMkLst>
        </pc:spChg>
      </pc:sldChg>
      <pc:sldChg chg="modSp new mod">
        <pc:chgData name="航 小松原" userId="1500defb24281381" providerId="LiveId" clId="{94D98637-474E-4853-9E66-57A9C30BEADB}" dt="2023-11-22T01:28:36.849" v="10346" actId="20577"/>
        <pc:sldMkLst>
          <pc:docMk/>
          <pc:sldMk cId="2205413732" sldId="289"/>
        </pc:sldMkLst>
        <pc:spChg chg="mod">
          <ac:chgData name="航 小松原" userId="1500defb24281381" providerId="LiveId" clId="{94D98637-474E-4853-9E66-57A9C30BEADB}" dt="2023-11-22T01:28:36.849" v="10346" actId="20577"/>
          <ac:spMkLst>
            <pc:docMk/>
            <pc:sldMk cId="2205413732" sldId="289"/>
            <ac:spMk id="2" creationId="{F2F73A46-2639-41FF-C0F5-6EEED2C4AE24}"/>
          </ac:spMkLst>
        </pc:spChg>
        <pc:spChg chg="mod">
          <ac:chgData name="航 小松原" userId="1500defb24281381" providerId="LiveId" clId="{94D98637-474E-4853-9E66-57A9C30BEADB}" dt="2023-11-22T01:27:04.536" v="10303" actId="20577"/>
          <ac:spMkLst>
            <pc:docMk/>
            <pc:sldMk cId="2205413732" sldId="289"/>
            <ac:spMk id="3" creationId="{06406B02-683E-534A-123D-DF94D08A294D}"/>
          </ac:spMkLst>
        </pc:spChg>
      </pc:sldChg>
      <pc:sldChg chg="addSp delSp modSp new mod">
        <pc:chgData name="航 小松原" userId="1500defb24281381" providerId="LiveId" clId="{94D98637-474E-4853-9E66-57A9C30BEADB}" dt="2023-11-22T01:47:07.099" v="11773" actId="20577"/>
        <pc:sldMkLst>
          <pc:docMk/>
          <pc:sldMk cId="813053823" sldId="290"/>
        </pc:sldMkLst>
        <pc:spChg chg="mod">
          <ac:chgData name="航 小松原" userId="1500defb24281381" providerId="LiveId" clId="{94D98637-474E-4853-9E66-57A9C30BEADB}" dt="2023-11-22T01:28:47.484" v="10376" actId="20577"/>
          <ac:spMkLst>
            <pc:docMk/>
            <pc:sldMk cId="813053823" sldId="290"/>
            <ac:spMk id="2" creationId="{5449B27A-E271-4568-1C48-EA91F44AEA34}"/>
          </ac:spMkLst>
        </pc:spChg>
        <pc:spChg chg="mod">
          <ac:chgData name="航 小松原" userId="1500defb24281381" providerId="LiveId" clId="{94D98637-474E-4853-9E66-57A9C30BEADB}" dt="2023-11-22T01:47:07.099" v="11773" actId="20577"/>
          <ac:spMkLst>
            <pc:docMk/>
            <pc:sldMk cId="813053823" sldId="290"/>
            <ac:spMk id="3" creationId="{C04B9192-999F-37B4-ABB4-6CF72402C665}"/>
          </ac:spMkLst>
        </pc:spChg>
        <pc:spChg chg="add del mod">
          <ac:chgData name="航 小松原" userId="1500defb24281381" providerId="LiveId" clId="{94D98637-474E-4853-9E66-57A9C30BEADB}" dt="2023-11-22T01:44:41.563" v="11325" actId="478"/>
          <ac:spMkLst>
            <pc:docMk/>
            <pc:sldMk cId="813053823" sldId="290"/>
            <ac:spMk id="6" creationId="{5A4D9AAC-5142-A2FE-4D09-1F6249076574}"/>
          </ac:spMkLst>
        </pc:spChg>
        <pc:picChg chg="add mod modCrop">
          <ac:chgData name="航 小松原" userId="1500defb24281381" providerId="LiveId" clId="{94D98637-474E-4853-9E66-57A9C30BEADB}" dt="2023-11-22T01:44:39.318" v="11324" actId="1076"/>
          <ac:picMkLst>
            <pc:docMk/>
            <pc:sldMk cId="813053823" sldId="290"/>
            <ac:picMk id="5" creationId="{941D2794-E0E7-CEE6-A196-703F347015CC}"/>
          </ac:picMkLst>
        </pc:picChg>
      </pc:sldChg>
      <pc:sldChg chg="addSp modSp new mod">
        <pc:chgData name="航 小松原" userId="1500defb24281381" providerId="LiveId" clId="{94D98637-474E-4853-9E66-57A9C30BEADB}" dt="2023-11-22T01:52:11.505" v="12550" actId="27636"/>
        <pc:sldMkLst>
          <pc:docMk/>
          <pc:sldMk cId="1629572731" sldId="291"/>
        </pc:sldMkLst>
        <pc:spChg chg="mod">
          <ac:chgData name="航 小松原" userId="1500defb24281381" providerId="LiveId" clId="{94D98637-474E-4853-9E66-57A9C30BEADB}" dt="2023-11-22T01:47:18.784" v="11820" actId="20577"/>
          <ac:spMkLst>
            <pc:docMk/>
            <pc:sldMk cId="1629572731" sldId="291"/>
            <ac:spMk id="2" creationId="{718306E9-C1AF-C5D3-CF1D-FB464D150F82}"/>
          </ac:spMkLst>
        </pc:spChg>
        <pc:spChg chg="mod">
          <ac:chgData name="航 小松原" userId="1500defb24281381" providerId="LiveId" clId="{94D98637-474E-4853-9E66-57A9C30BEADB}" dt="2023-11-22T01:52:11.505" v="12550" actId="27636"/>
          <ac:spMkLst>
            <pc:docMk/>
            <pc:sldMk cId="1629572731" sldId="291"/>
            <ac:spMk id="3" creationId="{1BCAE9CA-F6BC-777C-4E69-A4A50A7B97FB}"/>
          </ac:spMkLst>
        </pc:spChg>
        <pc:picChg chg="add mod modCrop">
          <ac:chgData name="航 小松原" userId="1500defb24281381" providerId="LiveId" clId="{94D98637-474E-4853-9E66-57A9C30BEADB}" dt="2023-11-22T01:49:15.052" v="11986" actId="1076"/>
          <ac:picMkLst>
            <pc:docMk/>
            <pc:sldMk cId="1629572731" sldId="291"/>
            <ac:picMk id="5" creationId="{0F286241-D916-FA74-3ECA-7D63E98FFBFE}"/>
          </ac:picMkLst>
        </pc:picChg>
      </pc:sldChg>
      <pc:sldChg chg="modSp new mod">
        <pc:chgData name="航 小松原" userId="1500defb24281381" providerId="LiveId" clId="{94D98637-474E-4853-9E66-57A9C30BEADB}" dt="2023-11-22T02:06:11.541" v="13529" actId="20577"/>
        <pc:sldMkLst>
          <pc:docMk/>
          <pc:sldMk cId="181775916" sldId="292"/>
        </pc:sldMkLst>
        <pc:spChg chg="mod">
          <ac:chgData name="航 小松原" userId="1500defb24281381" providerId="LiveId" clId="{94D98637-474E-4853-9E66-57A9C30BEADB}" dt="2023-11-22T01:53:02.792" v="12614" actId="20577"/>
          <ac:spMkLst>
            <pc:docMk/>
            <pc:sldMk cId="181775916" sldId="292"/>
            <ac:spMk id="2" creationId="{89789D34-49A1-126D-99FB-D18F64BBCF05}"/>
          </ac:spMkLst>
        </pc:spChg>
        <pc:spChg chg="mod">
          <ac:chgData name="航 小松原" userId="1500defb24281381" providerId="LiveId" clId="{94D98637-474E-4853-9E66-57A9C30BEADB}" dt="2023-11-22T02:06:11.541" v="13529" actId="20577"/>
          <ac:spMkLst>
            <pc:docMk/>
            <pc:sldMk cId="181775916" sldId="292"/>
            <ac:spMk id="3" creationId="{03A525DB-6697-F682-1697-D211947CF98E}"/>
          </ac:spMkLst>
        </pc:spChg>
      </pc:sldChg>
      <pc:sldChg chg="modSp new mod">
        <pc:chgData name="航 小松原" userId="1500defb24281381" providerId="LiveId" clId="{94D98637-474E-4853-9E66-57A9C30BEADB}" dt="2023-11-22T02:15:21.847" v="14683" actId="20577"/>
        <pc:sldMkLst>
          <pc:docMk/>
          <pc:sldMk cId="3643340852" sldId="293"/>
        </pc:sldMkLst>
        <pc:spChg chg="mod">
          <ac:chgData name="航 小松原" userId="1500defb24281381" providerId="LiveId" clId="{94D98637-474E-4853-9E66-57A9C30BEADB}" dt="2023-11-22T02:06:23.837" v="13548" actId="20577"/>
          <ac:spMkLst>
            <pc:docMk/>
            <pc:sldMk cId="3643340852" sldId="293"/>
            <ac:spMk id="2" creationId="{3A1D0714-407D-63ED-F3FE-B0B26B2CB9B0}"/>
          </ac:spMkLst>
        </pc:spChg>
        <pc:spChg chg="mod">
          <ac:chgData name="航 小松原" userId="1500defb24281381" providerId="LiveId" clId="{94D98637-474E-4853-9E66-57A9C30BEADB}" dt="2023-11-22T02:15:21.847" v="14683" actId="20577"/>
          <ac:spMkLst>
            <pc:docMk/>
            <pc:sldMk cId="3643340852" sldId="293"/>
            <ac:spMk id="3" creationId="{77F75A2E-22A9-F4CA-A465-349A3D577B9E}"/>
          </ac:spMkLst>
        </pc:spChg>
      </pc:sldChg>
      <pc:sldChg chg="modSp new mod">
        <pc:chgData name="航 小松原" userId="1500defb24281381" providerId="LiveId" clId="{94D98637-474E-4853-9E66-57A9C30BEADB}" dt="2023-11-29T08:57:34.252" v="28396" actId="27636"/>
        <pc:sldMkLst>
          <pc:docMk/>
          <pc:sldMk cId="2394559028" sldId="294"/>
        </pc:sldMkLst>
        <pc:spChg chg="mod">
          <ac:chgData name="航 小松原" userId="1500defb24281381" providerId="LiveId" clId="{94D98637-474E-4853-9E66-57A9C30BEADB}" dt="2023-11-22T02:18:07.417" v="14717" actId="20577"/>
          <ac:spMkLst>
            <pc:docMk/>
            <pc:sldMk cId="2394559028" sldId="294"/>
            <ac:spMk id="2" creationId="{47BC5922-F006-B515-09ED-44DAD6B2E525}"/>
          </ac:spMkLst>
        </pc:spChg>
        <pc:spChg chg="mod">
          <ac:chgData name="航 小松原" userId="1500defb24281381" providerId="LiveId" clId="{94D98637-474E-4853-9E66-57A9C30BEADB}" dt="2023-11-29T08:57:34.252" v="28396" actId="27636"/>
          <ac:spMkLst>
            <pc:docMk/>
            <pc:sldMk cId="2394559028" sldId="294"/>
            <ac:spMk id="3" creationId="{37E43E5A-5000-3DC7-8D9A-46105583C7FA}"/>
          </ac:spMkLst>
        </pc:spChg>
      </pc:sldChg>
      <pc:sldChg chg="modSp new mod">
        <pc:chgData name="航 小松原" userId="1500defb24281381" providerId="LiveId" clId="{94D98637-474E-4853-9E66-57A9C30BEADB}" dt="2023-11-22T04:43:43.883" v="15586" actId="20577"/>
        <pc:sldMkLst>
          <pc:docMk/>
          <pc:sldMk cId="4065417788" sldId="295"/>
        </pc:sldMkLst>
        <pc:spChg chg="mod">
          <ac:chgData name="航 小松原" userId="1500defb24281381" providerId="LiveId" clId="{94D98637-474E-4853-9E66-57A9C30BEADB}" dt="2023-11-22T02:37:10.671" v="15346" actId="20577"/>
          <ac:spMkLst>
            <pc:docMk/>
            <pc:sldMk cId="4065417788" sldId="295"/>
            <ac:spMk id="2" creationId="{60643F1C-C67B-8461-06DC-73450F3BB8B7}"/>
          </ac:spMkLst>
        </pc:spChg>
        <pc:spChg chg="mod">
          <ac:chgData name="航 小松原" userId="1500defb24281381" providerId="LiveId" clId="{94D98637-474E-4853-9E66-57A9C30BEADB}" dt="2023-11-22T04:43:43.883" v="15586" actId="20577"/>
          <ac:spMkLst>
            <pc:docMk/>
            <pc:sldMk cId="4065417788" sldId="295"/>
            <ac:spMk id="3" creationId="{4123C2EF-6A68-6EB2-DED0-B2B47806B72D}"/>
          </ac:spMkLst>
        </pc:spChg>
      </pc:sldChg>
      <pc:sldChg chg="modSp new mod">
        <pc:chgData name="航 小松原" userId="1500defb24281381" providerId="LiveId" clId="{94D98637-474E-4853-9E66-57A9C30BEADB}" dt="2023-11-22T05:03:41.838" v="17492" actId="27636"/>
        <pc:sldMkLst>
          <pc:docMk/>
          <pc:sldMk cId="2350753468" sldId="296"/>
        </pc:sldMkLst>
        <pc:spChg chg="mod">
          <ac:chgData name="航 小松原" userId="1500defb24281381" providerId="LiveId" clId="{94D98637-474E-4853-9E66-57A9C30BEADB}" dt="2023-11-22T04:44:15.226" v="15619" actId="20577"/>
          <ac:spMkLst>
            <pc:docMk/>
            <pc:sldMk cId="2350753468" sldId="296"/>
            <ac:spMk id="2" creationId="{5113CC7D-8184-CE97-888B-9575FA243C82}"/>
          </ac:spMkLst>
        </pc:spChg>
        <pc:spChg chg="mod">
          <ac:chgData name="航 小松原" userId="1500defb24281381" providerId="LiveId" clId="{94D98637-474E-4853-9E66-57A9C30BEADB}" dt="2023-11-22T05:03:41.838" v="17492" actId="27636"/>
          <ac:spMkLst>
            <pc:docMk/>
            <pc:sldMk cId="2350753468" sldId="296"/>
            <ac:spMk id="3" creationId="{A3FD439A-4DB4-FA8F-AE84-4454664B3F1C}"/>
          </ac:spMkLst>
        </pc:spChg>
      </pc:sldChg>
      <pc:sldChg chg="modSp new mod">
        <pc:chgData name="航 小松原" userId="1500defb24281381" providerId="LiveId" clId="{94D98637-474E-4853-9E66-57A9C30BEADB}" dt="2023-11-22T05:23:38.032" v="18044" actId="20577"/>
        <pc:sldMkLst>
          <pc:docMk/>
          <pc:sldMk cId="2839260825" sldId="297"/>
        </pc:sldMkLst>
        <pc:spChg chg="mod">
          <ac:chgData name="航 小松原" userId="1500defb24281381" providerId="LiveId" clId="{94D98637-474E-4853-9E66-57A9C30BEADB}" dt="2023-11-22T05:20:26.856" v="17535" actId="20577"/>
          <ac:spMkLst>
            <pc:docMk/>
            <pc:sldMk cId="2839260825" sldId="297"/>
            <ac:spMk id="2" creationId="{EBB5DB9F-2F9F-C2E2-CF98-E64A92FFBF9B}"/>
          </ac:spMkLst>
        </pc:spChg>
        <pc:spChg chg="mod">
          <ac:chgData name="航 小松原" userId="1500defb24281381" providerId="LiveId" clId="{94D98637-474E-4853-9E66-57A9C30BEADB}" dt="2023-11-22T05:23:38.032" v="18044" actId="20577"/>
          <ac:spMkLst>
            <pc:docMk/>
            <pc:sldMk cId="2839260825" sldId="297"/>
            <ac:spMk id="3" creationId="{CCC8E141-BFFE-E956-A95E-FCB8877D6F63}"/>
          </ac:spMkLst>
        </pc:spChg>
      </pc:sldChg>
      <pc:sldChg chg="modSp new mod">
        <pc:chgData name="航 小松原" userId="1500defb24281381" providerId="LiveId" clId="{94D98637-474E-4853-9E66-57A9C30BEADB}" dt="2023-11-22T05:31:46.204" v="19019" actId="27636"/>
        <pc:sldMkLst>
          <pc:docMk/>
          <pc:sldMk cId="990050237" sldId="298"/>
        </pc:sldMkLst>
        <pc:spChg chg="mod">
          <ac:chgData name="航 小松原" userId="1500defb24281381" providerId="LiveId" clId="{94D98637-474E-4853-9E66-57A9C30BEADB}" dt="2023-11-22T05:23:50.836" v="18057" actId="20577"/>
          <ac:spMkLst>
            <pc:docMk/>
            <pc:sldMk cId="990050237" sldId="298"/>
            <ac:spMk id="2" creationId="{90F21E03-36B9-8B58-D6AF-365A09AF540C}"/>
          </ac:spMkLst>
        </pc:spChg>
        <pc:spChg chg="mod">
          <ac:chgData name="航 小松原" userId="1500defb24281381" providerId="LiveId" clId="{94D98637-474E-4853-9E66-57A9C30BEADB}" dt="2023-11-22T05:31:46.204" v="19019" actId="27636"/>
          <ac:spMkLst>
            <pc:docMk/>
            <pc:sldMk cId="990050237" sldId="298"/>
            <ac:spMk id="3" creationId="{40831756-68D6-D66F-0BCD-AEDE47680150}"/>
          </ac:spMkLst>
        </pc:spChg>
      </pc:sldChg>
      <pc:sldChg chg="modSp add mod ord">
        <pc:chgData name="航 小松原" userId="1500defb24281381" providerId="LiveId" clId="{94D98637-474E-4853-9E66-57A9C30BEADB}" dt="2023-11-23T01:44:53.237" v="20284" actId="27636"/>
        <pc:sldMkLst>
          <pc:docMk/>
          <pc:sldMk cId="795401755" sldId="299"/>
        </pc:sldMkLst>
        <pc:spChg chg="mod">
          <ac:chgData name="航 小松原" userId="1500defb24281381" providerId="LiveId" clId="{94D98637-474E-4853-9E66-57A9C30BEADB}" dt="2023-11-23T01:44:53.237" v="20284" actId="27636"/>
          <ac:spMkLst>
            <pc:docMk/>
            <pc:sldMk cId="795401755" sldId="299"/>
            <ac:spMk id="3" creationId="{A838F59E-E684-BCB7-3A79-9DD7D315D6B8}"/>
          </ac:spMkLst>
        </pc:spChg>
      </pc:sldChg>
      <pc:sldChg chg="modSp new mod">
        <pc:chgData name="航 小松原" userId="1500defb24281381" providerId="LiveId" clId="{94D98637-474E-4853-9E66-57A9C30BEADB}" dt="2023-11-23T02:15:52.126" v="21042" actId="13926"/>
        <pc:sldMkLst>
          <pc:docMk/>
          <pc:sldMk cId="4137164077" sldId="300"/>
        </pc:sldMkLst>
        <pc:spChg chg="mod">
          <ac:chgData name="航 小松原" userId="1500defb24281381" providerId="LiveId" clId="{94D98637-474E-4853-9E66-57A9C30BEADB}" dt="2023-11-23T02:10:26.758" v="20835" actId="20577"/>
          <ac:spMkLst>
            <pc:docMk/>
            <pc:sldMk cId="4137164077" sldId="300"/>
            <ac:spMk id="2" creationId="{4137F814-4E21-663B-D2B6-B4CAE25A4DFA}"/>
          </ac:spMkLst>
        </pc:spChg>
        <pc:spChg chg="mod">
          <ac:chgData name="航 小松原" userId="1500defb24281381" providerId="LiveId" clId="{94D98637-474E-4853-9E66-57A9C30BEADB}" dt="2023-11-23T02:15:52.126" v="21042" actId="13926"/>
          <ac:spMkLst>
            <pc:docMk/>
            <pc:sldMk cId="4137164077" sldId="300"/>
            <ac:spMk id="3" creationId="{08410548-DF6B-C855-78F8-295FDD294F1F}"/>
          </ac:spMkLst>
        </pc:spChg>
      </pc:sldChg>
      <pc:sldChg chg="modSp new mod">
        <pc:chgData name="航 小松原" userId="1500defb24281381" providerId="LiveId" clId="{94D98637-474E-4853-9E66-57A9C30BEADB}" dt="2023-11-23T06:27:35.964" v="26931" actId="20577"/>
        <pc:sldMkLst>
          <pc:docMk/>
          <pc:sldMk cId="2862166454" sldId="301"/>
        </pc:sldMkLst>
        <pc:spChg chg="mod">
          <ac:chgData name="航 小松原" userId="1500defb24281381" providerId="LiveId" clId="{94D98637-474E-4853-9E66-57A9C30BEADB}" dt="2023-11-23T06:12:49.882" v="25954" actId="20577"/>
          <ac:spMkLst>
            <pc:docMk/>
            <pc:sldMk cId="2862166454" sldId="301"/>
            <ac:spMk id="2" creationId="{9134C9F4-ACC8-5995-FDBD-1215D2FEC037}"/>
          </ac:spMkLst>
        </pc:spChg>
        <pc:spChg chg="mod">
          <ac:chgData name="航 小松原" userId="1500defb24281381" providerId="LiveId" clId="{94D98637-474E-4853-9E66-57A9C30BEADB}" dt="2023-11-23T06:27:35.964" v="26931" actId="20577"/>
          <ac:spMkLst>
            <pc:docMk/>
            <pc:sldMk cId="2862166454" sldId="301"/>
            <ac:spMk id="3" creationId="{987BE857-CC93-A097-4C8F-5C85F31BDD61}"/>
          </ac:spMkLst>
        </pc:spChg>
      </pc:sldChg>
      <pc:sldChg chg="modSp new mod">
        <pc:chgData name="航 小松原" userId="1500defb24281381" providerId="LiveId" clId="{94D98637-474E-4853-9E66-57A9C30BEADB}" dt="2023-11-23T06:31:46.760" v="27200" actId="13926"/>
        <pc:sldMkLst>
          <pc:docMk/>
          <pc:sldMk cId="1558161787" sldId="302"/>
        </pc:sldMkLst>
        <pc:spChg chg="mod">
          <ac:chgData name="航 小松原" userId="1500defb24281381" providerId="LiveId" clId="{94D98637-474E-4853-9E66-57A9C30BEADB}" dt="2023-11-23T06:28:06.110" v="26945" actId="20577"/>
          <ac:spMkLst>
            <pc:docMk/>
            <pc:sldMk cId="1558161787" sldId="302"/>
            <ac:spMk id="2" creationId="{F20DAC0B-53A2-F99D-0A00-5ACB9EAE902B}"/>
          </ac:spMkLst>
        </pc:spChg>
        <pc:spChg chg="mod">
          <ac:chgData name="航 小松原" userId="1500defb24281381" providerId="LiveId" clId="{94D98637-474E-4853-9E66-57A9C30BEADB}" dt="2023-11-23T06:31:46.760" v="27200" actId="13926"/>
          <ac:spMkLst>
            <pc:docMk/>
            <pc:sldMk cId="1558161787" sldId="302"/>
            <ac:spMk id="3" creationId="{FD5036F1-537F-1219-570D-889ADBBAA99B}"/>
          </ac:spMkLst>
        </pc:spChg>
      </pc:sldChg>
      <pc:sldChg chg="addSp modSp new mod">
        <pc:chgData name="航 小松原" userId="1500defb24281381" providerId="LiveId" clId="{94D98637-474E-4853-9E66-57A9C30BEADB}" dt="2023-11-23T06:41:19.584" v="28143" actId="167"/>
        <pc:sldMkLst>
          <pc:docMk/>
          <pc:sldMk cId="296808582" sldId="303"/>
        </pc:sldMkLst>
        <pc:spChg chg="mod">
          <ac:chgData name="航 小松原" userId="1500defb24281381" providerId="LiveId" clId="{94D98637-474E-4853-9E66-57A9C30BEADB}" dt="2023-11-23T06:32:38.197" v="27208" actId="20577"/>
          <ac:spMkLst>
            <pc:docMk/>
            <pc:sldMk cId="296808582" sldId="303"/>
            <ac:spMk id="2" creationId="{DE165597-79AA-5BB8-A8F4-6BE7DE435E4E}"/>
          </ac:spMkLst>
        </pc:spChg>
        <pc:spChg chg="mod">
          <ac:chgData name="航 小松原" userId="1500defb24281381" providerId="LiveId" clId="{94D98637-474E-4853-9E66-57A9C30BEADB}" dt="2023-11-23T06:41:14.112" v="28141" actId="27636"/>
          <ac:spMkLst>
            <pc:docMk/>
            <pc:sldMk cId="296808582" sldId="303"/>
            <ac:spMk id="3" creationId="{D48B3F7F-24FF-22F6-CDBF-4A67520FFD19}"/>
          </ac:spMkLst>
        </pc:spChg>
        <pc:picChg chg="add mod ord">
          <ac:chgData name="航 小松原" userId="1500defb24281381" providerId="LiveId" clId="{94D98637-474E-4853-9E66-57A9C30BEADB}" dt="2023-11-23T06:41:19.584" v="28143" actId="167"/>
          <ac:picMkLst>
            <pc:docMk/>
            <pc:sldMk cId="296808582" sldId="303"/>
            <ac:picMk id="4" creationId="{5BA0BB98-8B90-494D-B254-61CA61ACA5C1}"/>
          </ac:picMkLst>
        </pc:picChg>
      </pc:sldChg>
      <pc:sldChg chg="modSp new mod">
        <pc:chgData name="航 小松原" userId="1500defb24281381" providerId="LiveId" clId="{94D98637-474E-4853-9E66-57A9C30BEADB}" dt="2023-12-09T05:46:31.375" v="29509" actId="20577"/>
        <pc:sldMkLst>
          <pc:docMk/>
          <pc:sldMk cId="1051014003" sldId="304"/>
        </pc:sldMkLst>
        <pc:spChg chg="mod">
          <ac:chgData name="航 小松原" userId="1500defb24281381" providerId="LiveId" clId="{94D98637-474E-4853-9E66-57A9C30BEADB}" dt="2023-11-23T06:42:12.510" v="28172" actId="20577"/>
          <ac:spMkLst>
            <pc:docMk/>
            <pc:sldMk cId="1051014003" sldId="304"/>
            <ac:spMk id="2" creationId="{73E6EED4-A559-4EA8-723E-CE79A0F7A281}"/>
          </ac:spMkLst>
        </pc:spChg>
        <pc:spChg chg="mod">
          <ac:chgData name="航 小松原" userId="1500defb24281381" providerId="LiveId" clId="{94D98637-474E-4853-9E66-57A9C30BEADB}" dt="2023-12-09T05:46:31.375" v="29509" actId="20577"/>
          <ac:spMkLst>
            <pc:docMk/>
            <pc:sldMk cId="1051014003" sldId="304"/>
            <ac:spMk id="3" creationId="{E5356486-9CD5-7AB8-D39F-5BD396C2BD67}"/>
          </ac:spMkLst>
        </pc:spChg>
      </pc:sldChg>
      <pc:sldChg chg="modSp new mod">
        <pc:chgData name="航 小松原" userId="1500defb24281381" providerId="LiveId" clId="{94D98637-474E-4853-9E66-57A9C30BEADB}" dt="2023-12-09T05:58:42.519" v="30543" actId="27636"/>
        <pc:sldMkLst>
          <pc:docMk/>
          <pc:sldMk cId="2816999973" sldId="305"/>
        </pc:sldMkLst>
        <pc:spChg chg="mod">
          <ac:chgData name="航 小松原" userId="1500defb24281381" providerId="LiveId" clId="{94D98637-474E-4853-9E66-57A9C30BEADB}" dt="2023-12-09T05:54:03.176" v="30118" actId="20577"/>
          <ac:spMkLst>
            <pc:docMk/>
            <pc:sldMk cId="2816999973" sldId="305"/>
            <ac:spMk id="2" creationId="{48967D7D-9E76-81ED-38CB-653271B36D7A}"/>
          </ac:spMkLst>
        </pc:spChg>
        <pc:spChg chg="mod">
          <ac:chgData name="航 小松原" userId="1500defb24281381" providerId="LiveId" clId="{94D98637-474E-4853-9E66-57A9C30BEADB}" dt="2023-12-09T05:58:42.519" v="30543" actId="27636"/>
          <ac:spMkLst>
            <pc:docMk/>
            <pc:sldMk cId="2816999973" sldId="305"/>
            <ac:spMk id="3" creationId="{70741B9A-DBBD-A2CD-DE45-38DDC3B56116}"/>
          </ac:spMkLst>
        </pc:spChg>
      </pc:sldChg>
      <pc:sldChg chg="modSp new mod">
        <pc:chgData name="航 小松原" userId="1500defb24281381" providerId="LiveId" clId="{94D98637-474E-4853-9E66-57A9C30BEADB}" dt="2023-12-09T06:00:33.821" v="30592" actId="13926"/>
        <pc:sldMkLst>
          <pc:docMk/>
          <pc:sldMk cId="678263216" sldId="306"/>
        </pc:sldMkLst>
        <pc:spChg chg="mod">
          <ac:chgData name="航 小松原" userId="1500defb24281381" providerId="LiveId" clId="{94D98637-474E-4853-9E66-57A9C30BEADB}" dt="2023-12-09T06:00:33.821" v="30592" actId="13926"/>
          <ac:spMkLst>
            <pc:docMk/>
            <pc:sldMk cId="678263216" sldId="306"/>
            <ac:spMk id="3" creationId="{CCD5E6BA-DDFF-575D-C1D4-2024C31C19BB}"/>
          </ac:spMkLst>
        </pc:spChg>
      </pc:sldChg>
      <pc:sldChg chg="modSp new mod">
        <pc:chgData name="航 小松原" userId="1500defb24281381" providerId="LiveId" clId="{94D98637-474E-4853-9E66-57A9C30BEADB}" dt="2023-12-09T06:05:41.478" v="31122" actId="20577"/>
        <pc:sldMkLst>
          <pc:docMk/>
          <pc:sldMk cId="284244722" sldId="307"/>
        </pc:sldMkLst>
        <pc:spChg chg="mod">
          <ac:chgData name="航 小松原" userId="1500defb24281381" providerId="LiveId" clId="{94D98637-474E-4853-9E66-57A9C30BEADB}" dt="2023-12-09T06:01:12.489" v="30627" actId="20577"/>
          <ac:spMkLst>
            <pc:docMk/>
            <pc:sldMk cId="284244722" sldId="307"/>
            <ac:spMk id="2" creationId="{91ACC271-5EC0-D5C3-BCB1-4723505345C1}"/>
          </ac:spMkLst>
        </pc:spChg>
        <pc:spChg chg="mod">
          <ac:chgData name="航 小松原" userId="1500defb24281381" providerId="LiveId" clId="{94D98637-474E-4853-9E66-57A9C30BEADB}" dt="2023-12-09T06:05:41.478" v="31122" actId="20577"/>
          <ac:spMkLst>
            <pc:docMk/>
            <pc:sldMk cId="284244722" sldId="307"/>
            <ac:spMk id="3" creationId="{EB718559-19B2-D667-71B3-D4EF53784210}"/>
          </ac:spMkLst>
        </pc:spChg>
      </pc:sldChg>
      <pc:sldChg chg="modSp add">
        <pc:chgData name="航 小松原" userId="1500defb24281381" providerId="LiveId" clId="{94D98637-474E-4853-9E66-57A9C30BEADB}" dt="2023-12-13T09:49:02.835" v="34801" actId="20577"/>
        <pc:sldMkLst>
          <pc:docMk/>
          <pc:sldMk cId="918960966" sldId="308"/>
        </pc:sldMkLst>
        <pc:spChg chg="mod">
          <ac:chgData name="航 小松原" userId="1500defb24281381" providerId="LiveId" clId="{94D98637-474E-4853-9E66-57A9C30BEADB}" dt="2023-12-13T09:49:02.835" v="34801" actId="20577"/>
          <ac:spMkLst>
            <pc:docMk/>
            <pc:sldMk cId="918960966" sldId="308"/>
            <ac:spMk id="3" creationId="{A1CE821A-AA06-C1AA-4873-6074BAD1E66D}"/>
          </ac:spMkLst>
        </pc:spChg>
      </pc:sldChg>
      <pc:sldChg chg="modSp add mod">
        <pc:chgData name="航 小松原" userId="1500defb24281381" providerId="LiveId" clId="{94D98637-474E-4853-9E66-57A9C30BEADB}" dt="2023-12-13T10:13:23.361" v="34862" actId="20577"/>
        <pc:sldMkLst>
          <pc:docMk/>
          <pc:sldMk cId="2577720526" sldId="309"/>
        </pc:sldMkLst>
        <pc:spChg chg="mod">
          <ac:chgData name="航 小松原" userId="1500defb24281381" providerId="LiveId" clId="{94D98637-474E-4853-9E66-57A9C30BEADB}" dt="2023-12-13T10:13:23.361" v="34862" actId="20577"/>
          <ac:spMkLst>
            <pc:docMk/>
            <pc:sldMk cId="2577720526" sldId="309"/>
            <ac:spMk id="3" creationId="{5078A7A1-BB4B-A9E0-36AE-346DCB6F1D98}"/>
          </ac:spMkLst>
        </pc:spChg>
        <pc:spChg chg="mod">
          <ac:chgData name="航 小松原" userId="1500defb24281381" providerId="LiveId" clId="{94D98637-474E-4853-9E66-57A9C30BEADB}" dt="2023-12-13T09:49:43.032" v="34828" actId="1076"/>
          <ac:spMkLst>
            <pc:docMk/>
            <pc:sldMk cId="2577720526" sldId="309"/>
            <ac:spMk id="33" creationId="{A086FAB1-0D3B-3078-8146-0D9F00CCE57E}"/>
          </ac:spMkLst>
        </pc:spChg>
        <pc:spChg chg="mod">
          <ac:chgData name="航 小松原" userId="1500defb24281381" providerId="LiveId" clId="{94D98637-474E-4853-9E66-57A9C30BEADB}" dt="2023-12-13T09:49:32.916" v="34822"/>
          <ac:spMkLst>
            <pc:docMk/>
            <pc:sldMk cId="2577720526" sldId="309"/>
            <ac:spMk id="34" creationId="{548D78CB-82C0-07C3-E593-1A06F260524C}"/>
          </ac:spMkLst>
        </pc:spChg>
      </pc:sldChg>
      <pc:sldChg chg="modSp add mod">
        <pc:chgData name="航 小松原" userId="1500defb24281381" providerId="LiveId" clId="{94D98637-474E-4853-9E66-57A9C30BEADB}" dt="2023-12-13T09:49:56.042" v="34832" actId="20577"/>
        <pc:sldMkLst>
          <pc:docMk/>
          <pc:sldMk cId="1187994639" sldId="310"/>
        </pc:sldMkLst>
        <pc:spChg chg="mod">
          <ac:chgData name="航 小松原" userId="1500defb24281381" providerId="LiveId" clId="{94D98637-474E-4853-9E66-57A9C30BEADB}" dt="2023-12-13T09:49:56.042" v="34832" actId="20577"/>
          <ac:spMkLst>
            <pc:docMk/>
            <pc:sldMk cId="1187994639" sldId="310"/>
            <ac:spMk id="3" creationId="{9CC5E6D1-6584-98BE-19E5-2F17A10448C3}"/>
          </ac:spMkLst>
        </pc:spChg>
      </pc:sldChg>
      <pc:sldChg chg="modSp add mod">
        <pc:chgData name="航 小松原" userId="1500defb24281381" providerId="LiveId" clId="{94D98637-474E-4853-9E66-57A9C30BEADB}" dt="2023-12-13T09:50:02.301" v="34834" actId="20577"/>
        <pc:sldMkLst>
          <pc:docMk/>
          <pc:sldMk cId="2393156473" sldId="311"/>
        </pc:sldMkLst>
        <pc:spChg chg="mod">
          <ac:chgData name="航 小松原" userId="1500defb24281381" providerId="LiveId" clId="{94D98637-474E-4853-9E66-57A9C30BEADB}" dt="2023-12-11T07:33:25.378" v="32590" actId="20577"/>
          <ac:spMkLst>
            <pc:docMk/>
            <pc:sldMk cId="2393156473" sldId="311"/>
            <ac:spMk id="2" creationId="{1D077598-DF26-9619-F0AA-6245936A5BB3}"/>
          </ac:spMkLst>
        </pc:spChg>
        <pc:spChg chg="mod">
          <ac:chgData name="航 小松原" userId="1500defb24281381" providerId="LiveId" clId="{94D98637-474E-4853-9E66-57A9C30BEADB}" dt="2023-12-13T09:50:02.301" v="34834" actId="20577"/>
          <ac:spMkLst>
            <pc:docMk/>
            <pc:sldMk cId="2393156473" sldId="311"/>
            <ac:spMk id="3" creationId="{0F7A397A-873E-3CEA-84B7-1A3446F44122}"/>
          </ac:spMkLst>
        </pc:spChg>
      </pc:sldChg>
      <pc:sldChg chg="modSp add mod">
        <pc:chgData name="航 小松原" userId="1500defb24281381" providerId="LiveId" clId="{94D98637-474E-4853-9E66-57A9C30BEADB}" dt="2023-12-13T10:23:08.495" v="34864" actId="20577"/>
        <pc:sldMkLst>
          <pc:docMk/>
          <pc:sldMk cId="4120673803" sldId="312"/>
        </pc:sldMkLst>
        <pc:spChg chg="mod">
          <ac:chgData name="航 小松原" userId="1500defb24281381" providerId="LiveId" clId="{94D98637-474E-4853-9E66-57A9C30BEADB}" dt="2023-12-11T07:32:48.145" v="32554" actId="20577"/>
          <ac:spMkLst>
            <pc:docMk/>
            <pc:sldMk cId="4120673803" sldId="312"/>
            <ac:spMk id="2" creationId="{698E6EB9-A8F3-E014-05E3-5667EDA7700A}"/>
          </ac:spMkLst>
        </pc:spChg>
        <pc:spChg chg="mod">
          <ac:chgData name="航 小松原" userId="1500defb24281381" providerId="LiveId" clId="{94D98637-474E-4853-9E66-57A9C30BEADB}" dt="2023-12-13T10:23:08.495" v="34864" actId="20577"/>
          <ac:spMkLst>
            <pc:docMk/>
            <pc:sldMk cId="4120673803" sldId="312"/>
            <ac:spMk id="3" creationId="{89E76D71-09F7-87BB-4EA1-87330A0591DF}"/>
          </ac:spMkLst>
        </pc:spChg>
      </pc:sldChg>
      <pc:sldChg chg="delSp modSp add mod">
        <pc:chgData name="航 小松原" userId="1500defb24281381" providerId="LiveId" clId="{94D98637-474E-4853-9E66-57A9C30BEADB}" dt="2023-12-11T01:44:58.025" v="31548" actId="20577"/>
        <pc:sldMkLst>
          <pc:docMk/>
          <pc:sldMk cId="507498343" sldId="313"/>
        </pc:sldMkLst>
        <pc:spChg chg="mod">
          <ac:chgData name="航 小松原" userId="1500defb24281381" providerId="LiveId" clId="{94D98637-474E-4853-9E66-57A9C30BEADB}" dt="2023-12-11T01:44:32.458" v="31542"/>
          <ac:spMkLst>
            <pc:docMk/>
            <pc:sldMk cId="507498343" sldId="313"/>
            <ac:spMk id="2" creationId="{DE165597-79AA-5BB8-A8F4-6BE7DE435E4E}"/>
          </ac:spMkLst>
        </pc:spChg>
        <pc:spChg chg="mod">
          <ac:chgData name="航 小松原" userId="1500defb24281381" providerId="LiveId" clId="{94D98637-474E-4853-9E66-57A9C30BEADB}" dt="2023-12-11T01:44:58.025" v="31548" actId="20577"/>
          <ac:spMkLst>
            <pc:docMk/>
            <pc:sldMk cId="507498343" sldId="313"/>
            <ac:spMk id="3" creationId="{D48B3F7F-24FF-22F6-CDBF-4A67520FFD19}"/>
          </ac:spMkLst>
        </pc:spChg>
        <pc:picChg chg="del">
          <ac:chgData name="航 小松原" userId="1500defb24281381" providerId="LiveId" clId="{94D98637-474E-4853-9E66-57A9C30BEADB}" dt="2023-12-11T01:44:34.498" v="31543" actId="478"/>
          <ac:picMkLst>
            <pc:docMk/>
            <pc:sldMk cId="507498343" sldId="313"/>
            <ac:picMk id="4" creationId="{5BA0BB98-8B90-494D-B254-61CA61ACA5C1}"/>
          </ac:picMkLst>
        </pc:picChg>
      </pc:sldChg>
      <pc:sldChg chg="add del">
        <pc:chgData name="航 小松原" userId="1500defb24281381" providerId="LiveId" clId="{94D98637-474E-4853-9E66-57A9C30BEADB}" dt="2023-12-11T01:43:40.054" v="31540" actId="47"/>
        <pc:sldMkLst>
          <pc:docMk/>
          <pc:sldMk cId="1571633454" sldId="313"/>
        </pc:sldMkLst>
      </pc:sldChg>
      <pc:sldChg chg="modSp new del mod">
        <pc:chgData name="航 小松原" userId="1500defb24281381" providerId="LiveId" clId="{94D98637-474E-4853-9E66-57A9C30BEADB}" dt="2023-12-11T09:35:05.909" v="34653" actId="47"/>
        <pc:sldMkLst>
          <pc:docMk/>
          <pc:sldMk cId="280361569" sldId="314"/>
        </pc:sldMkLst>
        <pc:spChg chg="mod">
          <ac:chgData name="航 小松原" userId="1500defb24281381" providerId="LiveId" clId="{94D98637-474E-4853-9E66-57A9C30BEADB}" dt="2023-12-11T01:47:35.092" v="31626" actId="27636"/>
          <ac:spMkLst>
            <pc:docMk/>
            <pc:sldMk cId="280361569" sldId="314"/>
            <ac:spMk id="2" creationId="{74C3AE08-0B41-1EEE-F9B5-DBCFE02CCB95}"/>
          </ac:spMkLst>
        </pc:spChg>
        <pc:spChg chg="mod">
          <ac:chgData name="航 小松原" userId="1500defb24281381" providerId="LiveId" clId="{94D98637-474E-4853-9E66-57A9C30BEADB}" dt="2023-12-11T01:48:28.068" v="31741" actId="20577"/>
          <ac:spMkLst>
            <pc:docMk/>
            <pc:sldMk cId="280361569" sldId="314"/>
            <ac:spMk id="3" creationId="{E309B7B9-D399-0CB8-865F-9E9DA959ECE9}"/>
          </ac:spMkLst>
        </pc:spChg>
      </pc:sldChg>
      <pc:sldChg chg="new del">
        <pc:chgData name="航 小松原" userId="1500defb24281381" providerId="LiveId" clId="{94D98637-474E-4853-9E66-57A9C30BEADB}" dt="2023-12-11T01:46:59.280" v="31550" actId="47"/>
        <pc:sldMkLst>
          <pc:docMk/>
          <pc:sldMk cId="1784834372" sldId="314"/>
        </pc:sldMkLst>
      </pc:sldChg>
      <pc:sldChg chg="modSp new del mod">
        <pc:chgData name="航 小松原" userId="1500defb24281381" providerId="LiveId" clId="{94D98637-474E-4853-9E66-57A9C30BEADB}" dt="2023-12-11T09:35:08.264" v="34654" actId="47"/>
        <pc:sldMkLst>
          <pc:docMk/>
          <pc:sldMk cId="1199504743" sldId="315"/>
        </pc:sldMkLst>
        <pc:spChg chg="mod">
          <ac:chgData name="航 小松原" userId="1500defb24281381" providerId="LiveId" clId="{94D98637-474E-4853-9E66-57A9C30BEADB}" dt="2023-12-11T09:31:54.744" v="34615" actId="20577"/>
          <ac:spMkLst>
            <pc:docMk/>
            <pc:sldMk cId="1199504743" sldId="315"/>
            <ac:spMk id="2" creationId="{40BEF627-0DD2-421E-328B-514918756155}"/>
          </ac:spMkLst>
        </pc:spChg>
        <pc:spChg chg="mod">
          <ac:chgData name="航 小松原" userId="1500defb24281381" providerId="LiveId" clId="{94D98637-474E-4853-9E66-57A9C30BEADB}" dt="2023-12-11T09:32:09.734" v="34652" actId="15"/>
          <ac:spMkLst>
            <pc:docMk/>
            <pc:sldMk cId="1199504743" sldId="315"/>
            <ac:spMk id="3" creationId="{0E24F2C3-13EF-2D95-343F-FC5835D8BBD8}"/>
          </ac:spMkLst>
        </pc:spChg>
      </pc:sldChg>
      <pc:sldChg chg="modSp new mod">
        <pc:chgData name="航 小松原" userId="1500defb24281381" providerId="LiveId" clId="{94D98637-474E-4853-9E66-57A9C30BEADB}" dt="2023-12-13T09:50:39.546" v="34847" actId="20577"/>
        <pc:sldMkLst>
          <pc:docMk/>
          <pc:sldMk cId="34453447" sldId="316"/>
        </pc:sldMkLst>
        <pc:spChg chg="mod">
          <ac:chgData name="航 小松原" userId="1500defb24281381" providerId="LiveId" clId="{94D98637-474E-4853-9E66-57A9C30BEADB}" dt="2023-12-11T05:20:48.569" v="32080" actId="20577"/>
          <ac:spMkLst>
            <pc:docMk/>
            <pc:sldMk cId="34453447" sldId="316"/>
            <ac:spMk id="2" creationId="{02CD6A65-1F06-A4DA-862E-65822B225D79}"/>
          </ac:spMkLst>
        </pc:spChg>
        <pc:spChg chg="mod">
          <ac:chgData name="航 小松原" userId="1500defb24281381" providerId="LiveId" clId="{94D98637-474E-4853-9E66-57A9C30BEADB}" dt="2023-12-13T09:50:39.546" v="34847" actId="20577"/>
          <ac:spMkLst>
            <pc:docMk/>
            <pc:sldMk cId="34453447" sldId="316"/>
            <ac:spMk id="3" creationId="{E38243F7-3078-2480-4ACB-8FE55ADE2C04}"/>
          </ac:spMkLst>
        </pc:spChg>
      </pc:sldChg>
      <pc:sldChg chg="modSp new mod">
        <pc:chgData name="航 小松原" userId="1500defb24281381" providerId="LiveId" clId="{94D98637-474E-4853-9E66-57A9C30BEADB}" dt="2023-12-13T09:51:44.885" v="34859" actId="113"/>
        <pc:sldMkLst>
          <pc:docMk/>
          <pc:sldMk cId="2179122644" sldId="317"/>
        </pc:sldMkLst>
        <pc:spChg chg="mod">
          <ac:chgData name="航 小松原" userId="1500defb24281381" providerId="LiveId" clId="{94D98637-474E-4853-9E66-57A9C30BEADB}" dt="2023-12-11T07:52:37.921" v="33747" actId="20577"/>
          <ac:spMkLst>
            <pc:docMk/>
            <pc:sldMk cId="2179122644" sldId="317"/>
            <ac:spMk id="2" creationId="{119C1DB3-D7E9-9EC5-7F19-C9D695677B0D}"/>
          </ac:spMkLst>
        </pc:spChg>
        <pc:spChg chg="mod">
          <ac:chgData name="航 小松原" userId="1500defb24281381" providerId="LiveId" clId="{94D98637-474E-4853-9E66-57A9C30BEADB}" dt="2023-12-13T09:51:44.885" v="34859" actId="113"/>
          <ac:spMkLst>
            <pc:docMk/>
            <pc:sldMk cId="2179122644" sldId="317"/>
            <ac:spMk id="3" creationId="{F9965ED2-42A7-D45E-0B25-D1BC6ACF1B1B}"/>
          </ac:spMkLst>
        </pc:spChg>
      </pc:sldChg>
      <pc:sldChg chg="add ord">
        <pc:chgData name="航 小松原" userId="1500defb24281381" providerId="LiveId" clId="{94D98637-474E-4853-9E66-57A9C30BEADB}" dt="2023-12-12T01:09:08.668" v="34676"/>
        <pc:sldMkLst>
          <pc:docMk/>
          <pc:sldMk cId="4292793229" sldId="323"/>
        </pc:sldMkLst>
      </pc:sldChg>
      <pc:sldChg chg="add ord">
        <pc:chgData name="航 小松原" userId="1500defb24281381" providerId="LiveId" clId="{94D98637-474E-4853-9E66-57A9C30BEADB}" dt="2023-12-12T01:06:23.621" v="34658"/>
        <pc:sldMkLst>
          <pc:docMk/>
          <pc:sldMk cId="2617907347" sldId="324"/>
        </pc:sldMkLst>
      </pc:sldChg>
      <pc:sldChg chg="add">
        <pc:chgData name="航 小松原" userId="1500defb24281381" providerId="LiveId" clId="{94D98637-474E-4853-9E66-57A9C30BEADB}" dt="2023-12-12T01:05:44.759" v="34656"/>
        <pc:sldMkLst>
          <pc:docMk/>
          <pc:sldMk cId="1744358775" sldId="325"/>
        </pc:sldMkLst>
      </pc:sldChg>
      <pc:sldChg chg="add">
        <pc:chgData name="航 小松原" userId="1500defb24281381" providerId="LiveId" clId="{94D98637-474E-4853-9E66-57A9C30BEADB}" dt="2023-12-12T01:05:44.759" v="34656"/>
        <pc:sldMkLst>
          <pc:docMk/>
          <pc:sldMk cId="2959974794" sldId="326"/>
        </pc:sldMkLst>
      </pc:sldChg>
      <pc:sldChg chg="delSp modSp add mod">
        <pc:chgData name="航 小松原" userId="1500defb24281381" providerId="LiveId" clId="{94D98637-474E-4853-9E66-57A9C30BEADB}" dt="2023-12-12T01:08:36.573" v="34674" actId="1076"/>
        <pc:sldMkLst>
          <pc:docMk/>
          <pc:sldMk cId="2945443614" sldId="332"/>
        </pc:sldMkLst>
        <pc:spChg chg="del">
          <ac:chgData name="航 小松原" userId="1500defb24281381" providerId="LiveId" clId="{94D98637-474E-4853-9E66-57A9C30BEADB}" dt="2023-12-12T01:07:12.825" v="34662" actId="478"/>
          <ac:spMkLst>
            <pc:docMk/>
            <pc:sldMk cId="2945443614" sldId="332"/>
            <ac:spMk id="2" creationId="{B76EF203-7CDA-C2F0-46B2-933E301DCE72}"/>
          </ac:spMkLst>
        </pc:spChg>
        <pc:spChg chg="mod">
          <ac:chgData name="航 小松原" userId="1500defb24281381" providerId="LiveId" clId="{94D98637-474E-4853-9E66-57A9C30BEADB}" dt="2023-12-12T01:08:36.573" v="34674" actId="1076"/>
          <ac:spMkLst>
            <pc:docMk/>
            <pc:sldMk cId="2945443614" sldId="332"/>
            <ac:spMk id="5" creationId="{C18A9117-5757-52F0-30B4-6ADDF19268C3}"/>
          </ac:spMkLst>
        </pc:spChg>
        <pc:spChg chg="mod">
          <ac:chgData name="航 小松原" userId="1500defb24281381" providerId="LiveId" clId="{94D98637-474E-4853-9E66-57A9C30BEADB}" dt="2023-12-12T01:07:11.736" v="34661" actId="27636"/>
          <ac:spMkLst>
            <pc:docMk/>
            <pc:sldMk cId="2945443614" sldId="332"/>
            <ac:spMk id="8" creationId="{5635FA23-AB75-5C4D-9DB8-28542DF6AF98}"/>
          </ac:spMkLst>
        </pc:spChg>
        <pc:spChg chg="del">
          <ac:chgData name="航 小松原" userId="1500defb24281381" providerId="LiveId" clId="{94D98637-474E-4853-9E66-57A9C30BEADB}" dt="2023-12-12T01:07:14.861" v="34664" actId="478"/>
          <ac:spMkLst>
            <pc:docMk/>
            <pc:sldMk cId="2945443614" sldId="332"/>
            <ac:spMk id="13" creationId="{288A1437-E224-F666-F292-A496275E833F}"/>
          </ac:spMkLst>
        </pc:spChg>
        <pc:spChg chg="del">
          <ac:chgData name="航 小松原" userId="1500defb24281381" providerId="LiveId" clId="{94D98637-474E-4853-9E66-57A9C30BEADB}" dt="2023-12-12T01:07:17.450" v="34665" actId="478"/>
          <ac:spMkLst>
            <pc:docMk/>
            <pc:sldMk cId="2945443614" sldId="332"/>
            <ac:spMk id="19" creationId="{0679E297-E9A5-3C37-8E6E-99C5FDDCF750}"/>
          </ac:spMkLst>
        </pc:spChg>
        <pc:spChg chg="mod">
          <ac:chgData name="航 小松原" userId="1500defb24281381" providerId="LiveId" clId="{94D98637-474E-4853-9E66-57A9C30BEADB}" dt="2023-12-12T01:08:28.658" v="34673" actId="1076"/>
          <ac:spMkLst>
            <pc:docMk/>
            <pc:sldMk cId="2945443614" sldId="332"/>
            <ac:spMk id="29" creationId="{694F0C0F-E5D2-406C-FB91-8B6F2216DE6E}"/>
          </ac:spMkLst>
        </pc:spChg>
        <pc:picChg chg="del">
          <ac:chgData name="航 小松原" userId="1500defb24281381" providerId="LiveId" clId="{94D98637-474E-4853-9E66-57A9C30BEADB}" dt="2023-12-12T01:07:13.321" v="34663" actId="478"/>
          <ac:picMkLst>
            <pc:docMk/>
            <pc:sldMk cId="2945443614" sldId="332"/>
            <ac:picMk id="11" creationId="{B5D6E5A0-B74E-CA80-787B-FC94A3DCC895}"/>
          </ac:picMkLst>
        </pc:picChg>
      </pc:sldChg>
      <pc:sldChg chg="add ord">
        <pc:chgData name="航 小松原" userId="1500defb24281381" providerId="LiveId" clId="{94D98637-474E-4853-9E66-57A9C30BEADB}" dt="2023-12-12T01:06:23.621" v="34658"/>
        <pc:sldMkLst>
          <pc:docMk/>
          <pc:sldMk cId="312546806" sldId="335"/>
        </pc:sldMkLst>
      </pc:sldChg>
      <pc:sldChg chg="add">
        <pc:chgData name="航 小松原" userId="1500defb24281381" providerId="LiveId" clId="{94D98637-474E-4853-9E66-57A9C30BEADB}" dt="2023-12-12T01:05:44.759" v="34656"/>
        <pc:sldMkLst>
          <pc:docMk/>
          <pc:sldMk cId="2468111455" sldId="336"/>
        </pc:sldMkLst>
      </pc:sldChg>
      <pc:sldChg chg="add">
        <pc:chgData name="航 小松原" userId="1500defb24281381" providerId="LiveId" clId="{94D98637-474E-4853-9E66-57A9C30BEADB}" dt="2023-12-12T01:05:44.759" v="34656"/>
        <pc:sldMkLst>
          <pc:docMk/>
          <pc:sldMk cId="250847004" sldId="337"/>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F0697-7F28-CB48-E766-3C92128FA2E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2D11214-140F-3EA8-CE2A-68D7016C30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321BE1E-AFCD-E858-3CC1-364649BD454B}"/>
              </a:ext>
            </a:extLst>
          </p:cNvPr>
          <p:cNvSpPr>
            <a:spLocks noGrp="1"/>
          </p:cNvSpPr>
          <p:nvPr>
            <p:ph type="dt" sz="half" idx="10"/>
          </p:nvPr>
        </p:nvSpPr>
        <p:spPr/>
        <p:txBody>
          <a:bodyPr/>
          <a:lstStyle/>
          <a:p>
            <a:fld id="{A51BC092-41EE-4928-A766-346312B5FAD0}" type="datetimeFigureOut">
              <a:rPr kumimoji="1" lang="ja-JP" altLang="en-US" smtClean="0"/>
              <a:t>2023/12/13</a:t>
            </a:fld>
            <a:endParaRPr kumimoji="1" lang="ja-JP" altLang="en-US"/>
          </a:p>
        </p:txBody>
      </p:sp>
      <p:sp>
        <p:nvSpPr>
          <p:cNvPr id="5" name="フッター プレースホルダー 4">
            <a:extLst>
              <a:ext uri="{FF2B5EF4-FFF2-40B4-BE49-F238E27FC236}">
                <a16:creationId xmlns:a16="http://schemas.microsoft.com/office/drawing/2014/main" id="{507F907C-99CF-1D70-09C7-EA32F6A707A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A2B2469-C5AE-BBE6-3DE2-82EB5106F8AF}"/>
              </a:ext>
            </a:extLst>
          </p:cNvPr>
          <p:cNvSpPr>
            <a:spLocks noGrp="1"/>
          </p:cNvSpPr>
          <p:nvPr>
            <p:ph type="sldNum" sz="quarter" idx="12"/>
          </p:nvPr>
        </p:nvSpPr>
        <p:spPr/>
        <p:txBody>
          <a:bodyPr/>
          <a:lstStyle/>
          <a:p>
            <a:fld id="{B756248B-5731-4864-9DA4-AE0EA8B60ACF}" type="slidenum">
              <a:rPr kumimoji="1" lang="ja-JP" altLang="en-US" smtClean="0"/>
              <a:t>‹#›</a:t>
            </a:fld>
            <a:endParaRPr kumimoji="1" lang="ja-JP" altLang="en-US"/>
          </a:p>
        </p:txBody>
      </p:sp>
    </p:spTree>
    <p:extLst>
      <p:ext uri="{BB962C8B-B14F-4D97-AF65-F5344CB8AC3E}">
        <p14:creationId xmlns:p14="http://schemas.microsoft.com/office/powerpoint/2010/main" val="143739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F308D3-50E4-AAE4-08D4-6258C8AB1CC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711E8D8-465D-5612-ACA9-7AF09AA7633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BD981C4-F353-F52F-3396-A84342EAD917}"/>
              </a:ext>
            </a:extLst>
          </p:cNvPr>
          <p:cNvSpPr>
            <a:spLocks noGrp="1"/>
          </p:cNvSpPr>
          <p:nvPr>
            <p:ph type="dt" sz="half" idx="10"/>
          </p:nvPr>
        </p:nvSpPr>
        <p:spPr/>
        <p:txBody>
          <a:bodyPr/>
          <a:lstStyle/>
          <a:p>
            <a:fld id="{A51BC092-41EE-4928-A766-346312B5FAD0}" type="datetimeFigureOut">
              <a:rPr kumimoji="1" lang="ja-JP" altLang="en-US" smtClean="0"/>
              <a:t>2023/12/13</a:t>
            </a:fld>
            <a:endParaRPr kumimoji="1" lang="ja-JP" altLang="en-US"/>
          </a:p>
        </p:txBody>
      </p:sp>
      <p:sp>
        <p:nvSpPr>
          <p:cNvPr id="5" name="フッター プレースホルダー 4">
            <a:extLst>
              <a:ext uri="{FF2B5EF4-FFF2-40B4-BE49-F238E27FC236}">
                <a16:creationId xmlns:a16="http://schemas.microsoft.com/office/drawing/2014/main" id="{0EEEDCB6-74F5-7DDC-DF29-E07B53D3EE0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A8EC90C-A051-6B5F-4001-57EA45363C8C}"/>
              </a:ext>
            </a:extLst>
          </p:cNvPr>
          <p:cNvSpPr>
            <a:spLocks noGrp="1"/>
          </p:cNvSpPr>
          <p:nvPr>
            <p:ph type="sldNum" sz="quarter" idx="12"/>
          </p:nvPr>
        </p:nvSpPr>
        <p:spPr/>
        <p:txBody>
          <a:bodyPr/>
          <a:lstStyle/>
          <a:p>
            <a:fld id="{B756248B-5731-4864-9DA4-AE0EA8B60ACF}" type="slidenum">
              <a:rPr kumimoji="1" lang="ja-JP" altLang="en-US" smtClean="0"/>
              <a:t>‹#›</a:t>
            </a:fld>
            <a:endParaRPr kumimoji="1" lang="ja-JP" altLang="en-US"/>
          </a:p>
        </p:txBody>
      </p:sp>
    </p:spTree>
    <p:extLst>
      <p:ext uri="{BB962C8B-B14F-4D97-AF65-F5344CB8AC3E}">
        <p14:creationId xmlns:p14="http://schemas.microsoft.com/office/powerpoint/2010/main" val="2729344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CA273A9-C253-1543-FDA2-24A132051B3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318B906-9E00-A736-BD3D-DAC277FDC08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B83473C-2C6B-B3BE-D9A4-B124E44A66CC}"/>
              </a:ext>
            </a:extLst>
          </p:cNvPr>
          <p:cNvSpPr>
            <a:spLocks noGrp="1"/>
          </p:cNvSpPr>
          <p:nvPr>
            <p:ph type="dt" sz="half" idx="10"/>
          </p:nvPr>
        </p:nvSpPr>
        <p:spPr/>
        <p:txBody>
          <a:bodyPr/>
          <a:lstStyle/>
          <a:p>
            <a:fld id="{A51BC092-41EE-4928-A766-346312B5FAD0}" type="datetimeFigureOut">
              <a:rPr kumimoji="1" lang="ja-JP" altLang="en-US" smtClean="0"/>
              <a:t>2023/12/13</a:t>
            </a:fld>
            <a:endParaRPr kumimoji="1" lang="ja-JP" altLang="en-US"/>
          </a:p>
        </p:txBody>
      </p:sp>
      <p:sp>
        <p:nvSpPr>
          <p:cNvPr id="5" name="フッター プレースホルダー 4">
            <a:extLst>
              <a:ext uri="{FF2B5EF4-FFF2-40B4-BE49-F238E27FC236}">
                <a16:creationId xmlns:a16="http://schemas.microsoft.com/office/drawing/2014/main" id="{EFFEF3F9-0581-6F02-217B-E0BF5BF3B8B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007DFA5-62ED-3A36-4804-7631CACB57F6}"/>
              </a:ext>
            </a:extLst>
          </p:cNvPr>
          <p:cNvSpPr>
            <a:spLocks noGrp="1"/>
          </p:cNvSpPr>
          <p:nvPr>
            <p:ph type="sldNum" sz="quarter" idx="12"/>
          </p:nvPr>
        </p:nvSpPr>
        <p:spPr/>
        <p:txBody>
          <a:bodyPr/>
          <a:lstStyle/>
          <a:p>
            <a:fld id="{B756248B-5731-4864-9DA4-AE0EA8B60ACF}" type="slidenum">
              <a:rPr kumimoji="1" lang="ja-JP" altLang="en-US" smtClean="0"/>
              <a:t>‹#›</a:t>
            </a:fld>
            <a:endParaRPr kumimoji="1" lang="ja-JP" altLang="en-US"/>
          </a:p>
        </p:txBody>
      </p:sp>
    </p:spTree>
    <p:extLst>
      <p:ext uri="{BB962C8B-B14F-4D97-AF65-F5344CB8AC3E}">
        <p14:creationId xmlns:p14="http://schemas.microsoft.com/office/powerpoint/2010/main" val="1085524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EC7FCD-90DB-416E-49D0-E9A78BA041A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9AD110A-C7BA-97A1-BDF3-051B91AADD7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33E58DA-7DEC-68D5-1553-A7A458076928}"/>
              </a:ext>
            </a:extLst>
          </p:cNvPr>
          <p:cNvSpPr>
            <a:spLocks noGrp="1"/>
          </p:cNvSpPr>
          <p:nvPr>
            <p:ph type="dt" sz="half" idx="10"/>
          </p:nvPr>
        </p:nvSpPr>
        <p:spPr/>
        <p:txBody>
          <a:bodyPr/>
          <a:lstStyle/>
          <a:p>
            <a:fld id="{A51BC092-41EE-4928-A766-346312B5FAD0}" type="datetimeFigureOut">
              <a:rPr kumimoji="1" lang="ja-JP" altLang="en-US" smtClean="0"/>
              <a:t>2023/12/13</a:t>
            </a:fld>
            <a:endParaRPr kumimoji="1" lang="ja-JP" altLang="en-US"/>
          </a:p>
        </p:txBody>
      </p:sp>
      <p:sp>
        <p:nvSpPr>
          <p:cNvPr id="5" name="フッター プレースホルダー 4">
            <a:extLst>
              <a:ext uri="{FF2B5EF4-FFF2-40B4-BE49-F238E27FC236}">
                <a16:creationId xmlns:a16="http://schemas.microsoft.com/office/drawing/2014/main" id="{8B47837A-E807-51D9-9080-588EB374B82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A6340E3-44EC-881C-3540-878150E6A6D3}"/>
              </a:ext>
            </a:extLst>
          </p:cNvPr>
          <p:cNvSpPr>
            <a:spLocks noGrp="1"/>
          </p:cNvSpPr>
          <p:nvPr>
            <p:ph type="sldNum" sz="quarter" idx="12"/>
          </p:nvPr>
        </p:nvSpPr>
        <p:spPr/>
        <p:txBody>
          <a:bodyPr/>
          <a:lstStyle/>
          <a:p>
            <a:fld id="{B756248B-5731-4864-9DA4-AE0EA8B60ACF}" type="slidenum">
              <a:rPr kumimoji="1" lang="ja-JP" altLang="en-US" smtClean="0"/>
              <a:t>‹#›</a:t>
            </a:fld>
            <a:endParaRPr kumimoji="1" lang="ja-JP" altLang="en-US"/>
          </a:p>
        </p:txBody>
      </p:sp>
    </p:spTree>
    <p:extLst>
      <p:ext uri="{BB962C8B-B14F-4D97-AF65-F5344CB8AC3E}">
        <p14:creationId xmlns:p14="http://schemas.microsoft.com/office/powerpoint/2010/main" val="2455440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8165D2-0126-F97C-4AE3-5226108D3E5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A9E763B-06F3-0D4B-BDE2-F0AE4D47DA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F2D4B6A-8F5B-236D-F01A-D4C469273AF9}"/>
              </a:ext>
            </a:extLst>
          </p:cNvPr>
          <p:cNvSpPr>
            <a:spLocks noGrp="1"/>
          </p:cNvSpPr>
          <p:nvPr>
            <p:ph type="dt" sz="half" idx="10"/>
          </p:nvPr>
        </p:nvSpPr>
        <p:spPr/>
        <p:txBody>
          <a:bodyPr/>
          <a:lstStyle/>
          <a:p>
            <a:fld id="{A51BC092-41EE-4928-A766-346312B5FAD0}" type="datetimeFigureOut">
              <a:rPr kumimoji="1" lang="ja-JP" altLang="en-US" smtClean="0"/>
              <a:t>2023/12/13</a:t>
            </a:fld>
            <a:endParaRPr kumimoji="1" lang="ja-JP" altLang="en-US"/>
          </a:p>
        </p:txBody>
      </p:sp>
      <p:sp>
        <p:nvSpPr>
          <p:cNvPr id="5" name="フッター プレースホルダー 4">
            <a:extLst>
              <a:ext uri="{FF2B5EF4-FFF2-40B4-BE49-F238E27FC236}">
                <a16:creationId xmlns:a16="http://schemas.microsoft.com/office/drawing/2014/main" id="{9C65D607-F137-7F5C-4473-985FC71A3C2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EF4BE54-FC01-FA62-0725-0926D4707442}"/>
              </a:ext>
            </a:extLst>
          </p:cNvPr>
          <p:cNvSpPr>
            <a:spLocks noGrp="1"/>
          </p:cNvSpPr>
          <p:nvPr>
            <p:ph type="sldNum" sz="quarter" idx="12"/>
          </p:nvPr>
        </p:nvSpPr>
        <p:spPr/>
        <p:txBody>
          <a:bodyPr/>
          <a:lstStyle/>
          <a:p>
            <a:fld id="{B756248B-5731-4864-9DA4-AE0EA8B60ACF}" type="slidenum">
              <a:rPr kumimoji="1" lang="ja-JP" altLang="en-US" smtClean="0"/>
              <a:t>‹#›</a:t>
            </a:fld>
            <a:endParaRPr kumimoji="1" lang="ja-JP" altLang="en-US"/>
          </a:p>
        </p:txBody>
      </p:sp>
    </p:spTree>
    <p:extLst>
      <p:ext uri="{BB962C8B-B14F-4D97-AF65-F5344CB8AC3E}">
        <p14:creationId xmlns:p14="http://schemas.microsoft.com/office/powerpoint/2010/main" val="2049720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FF8534-4065-0382-0AE1-87DBB7DD122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03EB811-3355-C5F9-FEA0-CFD7B3E2A9E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EAFF15F-01DC-F0EE-4007-F10A9743758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D8CB429A-0EDA-F80A-F506-17DE55914B91}"/>
              </a:ext>
            </a:extLst>
          </p:cNvPr>
          <p:cNvSpPr>
            <a:spLocks noGrp="1"/>
          </p:cNvSpPr>
          <p:nvPr>
            <p:ph type="dt" sz="half" idx="10"/>
          </p:nvPr>
        </p:nvSpPr>
        <p:spPr/>
        <p:txBody>
          <a:bodyPr/>
          <a:lstStyle/>
          <a:p>
            <a:fld id="{A51BC092-41EE-4928-A766-346312B5FAD0}" type="datetimeFigureOut">
              <a:rPr kumimoji="1" lang="ja-JP" altLang="en-US" smtClean="0"/>
              <a:t>2023/12/13</a:t>
            </a:fld>
            <a:endParaRPr kumimoji="1" lang="ja-JP" altLang="en-US"/>
          </a:p>
        </p:txBody>
      </p:sp>
      <p:sp>
        <p:nvSpPr>
          <p:cNvPr id="6" name="フッター プレースホルダー 5">
            <a:extLst>
              <a:ext uri="{FF2B5EF4-FFF2-40B4-BE49-F238E27FC236}">
                <a16:creationId xmlns:a16="http://schemas.microsoft.com/office/drawing/2014/main" id="{ED39EEDE-E856-E8DD-D201-6BE54CDF776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F35E40E-32C6-2469-18B4-E0AF97025B0C}"/>
              </a:ext>
            </a:extLst>
          </p:cNvPr>
          <p:cNvSpPr>
            <a:spLocks noGrp="1"/>
          </p:cNvSpPr>
          <p:nvPr>
            <p:ph type="sldNum" sz="quarter" idx="12"/>
          </p:nvPr>
        </p:nvSpPr>
        <p:spPr/>
        <p:txBody>
          <a:bodyPr/>
          <a:lstStyle/>
          <a:p>
            <a:fld id="{B756248B-5731-4864-9DA4-AE0EA8B60ACF}" type="slidenum">
              <a:rPr kumimoji="1" lang="ja-JP" altLang="en-US" smtClean="0"/>
              <a:t>‹#›</a:t>
            </a:fld>
            <a:endParaRPr kumimoji="1" lang="ja-JP" altLang="en-US"/>
          </a:p>
        </p:txBody>
      </p:sp>
    </p:spTree>
    <p:extLst>
      <p:ext uri="{BB962C8B-B14F-4D97-AF65-F5344CB8AC3E}">
        <p14:creationId xmlns:p14="http://schemas.microsoft.com/office/powerpoint/2010/main" val="3392477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3195B0-8EF8-BD72-8EA2-01B3C4CAB9E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020BD78-ACB7-2996-62A6-BC83335C9C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92D3EE21-1679-F341-8521-D5184E292CE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4201620-8DA8-F383-40A6-4FC5AF8894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9177D62-AE67-25B3-235A-1CCADFBC297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D024AB0-9CB4-7298-3229-8D9A57D74914}"/>
              </a:ext>
            </a:extLst>
          </p:cNvPr>
          <p:cNvSpPr>
            <a:spLocks noGrp="1"/>
          </p:cNvSpPr>
          <p:nvPr>
            <p:ph type="dt" sz="half" idx="10"/>
          </p:nvPr>
        </p:nvSpPr>
        <p:spPr/>
        <p:txBody>
          <a:bodyPr/>
          <a:lstStyle/>
          <a:p>
            <a:fld id="{A51BC092-41EE-4928-A766-346312B5FAD0}" type="datetimeFigureOut">
              <a:rPr kumimoji="1" lang="ja-JP" altLang="en-US" smtClean="0"/>
              <a:t>2023/12/13</a:t>
            </a:fld>
            <a:endParaRPr kumimoji="1" lang="ja-JP" altLang="en-US"/>
          </a:p>
        </p:txBody>
      </p:sp>
      <p:sp>
        <p:nvSpPr>
          <p:cNvPr id="8" name="フッター プレースホルダー 7">
            <a:extLst>
              <a:ext uri="{FF2B5EF4-FFF2-40B4-BE49-F238E27FC236}">
                <a16:creationId xmlns:a16="http://schemas.microsoft.com/office/drawing/2014/main" id="{AA13E963-9FD0-6849-1443-38F62F85E6C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63FD305-962A-BBB5-1B4A-8AA5B0A9B20F}"/>
              </a:ext>
            </a:extLst>
          </p:cNvPr>
          <p:cNvSpPr>
            <a:spLocks noGrp="1"/>
          </p:cNvSpPr>
          <p:nvPr>
            <p:ph type="sldNum" sz="quarter" idx="12"/>
          </p:nvPr>
        </p:nvSpPr>
        <p:spPr/>
        <p:txBody>
          <a:bodyPr/>
          <a:lstStyle/>
          <a:p>
            <a:fld id="{B756248B-5731-4864-9DA4-AE0EA8B60ACF}" type="slidenum">
              <a:rPr kumimoji="1" lang="ja-JP" altLang="en-US" smtClean="0"/>
              <a:t>‹#›</a:t>
            </a:fld>
            <a:endParaRPr kumimoji="1" lang="ja-JP" altLang="en-US"/>
          </a:p>
        </p:txBody>
      </p:sp>
    </p:spTree>
    <p:extLst>
      <p:ext uri="{BB962C8B-B14F-4D97-AF65-F5344CB8AC3E}">
        <p14:creationId xmlns:p14="http://schemas.microsoft.com/office/powerpoint/2010/main" val="2222706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CEDC79-1918-D390-7FCA-35EC2B63C81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8CDAD88-7088-725F-0DE3-7B0E61C899AC}"/>
              </a:ext>
            </a:extLst>
          </p:cNvPr>
          <p:cNvSpPr>
            <a:spLocks noGrp="1"/>
          </p:cNvSpPr>
          <p:nvPr>
            <p:ph type="dt" sz="half" idx="10"/>
          </p:nvPr>
        </p:nvSpPr>
        <p:spPr/>
        <p:txBody>
          <a:bodyPr/>
          <a:lstStyle/>
          <a:p>
            <a:fld id="{A51BC092-41EE-4928-A766-346312B5FAD0}" type="datetimeFigureOut">
              <a:rPr kumimoji="1" lang="ja-JP" altLang="en-US" smtClean="0"/>
              <a:t>2023/12/13</a:t>
            </a:fld>
            <a:endParaRPr kumimoji="1" lang="ja-JP" altLang="en-US"/>
          </a:p>
        </p:txBody>
      </p:sp>
      <p:sp>
        <p:nvSpPr>
          <p:cNvPr id="4" name="フッター プレースホルダー 3">
            <a:extLst>
              <a:ext uri="{FF2B5EF4-FFF2-40B4-BE49-F238E27FC236}">
                <a16:creationId xmlns:a16="http://schemas.microsoft.com/office/drawing/2014/main" id="{A1EEBD2F-3A8A-E836-9B75-D6C1FDDF44D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6D311EB-4AF3-F76A-FE65-924E2DFE81E4}"/>
              </a:ext>
            </a:extLst>
          </p:cNvPr>
          <p:cNvSpPr>
            <a:spLocks noGrp="1"/>
          </p:cNvSpPr>
          <p:nvPr>
            <p:ph type="sldNum" sz="quarter" idx="12"/>
          </p:nvPr>
        </p:nvSpPr>
        <p:spPr/>
        <p:txBody>
          <a:bodyPr/>
          <a:lstStyle/>
          <a:p>
            <a:fld id="{B756248B-5731-4864-9DA4-AE0EA8B60ACF}" type="slidenum">
              <a:rPr kumimoji="1" lang="ja-JP" altLang="en-US" smtClean="0"/>
              <a:t>‹#›</a:t>
            </a:fld>
            <a:endParaRPr kumimoji="1" lang="ja-JP" altLang="en-US"/>
          </a:p>
        </p:txBody>
      </p:sp>
    </p:spTree>
    <p:extLst>
      <p:ext uri="{BB962C8B-B14F-4D97-AF65-F5344CB8AC3E}">
        <p14:creationId xmlns:p14="http://schemas.microsoft.com/office/powerpoint/2010/main" val="304795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5ECE438-52DE-0E78-BA46-D66352F4EDBE}"/>
              </a:ext>
            </a:extLst>
          </p:cNvPr>
          <p:cNvSpPr>
            <a:spLocks noGrp="1"/>
          </p:cNvSpPr>
          <p:nvPr>
            <p:ph type="dt" sz="half" idx="10"/>
          </p:nvPr>
        </p:nvSpPr>
        <p:spPr/>
        <p:txBody>
          <a:bodyPr/>
          <a:lstStyle/>
          <a:p>
            <a:fld id="{A51BC092-41EE-4928-A766-346312B5FAD0}" type="datetimeFigureOut">
              <a:rPr kumimoji="1" lang="ja-JP" altLang="en-US" smtClean="0"/>
              <a:t>2023/12/13</a:t>
            </a:fld>
            <a:endParaRPr kumimoji="1" lang="ja-JP" altLang="en-US"/>
          </a:p>
        </p:txBody>
      </p:sp>
      <p:sp>
        <p:nvSpPr>
          <p:cNvPr id="3" name="フッター プレースホルダー 2">
            <a:extLst>
              <a:ext uri="{FF2B5EF4-FFF2-40B4-BE49-F238E27FC236}">
                <a16:creationId xmlns:a16="http://schemas.microsoft.com/office/drawing/2014/main" id="{CBB49C9D-FCF1-0F88-2016-9CCDAE1B3DD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BDD4D63-92E2-16D7-1801-A059F5C997BD}"/>
              </a:ext>
            </a:extLst>
          </p:cNvPr>
          <p:cNvSpPr>
            <a:spLocks noGrp="1"/>
          </p:cNvSpPr>
          <p:nvPr>
            <p:ph type="sldNum" sz="quarter" idx="12"/>
          </p:nvPr>
        </p:nvSpPr>
        <p:spPr/>
        <p:txBody>
          <a:bodyPr/>
          <a:lstStyle/>
          <a:p>
            <a:fld id="{B756248B-5731-4864-9DA4-AE0EA8B60ACF}" type="slidenum">
              <a:rPr kumimoji="1" lang="ja-JP" altLang="en-US" smtClean="0"/>
              <a:t>‹#›</a:t>
            </a:fld>
            <a:endParaRPr kumimoji="1" lang="ja-JP" altLang="en-US"/>
          </a:p>
        </p:txBody>
      </p:sp>
    </p:spTree>
    <p:extLst>
      <p:ext uri="{BB962C8B-B14F-4D97-AF65-F5344CB8AC3E}">
        <p14:creationId xmlns:p14="http://schemas.microsoft.com/office/powerpoint/2010/main" val="3355416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FCB9A8-FA4D-11B4-E5F6-0EAE75D6B05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3A4A8DD-3CBF-3CE9-F096-31831C5BB7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2BB644D-7DEF-DF5E-7B2D-CAC71FE592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40B4D85-7CF7-17BE-405E-AF3E945ED038}"/>
              </a:ext>
            </a:extLst>
          </p:cNvPr>
          <p:cNvSpPr>
            <a:spLocks noGrp="1"/>
          </p:cNvSpPr>
          <p:nvPr>
            <p:ph type="dt" sz="half" idx="10"/>
          </p:nvPr>
        </p:nvSpPr>
        <p:spPr/>
        <p:txBody>
          <a:bodyPr/>
          <a:lstStyle/>
          <a:p>
            <a:fld id="{A51BC092-41EE-4928-A766-346312B5FAD0}" type="datetimeFigureOut">
              <a:rPr kumimoji="1" lang="ja-JP" altLang="en-US" smtClean="0"/>
              <a:t>2023/12/13</a:t>
            </a:fld>
            <a:endParaRPr kumimoji="1" lang="ja-JP" altLang="en-US"/>
          </a:p>
        </p:txBody>
      </p:sp>
      <p:sp>
        <p:nvSpPr>
          <p:cNvPr id="6" name="フッター プレースホルダー 5">
            <a:extLst>
              <a:ext uri="{FF2B5EF4-FFF2-40B4-BE49-F238E27FC236}">
                <a16:creationId xmlns:a16="http://schemas.microsoft.com/office/drawing/2014/main" id="{6376C089-AE77-E93F-A3A9-0BAA2DAC940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9C5D40A-CAF4-12D5-472E-5355FE88E184}"/>
              </a:ext>
            </a:extLst>
          </p:cNvPr>
          <p:cNvSpPr>
            <a:spLocks noGrp="1"/>
          </p:cNvSpPr>
          <p:nvPr>
            <p:ph type="sldNum" sz="quarter" idx="12"/>
          </p:nvPr>
        </p:nvSpPr>
        <p:spPr/>
        <p:txBody>
          <a:bodyPr/>
          <a:lstStyle/>
          <a:p>
            <a:fld id="{B756248B-5731-4864-9DA4-AE0EA8B60ACF}" type="slidenum">
              <a:rPr kumimoji="1" lang="ja-JP" altLang="en-US" smtClean="0"/>
              <a:t>‹#›</a:t>
            </a:fld>
            <a:endParaRPr kumimoji="1" lang="ja-JP" altLang="en-US"/>
          </a:p>
        </p:txBody>
      </p:sp>
    </p:spTree>
    <p:extLst>
      <p:ext uri="{BB962C8B-B14F-4D97-AF65-F5344CB8AC3E}">
        <p14:creationId xmlns:p14="http://schemas.microsoft.com/office/powerpoint/2010/main" val="3541023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976DAB-4419-F0BE-CA2D-C342C50D8C3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92E88C6-92DF-D78B-66B5-7B305188E3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83E335A-A5C2-3644-874D-B8175811F7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9858712-2E4E-FACF-5B5D-DDFF8216B2A5}"/>
              </a:ext>
            </a:extLst>
          </p:cNvPr>
          <p:cNvSpPr>
            <a:spLocks noGrp="1"/>
          </p:cNvSpPr>
          <p:nvPr>
            <p:ph type="dt" sz="half" idx="10"/>
          </p:nvPr>
        </p:nvSpPr>
        <p:spPr/>
        <p:txBody>
          <a:bodyPr/>
          <a:lstStyle/>
          <a:p>
            <a:fld id="{A51BC092-41EE-4928-A766-346312B5FAD0}" type="datetimeFigureOut">
              <a:rPr kumimoji="1" lang="ja-JP" altLang="en-US" smtClean="0"/>
              <a:t>2023/12/13</a:t>
            </a:fld>
            <a:endParaRPr kumimoji="1" lang="ja-JP" altLang="en-US"/>
          </a:p>
        </p:txBody>
      </p:sp>
      <p:sp>
        <p:nvSpPr>
          <p:cNvPr id="6" name="フッター プレースホルダー 5">
            <a:extLst>
              <a:ext uri="{FF2B5EF4-FFF2-40B4-BE49-F238E27FC236}">
                <a16:creationId xmlns:a16="http://schemas.microsoft.com/office/drawing/2014/main" id="{D20C78E9-2937-2922-0DB6-72739C2D450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C3EF460-FED4-97B6-2E1E-1616CD9416B3}"/>
              </a:ext>
            </a:extLst>
          </p:cNvPr>
          <p:cNvSpPr>
            <a:spLocks noGrp="1"/>
          </p:cNvSpPr>
          <p:nvPr>
            <p:ph type="sldNum" sz="quarter" idx="12"/>
          </p:nvPr>
        </p:nvSpPr>
        <p:spPr/>
        <p:txBody>
          <a:bodyPr/>
          <a:lstStyle/>
          <a:p>
            <a:fld id="{B756248B-5731-4864-9DA4-AE0EA8B60ACF}" type="slidenum">
              <a:rPr kumimoji="1" lang="ja-JP" altLang="en-US" smtClean="0"/>
              <a:t>‹#›</a:t>
            </a:fld>
            <a:endParaRPr kumimoji="1" lang="ja-JP" altLang="en-US"/>
          </a:p>
        </p:txBody>
      </p:sp>
    </p:spTree>
    <p:extLst>
      <p:ext uri="{BB962C8B-B14F-4D97-AF65-F5344CB8AC3E}">
        <p14:creationId xmlns:p14="http://schemas.microsoft.com/office/powerpoint/2010/main" val="1139654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6C23996-89B8-E892-674B-C93078FDA5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06DEAD7-F0F6-375C-978D-21945DF0FE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B0AAA9E-0348-E08A-4367-E6DA8BA081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1BC092-41EE-4928-A766-346312B5FAD0}" type="datetimeFigureOut">
              <a:rPr kumimoji="1" lang="ja-JP" altLang="en-US" smtClean="0"/>
              <a:t>2023/12/13</a:t>
            </a:fld>
            <a:endParaRPr kumimoji="1" lang="ja-JP" altLang="en-US"/>
          </a:p>
        </p:txBody>
      </p:sp>
      <p:sp>
        <p:nvSpPr>
          <p:cNvPr id="5" name="フッター プレースホルダー 4">
            <a:extLst>
              <a:ext uri="{FF2B5EF4-FFF2-40B4-BE49-F238E27FC236}">
                <a16:creationId xmlns:a16="http://schemas.microsoft.com/office/drawing/2014/main" id="{369D30F7-0442-CCFB-A67E-4ABE7801F0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25BE9AE-107C-BFA6-C540-F9298028A9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56248B-5731-4864-9DA4-AE0EA8B60ACF}" type="slidenum">
              <a:rPr kumimoji="1" lang="ja-JP" altLang="en-US" smtClean="0"/>
              <a:t>‹#›</a:t>
            </a:fld>
            <a:endParaRPr kumimoji="1" lang="ja-JP" altLang="en-US"/>
          </a:p>
        </p:txBody>
      </p:sp>
    </p:spTree>
    <p:extLst>
      <p:ext uri="{BB962C8B-B14F-4D97-AF65-F5344CB8AC3E}">
        <p14:creationId xmlns:p14="http://schemas.microsoft.com/office/powerpoint/2010/main" val="720770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ontierclimate.com/writing/launch" TargetMode="External"/><Relationship Id="rId2" Type="http://schemas.openxmlformats.org/officeDocument/2006/relationships/hyperlink" Target="https://note.com/yokoo_lab_hit/n/n123fb62db8bc"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NULL"/></Relationships>
</file>

<file path=ppt/slides/_rels/slide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NULL"/></Relationships>
</file>

<file path=ppt/slides/_rels/slide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56B4BD-62E2-640D-544D-5B2FE09E4F1A}"/>
              </a:ext>
            </a:extLst>
          </p:cNvPr>
          <p:cNvSpPr>
            <a:spLocks noGrp="1"/>
          </p:cNvSpPr>
          <p:nvPr>
            <p:ph type="title"/>
          </p:nvPr>
        </p:nvSpPr>
        <p:spPr/>
        <p:txBody>
          <a:bodyPr/>
          <a:lstStyle/>
          <a:p>
            <a:r>
              <a:rPr kumimoji="1" lang="en-US" altLang="ja-JP" dirty="0"/>
              <a:t>Advance Market Commitment</a:t>
            </a:r>
            <a:br>
              <a:rPr kumimoji="1" lang="en-US" altLang="ja-JP" dirty="0"/>
            </a:br>
            <a:r>
              <a:rPr kumimoji="1" lang="en-US" altLang="ja-JP" dirty="0"/>
              <a:t>(</a:t>
            </a:r>
            <a:r>
              <a:rPr kumimoji="1" lang="ja-JP" altLang="en-US" dirty="0"/>
              <a:t>事前買取コミットメント</a:t>
            </a:r>
            <a:r>
              <a:rPr kumimoji="1" lang="en-US" altLang="ja-JP" dirty="0"/>
              <a:t>)</a:t>
            </a:r>
            <a:r>
              <a:rPr kumimoji="1" lang="ja-JP" altLang="en-US" dirty="0"/>
              <a:t>とは</a:t>
            </a:r>
          </a:p>
        </p:txBody>
      </p:sp>
      <p:sp>
        <p:nvSpPr>
          <p:cNvPr id="3" name="コンテンツ プレースホルダー 2">
            <a:extLst>
              <a:ext uri="{FF2B5EF4-FFF2-40B4-BE49-F238E27FC236}">
                <a16:creationId xmlns:a16="http://schemas.microsoft.com/office/drawing/2014/main" id="{94449CE6-9485-1639-17A1-E10EA184C6A9}"/>
              </a:ext>
            </a:extLst>
          </p:cNvPr>
          <p:cNvSpPr>
            <a:spLocks noGrp="1"/>
          </p:cNvSpPr>
          <p:nvPr>
            <p:ph idx="1"/>
          </p:nvPr>
        </p:nvSpPr>
        <p:spPr/>
        <p:txBody>
          <a:bodyPr>
            <a:normAutofit/>
          </a:bodyPr>
          <a:lstStyle/>
          <a:p>
            <a:r>
              <a:rPr lang="ja-JP" altLang="en-US" dirty="0"/>
              <a:t>イノベーションとそれへの投資を促進するための政策手段。大企業・資産家・政府などが「まだ開発されていない新製品」を将来に購入することに「コミット</a:t>
            </a:r>
            <a:r>
              <a:rPr lang="en-US" altLang="ja-JP" dirty="0"/>
              <a:t>(</a:t>
            </a:r>
            <a:r>
              <a:rPr lang="ja-JP" altLang="en-US" dirty="0"/>
              <a:t>公約、約束、明言</a:t>
            </a:r>
            <a:r>
              <a:rPr lang="en-US" altLang="ja-JP" dirty="0"/>
              <a:t>)</a:t>
            </a:r>
            <a:r>
              <a:rPr lang="ja-JP" altLang="en-US" dirty="0"/>
              <a:t>」することで、新製品開発とその量産を促す仕組み。</a:t>
            </a:r>
            <a:endParaRPr lang="en-US" altLang="ja-JP" dirty="0"/>
          </a:p>
          <a:p>
            <a:pPr lvl="1"/>
            <a:r>
              <a:rPr kumimoji="1" lang="en-US" altLang="ja-JP" dirty="0">
                <a:hlinkClick r:id="rId2"/>
              </a:rPr>
              <a:t>https://note.com/yokoo_lab_hit/n/n123fb62db8bc</a:t>
            </a:r>
            <a:endParaRPr kumimoji="1" lang="en-US" altLang="ja-JP" dirty="0"/>
          </a:p>
          <a:p>
            <a:r>
              <a:rPr lang="ja-JP" altLang="en-US" dirty="0"/>
              <a:t>最初はワクチン開発に使用されたが、近年では、脱炭素技術への投資のために</a:t>
            </a:r>
            <a:r>
              <a:rPr lang="en-US" altLang="ja-JP" dirty="0"/>
              <a:t>Stripe, Alphabet, Shopify, Meta, McKinsey</a:t>
            </a:r>
            <a:r>
              <a:rPr lang="ja-JP" altLang="en-US" dirty="0"/>
              <a:t>が</a:t>
            </a:r>
            <a:r>
              <a:rPr lang="en-US" altLang="ja-JP" dirty="0"/>
              <a:t>2030</a:t>
            </a:r>
            <a:r>
              <a:rPr lang="ja-JP" altLang="en-US" dirty="0"/>
              <a:t>年までに</a:t>
            </a:r>
            <a:r>
              <a:rPr lang="en-US" altLang="ja-JP" dirty="0"/>
              <a:t>$10</a:t>
            </a:r>
            <a:r>
              <a:rPr lang="ja-JP" altLang="en-US" dirty="0"/>
              <a:t>億相当のカーボンクレジットを買うことを宣言した</a:t>
            </a:r>
            <a:endParaRPr lang="en-US" altLang="ja-JP" dirty="0"/>
          </a:p>
          <a:p>
            <a:pPr lvl="1"/>
            <a:r>
              <a:rPr kumimoji="1" lang="en-US" altLang="ja-JP" dirty="0">
                <a:hlinkClick r:id="rId3"/>
              </a:rPr>
              <a:t>https://frontierclimate.com/writing/launch</a:t>
            </a:r>
            <a:endParaRPr kumimoji="1" lang="en-US" altLang="ja-JP" dirty="0"/>
          </a:p>
          <a:p>
            <a:pPr lvl="1"/>
            <a:endParaRPr kumimoji="1" lang="en-US" altLang="ja-JP" dirty="0"/>
          </a:p>
          <a:p>
            <a:endParaRPr kumimoji="1" lang="ja-JP" altLang="en-US" dirty="0"/>
          </a:p>
        </p:txBody>
      </p:sp>
    </p:spTree>
    <p:extLst>
      <p:ext uri="{BB962C8B-B14F-4D97-AF65-F5344CB8AC3E}">
        <p14:creationId xmlns:p14="http://schemas.microsoft.com/office/powerpoint/2010/main" val="3950667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DE165597-79AA-5BB8-A8F4-6BE7DE435E4E}"/>
                  </a:ext>
                </a:extLst>
              </p:cNvPr>
              <p:cNvSpPr>
                <a:spLocks noGrp="1"/>
              </p:cNvSpPr>
              <p:nvPr>
                <p:ph type="title"/>
              </p:nvPr>
            </p:nvSpPr>
            <p:spPr/>
            <p:txBody>
              <a:bodyPr/>
              <a:lstStyle/>
              <a:p>
                <a:r>
                  <a:rPr kumimoji="1" lang="en-US" altLang="ja-JP" dirty="0"/>
                  <a:t>AMC</a:t>
                </a:r>
                <a:r>
                  <a:rPr kumimoji="1" lang="ja-JP" altLang="en-US" dirty="0"/>
                  <a:t>② </a:t>
                </a:r>
                <a:r>
                  <a:rPr kumimoji="1" lang="en-US" altLang="ja-JP" dirty="0"/>
                  <a:t>: </a:t>
                </a:r>
                <a:r>
                  <a:rPr kumimoji="1" lang="ja-JP" altLang="en-US" dirty="0"/>
                  <a:t>ファンドサイズが</a:t>
                </a:r>
                <a14:m>
                  <m:oMath xmlns:m="http://schemas.openxmlformats.org/officeDocument/2006/math">
                    <m:r>
                      <a:rPr kumimoji="1" lang="en-US" altLang="ja-JP" b="0" i="1" smtClean="0">
                        <a:latin typeface="Cambria Math" panose="02040503050406030204" pitchFamily="18" charset="0"/>
                      </a:rPr>
                      <m:t>𝑄</m:t>
                    </m:r>
                  </m:oMath>
                </a14:m>
                <a:r>
                  <a:rPr kumimoji="1" lang="ja-JP" altLang="en-US" dirty="0"/>
                  <a:t>に依存</a:t>
                </a:r>
              </a:p>
            </p:txBody>
          </p:sp>
        </mc:Choice>
        <mc:Fallback xmlns="">
          <p:sp>
            <p:nvSpPr>
              <p:cNvPr id="2" name="タイトル 1">
                <a:extLst>
                  <a:ext uri="{FF2B5EF4-FFF2-40B4-BE49-F238E27FC236}">
                    <a16:creationId xmlns:a16="http://schemas.microsoft.com/office/drawing/2014/main" id="{DE165597-79AA-5BB8-A8F4-6BE7DE435E4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48B3F7F-24FF-22F6-CDBF-4A67520FFD19}"/>
                  </a:ext>
                </a:extLst>
              </p:cNvPr>
              <p:cNvSpPr>
                <a:spLocks noGrp="1"/>
              </p:cNvSpPr>
              <p:nvPr>
                <p:ph idx="1"/>
              </p:nvPr>
            </p:nvSpPr>
            <p:spPr>
              <a:xfrm>
                <a:off x="655319" y="1801771"/>
                <a:ext cx="11020213" cy="4837568"/>
              </a:xfrm>
            </p:spPr>
            <p:txBody>
              <a:bodyPr>
                <a:normAutofit lnSpcReduction="10000"/>
              </a:bodyPr>
              <a:lstStyle/>
              <a:p>
                <a:r>
                  <a:rPr kumimoji="1" lang="en-US" altLang="ja-JP" dirty="0"/>
                  <a:t>AMC</a:t>
                </a:r>
                <a:r>
                  <a:rPr kumimoji="1" lang="ja-JP" altLang="en-US" dirty="0"/>
                  <a:t>の存在について</a:t>
                </a:r>
                <a:endParaRPr kumimoji="1" lang="en-US" altLang="ja-JP" dirty="0"/>
              </a:p>
              <a:p>
                <a:pPr lvl="1"/>
                <a:r>
                  <a:rPr lang="en-US" altLang="ja-JP" dirty="0"/>
                  <a:t>AMC</a:t>
                </a:r>
                <a:r>
                  <a:rPr lang="ja-JP" altLang="en-US" dirty="0"/>
                  <a:t>が</a:t>
                </a:r>
                <a:r>
                  <a:rPr lang="en-US" altLang="ja-JP" dirty="0"/>
                  <a:t>nontrivial </a:t>
                </a:r>
                <a:r>
                  <a:rPr lang="ja-JP" altLang="en-US" dirty="0"/>
                  <a:t>とは、</a:t>
                </a:r>
                <a:r>
                  <a:rPr lang="en-US" altLang="ja-JP" dirty="0"/>
                  <a:t>AMC</a:t>
                </a:r>
                <a:r>
                  <a:rPr lang="ja-JP" altLang="en-US" dirty="0"/>
                  <a:t>がない場合に比べて、</a:t>
                </a:r>
                <a:r>
                  <a:rPr lang="en-US" altLang="ja-JP" dirty="0"/>
                  <a:t>AMC</a:t>
                </a:r>
                <a:r>
                  <a:rPr lang="ja-JP" altLang="en-US" dirty="0"/>
                  <a:t>があったほうがドナーの効用が上がる</a:t>
                </a:r>
                <a:endParaRPr lang="en-US" altLang="ja-JP" dirty="0"/>
              </a:p>
              <a:p>
                <a:pPr lvl="1"/>
                <a:r>
                  <a:rPr kumimoji="1" lang="en-US" altLang="ja-JP" dirty="0"/>
                  <a:t>AMC</a:t>
                </a:r>
                <a:r>
                  <a:rPr kumimoji="1" lang="ja-JP" altLang="en-US" dirty="0"/>
                  <a:t>が</a:t>
                </a:r>
                <a:r>
                  <a:rPr kumimoji="1" lang="en-US" altLang="ja-JP" dirty="0"/>
                  <a:t>feasible</a:t>
                </a:r>
                <a:r>
                  <a:rPr kumimoji="1" lang="ja-JP" altLang="en-US" dirty="0"/>
                  <a:t>とは、企業が</a:t>
                </a:r>
                <a:r>
                  <a:rPr kumimoji="1" lang="en-US" altLang="ja-JP" dirty="0"/>
                  <a:t>AMC</a:t>
                </a:r>
                <a:r>
                  <a:rPr kumimoji="1" lang="ja-JP" altLang="en-US" dirty="0"/>
                  <a:t>に参加する</a:t>
                </a:r>
                <a:endParaRPr kumimoji="1" lang="en-US" altLang="ja-JP" dirty="0"/>
              </a:p>
              <a:p>
                <a:r>
                  <a:rPr lang="en-US" altLang="ja-JP" dirty="0"/>
                  <a:t>Prop. 5 (</a:t>
                </a:r>
                <a:r>
                  <a:rPr lang="ja-JP" altLang="en-US" dirty="0"/>
                  <a:t>証明は</a:t>
                </a:r>
                <a:r>
                  <a:rPr lang="en-US" altLang="ja-JP" dirty="0"/>
                  <a:t>App. A)</a:t>
                </a:r>
              </a:p>
              <a:p>
                <a:pPr lvl="1"/>
                <a:r>
                  <a:rPr kumimoji="1" lang="en-US" altLang="ja-JP" dirty="0"/>
                  <a:t>Nontrivial, feasible framework AMC (NFFA)</a:t>
                </a:r>
                <a:r>
                  <a:rPr kumimoji="1" lang="ja-JP" altLang="en-US" dirty="0"/>
                  <a:t>は</a:t>
                </a: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𝑃𝑆</m:t>
                        </m:r>
                      </m:sup>
                    </m:sSup>
                    <m:r>
                      <a:rPr kumimoji="1" lang="en-US" altLang="ja-JP" b="0" i="1" smtClean="0">
                        <a:latin typeface="Cambria Math" panose="02040503050406030204" pitchFamily="18" charset="0"/>
                      </a:rPr>
                      <m:t>&gt;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𝑁𝐴</m:t>
                        </m:r>
                      </m:sup>
                    </m:sSup>
                  </m:oMath>
                </a14:m>
                <a:r>
                  <a:rPr kumimoji="1" lang="ja-JP" altLang="en-US" dirty="0"/>
                  <a:t>のとき、またこの時に限り存在する。</a:t>
                </a:r>
                <a:endParaRPr kumimoji="1" lang="en-US" altLang="ja-JP" dirty="0"/>
              </a:p>
              <a:p>
                <a:pPr lvl="2"/>
                <a14:m>
                  <m:oMath xmlns:m="http://schemas.openxmlformats.org/officeDocument/2006/math">
                    <m:r>
                      <a:rPr kumimoji="1" lang="en-US" altLang="ja-JP" b="0" i="1" smtClean="0">
                        <a:latin typeface="Cambria Math" panose="02040503050406030204" pitchFamily="18" charset="0"/>
                      </a:rPr>
                      <m:t>𝛽</m:t>
                    </m:r>
                    <m:r>
                      <a:rPr lang="ja-JP" altLang="en-US" i="1">
                        <a:latin typeface="Cambria Math" panose="02040503050406030204" pitchFamily="18" charset="0"/>
                      </a:rPr>
                      <m:t>が</m:t>
                    </m:r>
                    <m:r>
                      <a:rPr kumimoji="1" lang="en-US" altLang="ja-JP" b="0" i="1" smtClean="0">
                        <a:latin typeface="Cambria Math" panose="02040503050406030204" pitchFamily="18" charset="0"/>
                      </a:rPr>
                      <m:t>0</m:t>
                    </m:r>
                  </m:oMath>
                </a14:m>
                <a:r>
                  <a:rPr kumimoji="1" lang="ja-JP" altLang="en-US" dirty="0"/>
                  <a:t>に十分近い場合は</a:t>
                </a:r>
                <a:r>
                  <a:rPr kumimoji="1" lang="en-US" altLang="ja-JP" dirty="0"/>
                  <a:t>NFFA</a:t>
                </a:r>
                <a:r>
                  <a:rPr kumimoji="1" lang="ja-JP" altLang="en-US" dirty="0"/>
                  <a:t>は存在</a:t>
                </a:r>
                <a:endParaRPr kumimoji="1" lang="en-US" altLang="ja-JP" dirty="0"/>
              </a:p>
              <a:p>
                <a:pPr lvl="2"/>
                <a14:m>
                  <m:oMath xmlns:m="http://schemas.openxmlformats.org/officeDocument/2006/math">
                    <m:r>
                      <a:rPr kumimoji="1" lang="en-US" altLang="ja-JP" b="0" i="1" smtClean="0">
                        <a:latin typeface="Cambria Math" panose="02040503050406030204" pitchFamily="18" charset="0"/>
                      </a:rPr>
                      <m:t>𝛽</m:t>
                    </m:r>
                  </m:oMath>
                </a14:m>
                <a:r>
                  <a:rPr kumimoji="1" lang="ja-JP" altLang="en-US" dirty="0"/>
                  <a:t>が</a:t>
                </a:r>
                <a:r>
                  <a:rPr kumimoji="1" lang="en-US" altLang="ja-JP" dirty="0"/>
                  <a:t>1</a:t>
                </a:r>
                <a:r>
                  <a:rPr kumimoji="1" lang="ja-JP" altLang="en-US" dirty="0"/>
                  <a:t>に十分近い場合は</a:t>
                </a:r>
                <a:r>
                  <a:rPr kumimoji="1" lang="en-US" altLang="ja-JP" dirty="0"/>
                  <a:t>NFFA</a:t>
                </a:r>
                <a:r>
                  <a:rPr kumimoji="1" lang="ja-JP" altLang="en-US" dirty="0"/>
                  <a:t>は存在しない。直感的には、企業は取り分をすべて得ることができるため、</a:t>
                </a: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𝐼𝑁</m:t>
                        </m:r>
                      </m:sup>
                    </m:sSup>
                  </m:oMath>
                </a14:m>
                <a:r>
                  <a:rPr kumimoji="1" lang="ja-JP" altLang="en-US" dirty="0"/>
                  <a:t>を生産し、</a:t>
                </a:r>
                <a:r>
                  <a:rPr kumimoji="1" lang="en-US" altLang="ja-JP" dirty="0"/>
                  <a:t>AMC</a:t>
                </a:r>
                <a:r>
                  <a:rPr kumimoji="1" lang="ja-JP" altLang="en-US" dirty="0"/>
                  <a:t>に参加する必要がない。</a:t>
                </a:r>
                <a:r>
                  <a:rPr kumimoji="1" lang="en-US" altLang="ja-JP" dirty="0"/>
                  <a:t>AMC</a:t>
                </a:r>
                <a:r>
                  <a:rPr kumimoji="1" lang="ja-JP" altLang="en-US" dirty="0"/>
                  <a:t>が</a:t>
                </a:r>
                <a:r>
                  <a:rPr kumimoji="1" lang="en-US" altLang="ja-JP" dirty="0"/>
                  <a:t>feasible</a:t>
                </a:r>
                <a:r>
                  <a:rPr kumimoji="1" lang="ja-JP" altLang="en-US" dirty="0"/>
                  <a:t>になるためには、</a:t>
                </a:r>
                <a:r>
                  <a:rPr kumimoji="1" lang="en-US" altLang="ja-JP" dirty="0"/>
                  <a:t>subsidy</a:t>
                </a:r>
                <a:r>
                  <a:rPr kumimoji="1" lang="ja-JP" altLang="en-US" dirty="0"/>
                  <a:t>が負になってしまう。</a:t>
                </a:r>
                <a:endParaRPr kumimoji="1" lang="en-US" altLang="ja-JP" dirty="0"/>
              </a:p>
              <a:p>
                <a:pPr lvl="2"/>
                <a14:m>
                  <m:oMath xmlns:m="http://schemas.openxmlformats.org/officeDocument/2006/math">
                    <m:r>
                      <a:rPr kumimoji="1" lang="en-US" altLang="ja-JP" b="0" i="1" smtClean="0">
                        <a:latin typeface="Cambria Math" panose="02040503050406030204" pitchFamily="18" charset="0"/>
                      </a:rPr>
                      <m:t>𝜅</m:t>
                    </m:r>
                  </m:oMath>
                </a14:m>
                <a:r>
                  <a:rPr kumimoji="1" lang="ja-JP" altLang="en-US" dirty="0"/>
                  <a:t>が</a:t>
                </a:r>
                <a14:m>
                  <m:oMath xmlns:m="http://schemas.openxmlformats.org/officeDocument/2006/math">
                    <m:r>
                      <a:rPr kumimoji="1" lang="en-US" altLang="ja-JP" b="0" i="1" dirty="0" smtClean="0">
                        <a:latin typeface="Cambria Math" panose="02040503050406030204" pitchFamily="18" charset="0"/>
                      </a:rPr>
                      <m:t>0</m:t>
                    </m:r>
                  </m:oMath>
                </a14:m>
                <a:r>
                  <a:rPr kumimoji="1" lang="ja-JP" altLang="en-US" dirty="0"/>
                  <a:t>に十分近い場合は</a:t>
                </a:r>
                <a:r>
                  <a:rPr kumimoji="1" lang="en-US" altLang="ja-JP" dirty="0"/>
                  <a:t>NFFA</a:t>
                </a:r>
                <a:r>
                  <a:rPr kumimoji="1" lang="ja-JP" altLang="en-US" dirty="0"/>
                  <a:t>は存在しない。直感的には、ホールドアップ問題がほぼなくなる。投資のサイズが小さくなるから。この場合にも、</a:t>
                </a:r>
                <a:r>
                  <a:rPr lang="en-US" altLang="ja-JP" dirty="0"/>
                  <a:t> AMC</a:t>
                </a:r>
                <a:r>
                  <a:rPr lang="ja-JP" altLang="en-US" dirty="0"/>
                  <a:t>が</a:t>
                </a:r>
                <a:r>
                  <a:rPr lang="en-US" altLang="ja-JP" dirty="0"/>
                  <a:t>feasible</a:t>
                </a:r>
                <a:r>
                  <a:rPr lang="ja-JP" altLang="en-US" dirty="0"/>
                  <a:t>になるためには、</a:t>
                </a:r>
                <a:r>
                  <a:rPr lang="en-US" altLang="ja-JP" dirty="0"/>
                  <a:t>subsidy</a:t>
                </a:r>
                <a:r>
                  <a:rPr lang="ja-JP" altLang="en-US" dirty="0"/>
                  <a:t>が負になってしまう。</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D48B3F7F-24FF-22F6-CDBF-4A67520FFD19}"/>
                  </a:ext>
                </a:extLst>
              </p:cNvPr>
              <p:cNvSpPr>
                <a:spLocks noGrp="1" noRot="1" noChangeAspect="1" noMove="1" noResize="1" noEditPoints="1" noAdjustHandles="1" noChangeArrowheads="1" noChangeShapeType="1" noTextEdit="1"/>
              </p:cNvSpPr>
              <p:nvPr>
                <p:ph idx="1"/>
              </p:nvPr>
            </p:nvSpPr>
            <p:spPr>
              <a:xfrm>
                <a:off x="655319" y="1801771"/>
                <a:ext cx="11020213" cy="4837568"/>
              </a:xfrm>
              <a:blipFill>
                <a:blip r:embed="rId3"/>
                <a:stretch>
                  <a:fillRect l="-940" t="-2774" r="-83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7498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CD6A65-1F06-A4DA-862E-65822B225D79}"/>
              </a:ext>
            </a:extLst>
          </p:cNvPr>
          <p:cNvSpPr>
            <a:spLocks noGrp="1"/>
          </p:cNvSpPr>
          <p:nvPr>
            <p:ph type="title"/>
          </p:nvPr>
        </p:nvSpPr>
        <p:spPr/>
        <p:txBody>
          <a:bodyPr/>
          <a:lstStyle/>
          <a:p>
            <a:r>
              <a:rPr kumimoji="1" lang="en-US" altLang="ja-JP" dirty="0"/>
              <a:t>AMC</a:t>
            </a:r>
            <a:r>
              <a:rPr kumimoji="1" lang="ja-JP" altLang="en-US" dirty="0"/>
              <a:t>③ </a:t>
            </a:r>
            <a:r>
              <a:rPr kumimoji="1" lang="en-US" altLang="ja-JP" dirty="0"/>
              <a:t>: Supply Commitment</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E38243F7-3078-2480-4ACB-8FE55ADE2C04}"/>
                  </a:ext>
                </a:extLst>
              </p:cNvPr>
              <p:cNvSpPr>
                <a:spLocks noGrp="1"/>
              </p:cNvSpPr>
              <p:nvPr>
                <p:ph idx="1"/>
              </p:nvPr>
            </p:nvSpPr>
            <p:spPr/>
            <p:txBody>
              <a:bodyPr>
                <a:normAutofit fontScale="70000" lnSpcReduction="20000"/>
              </a:bodyPr>
              <a:lstStyle/>
              <a:p>
                <a:r>
                  <a:rPr kumimoji="1" lang="ja-JP" altLang="en-US" dirty="0"/>
                  <a:t>永久的に補助金を配布しなくても、</a:t>
                </a:r>
                <a:r>
                  <a:rPr kumimoji="1" lang="en-US" altLang="ja-JP" dirty="0"/>
                  <a:t>supply commitment</a:t>
                </a:r>
                <a:r>
                  <a:rPr kumimoji="1" lang="ja-JP" altLang="en-US" dirty="0"/>
                  <a:t>をすることによって同様の結果を得ることができる。</a:t>
                </a:r>
                <a:endParaRPr kumimoji="1" lang="en-US" altLang="ja-JP" dirty="0"/>
              </a:p>
              <a:p>
                <a:r>
                  <a:rPr lang="ja-JP" altLang="en-US" dirty="0"/>
                  <a:t>ドナーは補助金</a:t>
                </a:r>
                <a14:m>
                  <m:oMath xmlns:m="http://schemas.openxmlformats.org/officeDocument/2006/math">
                    <m:r>
                      <a:rPr lang="en-US" altLang="ja-JP" b="0" i="1" smtClean="0">
                        <a:latin typeface="Cambria Math" panose="02040503050406030204" pitchFamily="18" charset="0"/>
                      </a:rPr>
                      <m:t>𝑠</m:t>
                    </m:r>
                  </m:oMath>
                </a14:m>
                <a:r>
                  <a:rPr kumimoji="1" lang="ja-JP" altLang="en-US" dirty="0"/>
                  <a:t>、ファンド</a:t>
                </a:r>
                <a14:m>
                  <m:oMath xmlns:m="http://schemas.openxmlformats.org/officeDocument/2006/math">
                    <m:r>
                      <a:rPr kumimoji="1" lang="en-US" altLang="ja-JP" b="0" i="1" smtClean="0">
                        <a:latin typeface="Cambria Math" panose="02040503050406030204" pitchFamily="18" charset="0"/>
                      </a:rPr>
                      <m:t>𝐹</m:t>
                    </m:r>
                  </m:oMath>
                </a14:m>
                <a:r>
                  <a:rPr kumimoji="1" lang="ja-JP" altLang="en-US" dirty="0"/>
                  <a:t>に加えて、</a:t>
                </a:r>
                <a:r>
                  <a:rPr kumimoji="1" lang="en-US" altLang="ja-JP" dirty="0"/>
                  <a:t>target supply </a:t>
                </a:r>
                <a14:m>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oMath>
                </a14:m>
                <a:r>
                  <a:rPr kumimoji="1" lang="ja-JP" altLang="en-US" dirty="0"/>
                  <a:t>を設定する。</a:t>
                </a:r>
                <a14:m>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oMath>
                </a14:m>
                <a:r>
                  <a:rPr kumimoji="1" lang="ja-JP" altLang="en-US" dirty="0"/>
                  <a:t>以下の生産量なら、定額の補助金</a:t>
                </a:r>
                <a14:m>
                  <m:oMath xmlns:m="http://schemas.openxmlformats.org/officeDocument/2006/math">
                    <m:r>
                      <a:rPr kumimoji="1" lang="en-US" altLang="ja-JP" b="0" i="1" smtClean="0">
                        <a:latin typeface="Cambria Math" panose="02040503050406030204" pitchFamily="18" charset="0"/>
                      </a:rPr>
                      <m:t>𝑠</m:t>
                    </m:r>
                  </m:oMath>
                </a14:m>
                <a:r>
                  <a:rPr kumimoji="1" lang="ja-JP" altLang="en-US" dirty="0"/>
                  <a:t>を</a:t>
                </a:r>
                <a:r>
                  <a:rPr lang="ja-JP" altLang="en-US" dirty="0"/>
                  <a:t>支払う。</a:t>
                </a:r>
                <a:endParaRPr lang="en-US" altLang="ja-JP" dirty="0"/>
              </a:p>
              <a:p>
                <a:r>
                  <a:rPr kumimoji="1" lang="ja-JP" altLang="en-US" dirty="0"/>
                  <a:t>つまり、</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𝐹</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𝑠</m:t>
                        </m:r>
                      </m:num>
                      <m:den>
                        <m:r>
                          <a:rPr kumimoji="1" lang="en-US" altLang="ja-JP" b="0" i="1" smtClean="0">
                            <a:latin typeface="Cambria Math" panose="02040503050406030204" pitchFamily="18" charset="0"/>
                          </a:rPr>
                          <m:t>𝑟</m:t>
                        </m:r>
                      </m:den>
                    </m:f>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1−</m:t>
                        </m:r>
                        <m:sSup>
                          <m:sSupPr>
                            <m:ctrlPr>
                              <a:rPr kumimoji="1" lang="en-US" altLang="ja-JP" b="0" i="1" dirty="0" smtClean="0">
                                <a:latin typeface="Cambria Math" panose="02040503050406030204" pitchFamily="18" charset="0"/>
                              </a:rPr>
                            </m:ctrlPr>
                          </m:sSupPr>
                          <m:e>
                            <m:r>
                              <a:rPr kumimoji="1" lang="en-US" altLang="ja-JP" b="0" i="1" dirty="0" smtClean="0">
                                <a:latin typeface="Cambria Math" panose="02040503050406030204" pitchFamily="18" charset="0"/>
                              </a:rPr>
                              <m:t>𝑒</m:t>
                            </m:r>
                          </m:e>
                          <m:sup>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𝑟𝑇</m:t>
                            </m:r>
                          </m:sup>
                        </m:sSup>
                      </m:e>
                    </m:d>
                  </m:oMath>
                </a14:m>
                <a:endParaRPr kumimoji="1" lang="en-US" altLang="ja-JP" dirty="0"/>
              </a:p>
              <a:p>
                <a:r>
                  <a:rPr lang="ja-JP" altLang="en-US" dirty="0"/>
                  <a:t>また、企業の選ぶ最適な生産量</a:t>
                </a:r>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𝑆𝐶</m:t>
                        </m:r>
                      </m:sup>
                    </m:sSup>
                  </m:oMath>
                </a14:m>
                <a:r>
                  <a:rPr lang="ja-JP" altLang="en-US" dirty="0"/>
                  <a:t>よりも</a:t>
                </a:r>
                <a14:m>
                  <m:oMath xmlns:m="http://schemas.openxmlformats.org/officeDocument/2006/math">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𝑞</m:t>
                        </m:r>
                      </m:e>
                    </m:acc>
                  </m:oMath>
                </a14:m>
                <a:r>
                  <a:rPr kumimoji="1" lang="ja-JP" altLang="en-US" dirty="0"/>
                  <a:t>は大きくとってあるとする</a:t>
                </a:r>
                <a:r>
                  <a:rPr kumimoji="1" lang="en-US" altLang="ja-JP" dirty="0"/>
                  <a:t>:</a:t>
                </a:r>
              </a:p>
              <a:p>
                <a:pPr lvl="1"/>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𝑆𝐶</m:t>
                        </m:r>
                      </m:sup>
                    </m:sSup>
                    <m:r>
                      <a:rPr kumimoji="1" lang="en-US" altLang="ja-JP" b="0" i="1" smtClean="0">
                        <a:latin typeface="Cambria Math" panose="02040503050406030204" pitchFamily="18" charset="0"/>
                      </a:rPr>
                      <m:t>≤</m:t>
                    </m:r>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oMath>
                </a14:m>
                <a:endParaRPr kumimoji="1" lang="en-US" altLang="ja-JP" dirty="0"/>
              </a:p>
              <a:p>
                <a:r>
                  <a:rPr lang="ja-JP" altLang="en-US" dirty="0"/>
                  <a:t>この時の企業の効用は</a:t>
                </a:r>
                <a:endParaRPr lang="en-US" altLang="ja-JP" dirty="0"/>
              </a:p>
              <a:p>
                <a:pPr lvl="1"/>
                <a14:m>
                  <m:oMath xmlns:m="http://schemas.openxmlformats.org/officeDocument/2006/math">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𝛽</m:t>
                        </m:r>
                      </m:num>
                      <m:den>
                        <m:r>
                          <a:rPr lang="en-US" altLang="ja-JP" b="0" i="1" smtClean="0">
                            <a:latin typeface="Cambria Math" panose="02040503050406030204" pitchFamily="18" charset="0"/>
                          </a:rPr>
                          <m:t>𝑟</m:t>
                        </m:r>
                      </m:den>
                    </m:f>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𝐵</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𝑄</m:t>
                            </m:r>
                          </m:e>
                        </m:d>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𝑐</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𝜅</m:t>
                                </m:r>
                              </m:num>
                              <m:den>
                                <m:r>
                                  <a:rPr lang="en-US" altLang="ja-JP" b="0" i="1" smtClean="0">
                                    <a:latin typeface="Cambria Math" panose="02040503050406030204" pitchFamily="18" charset="0"/>
                                  </a:rPr>
                                  <m:t>𝛽</m:t>
                                </m:r>
                              </m:den>
                            </m:f>
                          </m:e>
                        </m:d>
                        <m:r>
                          <a:rPr lang="en-US" altLang="ja-JP" b="0" i="1" smtClean="0">
                            <a:latin typeface="Cambria Math" panose="02040503050406030204" pitchFamily="18" charset="0"/>
                          </a:rPr>
                          <m:t>𝑄</m:t>
                        </m:r>
                      </m:e>
                    </m:d>
                    <m:r>
                      <a:rPr lang="en-US" altLang="ja-JP" b="0" i="1" smtClean="0">
                        <a:solidFill>
                          <a:srgbClr val="FF0000"/>
                        </a:solidFill>
                        <a:latin typeface="Cambria Math" panose="02040503050406030204" pitchFamily="18" charset="0"/>
                      </a:rPr>
                      <m:t>+</m:t>
                    </m:r>
                    <m:f>
                      <m:fPr>
                        <m:ctrlPr>
                          <a:rPr lang="en-US" altLang="ja-JP" b="0" i="1" smtClean="0">
                            <a:solidFill>
                              <a:srgbClr val="FF0000"/>
                            </a:solidFill>
                            <a:latin typeface="Cambria Math" panose="02040503050406030204" pitchFamily="18" charset="0"/>
                          </a:rPr>
                        </m:ctrlPr>
                      </m:fPr>
                      <m:num>
                        <m:r>
                          <a:rPr lang="en-US" altLang="ja-JP" b="0" i="1" smtClean="0">
                            <a:solidFill>
                              <a:srgbClr val="FF0000"/>
                            </a:solidFill>
                            <a:latin typeface="Cambria Math" panose="02040503050406030204" pitchFamily="18" charset="0"/>
                          </a:rPr>
                          <m:t>𝛽</m:t>
                        </m:r>
                        <m:r>
                          <a:rPr lang="en-US" altLang="ja-JP" b="0" i="1" smtClean="0">
                            <a:solidFill>
                              <a:srgbClr val="FF0000"/>
                            </a:solidFill>
                            <a:latin typeface="Cambria Math" panose="02040503050406030204" pitchFamily="18" charset="0"/>
                          </a:rPr>
                          <m:t>𝑠𝑄</m:t>
                        </m:r>
                      </m:num>
                      <m:den>
                        <m:r>
                          <a:rPr lang="en-US" altLang="ja-JP" b="0" i="1" smtClean="0">
                            <a:solidFill>
                              <a:srgbClr val="FF0000"/>
                            </a:solidFill>
                            <a:latin typeface="Cambria Math" panose="02040503050406030204" pitchFamily="18" charset="0"/>
                          </a:rPr>
                          <m:t>𝑟</m:t>
                        </m:r>
                      </m:den>
                    </m:f>
                    <m:d>
                      <m:dPr>
                        <m:ctrlPr>
                          <a:rPr lang="en-US" altLang="ja-JP" b="0" i="1" smtClean="0">
                            <a:solidFill>
                              <a:srgbClr val="FF0000"/>
                            </a:solidFill>
                            <a:latin typeface="Cambria Math" panose="02040503050406030204" pitchFamily="18" charset="0"/>
                          </a:rPr>
                        </m:ctrlPr>
                      </m:dPr>
                      <m:e>
                        <m:r>
                          <a:rPr lang="en-US" altLang="ja-JP" b="0" i="1" smtClean="0">
                            <a:solidFill>
                              <a:srgbClr val="FF0000"/>
                            </a:solidFill>
                            <a:latin typeface="Cambria Math" panose="02040503050406030204" pitchFamily="18" charset="0"/>
                          </a:rPr>
                          <m:t>1−</m:t>
                        </m:r>
                        <m:sSup>
                          <m:sSupPr>
                            <m:ctrlPr>
                              <a:rPr lang="en-US" altLang="ja-JP" b="0" i="1" smtClean="0">
                                <a:solidFill>
                                  <a:srgbClr val="FF0000"/>
                                </a:solidFill>
                                <a:latin typeface="Cambria Math" panose="02040503050406030204" pitchFamily="18" charset="0"/>
                              </a:rPr>
                            </m:ctrlPr>
                          </m:sSupPr>
                          <m:e>
                            <m:r>
                              <a:rPr lang="en-US" altLang="ja-JP" b="0" i="1" smtClean="0">
                                <a:solidFill>
                                  <a:srgbClr val="FF0000"/>
                                </a:solidFill>
                                <a:latin typeface="Cambria Math" panose="02040503050406030204" pitchFamily="18" charset="0"/>
                              </a:rPr>
                              <m:t>𝑒</m:t>
                            </m:r>
                          </m:e>
                          <m:sup>
                            <m:r>
                              <a:rPr lang="en-US" altLang="ja-JP" b="0" i="1" smtClean="0">
                                <a:solidFill>
                                  <a:srgbClr val="FF0000"/>
                                </a:solidFill>
                                <a:latin typeface="Cambria Math" panose="02040503050406030204" pitchFamily="18" charset="0"/>
                              </a:rPr>
                              <m:t>−</m:t>
                            </m:r>
                            <m:r>
                              <a:rPr lang="en-US" altLang="ja-JP" b="0" i="1" smtClean="0">
                                <a:solidFill>
                                  <a:srgbClr val="FF0000"/>
                                </a:solidFill>
                                <a:latin typeface="Cambria Math" panose="02040503050406030204" pitchFamily="18" charset="0"/>
                              </a:rPr>
                              <m:t>𝑟𝑇</m:t>
                            </m:r>
                          </m:sup>
                        </m:sSup>
                      </m:e>
                    </m:d>
                    <m:r>
                      <a:rPr lang="en-US" altLang="ja-JP" b="0" i="1" smtClean="0">
                        <a:solidFill>
                          <a:srgbClr val="FF0000"/>
                        </a:solidFill>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𝛽</m:t>
                        </m:r>
                      </m:num>
                      <m:den>
                        <m:r>
                          <a:rPr lang="en-US" altLang="ja-JP" i="1">
                            <a:latin typeface="Cambria Math" panose="02040503050406030204" pitchFamily="18" charset="0"/>
                          </a:rPr>
                          <m:t>𝑟</m:t>
                        </m:r>
                      </m:den>
                    </m:f>
                    <m:d>
                      <m:dPr>
                        <m:ctrlPr>
                          <a:rPr lang="en-US" altLang="ja-JP" i="1">
                            <a:latin typeface="Cambria Math" panose="02040503050406030204" pitchFamily="18" charset="0"/>
                          </a:rPr>
                        </m:ctrlPr>
                      </m:dPr>
                      <m:e>
                        <m:r>
                          <a:rPr lang="en-US" altLang="ja-JP" i="1">
                            <a:latin typeface="Cambria Math" panose="02040503050406030204" pitchFamily="18" charset="0"/>
                          </a:rPr>
                          <m:t>𝐵</m:t>
                        </m:r>
                        <m:d>
                          <m:dPr>
                            <m:ctrlPr>
                              <a:rPr lang="en-US" altLang="ja-JP" i="1">
                                <a:latin typeface="Cambria Math" panose="02040503050406030204" pitchFamily="18" charset="0"/>
                              </a:rPr>
                            </m:ctrlPr>
                          </m:dPr>
                          <m:e>
                            <m:r>
                              <a:rPr lang="en-US" altLang="ja-JP" i="1">
                                <a:latin typeface="Cambria Math" panose="02040503050406030204" pitchFamily="18" charset="0"/>
                              </a:rPr>
                              <m:t>𝑄</m:t>
                            </m:r>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𝑐</m:t>
                            </m:r>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𝜅</m:t>
                                </m:r>
                              </m:num>
                              <m:den>
                                <m:r>
                                  <a:rPr lang="en-US" altLang="ja-JP" i="1">
                                    <a:latin typeface="Cambria Math" panose="02040503050406030204" pitchFamily="18" charset="0"/>
                                  </a:rPr>
                                  <m:t>𝛽</m:t>
                                </m:r>
                              </m:den>
                            </m:f>
                          </m:e>
                        </m:d>
                        <m:r>
                          <a:rPr lang="en-US" altLang="ja-JP" i="1">
                            <a:latin typeface="Cambria Math" panose="02040503050406030204" pitchFamily="18" charset="0"/>
                          </a:rPr>
                          <m:t>𝑄</m:t>
                        </m:r>
                      </m:e>
                    </m:d>
                    <m:r>
                      <a:rPr lang="en-US" altLang="ja-JP" i="1">
                        <a:solidFill>
                          <a:srgbClr val="FF0000"/>
                        </a:solidFill>
                        <a:latin typeface="Cambria Math" panose="02040503050406030204" pitchFamily="18" charset="0"/>
                      </a:rPr>
                      <m:t>+</m:t>
                    </m:r>
                    <m:f>
                      <m:fPr>
                        <m:ctrlPr>
                          <a:rPr lang="en-US" altLang="ja-JP" i="1">
                            <a:solidFill>
                              <a:srgbClr val="FF0000"/>
                            </a:solidFill>
                            <a:latin typeface="Cambria Math" panose="02040503050406030204" pitchFamily="18" charset="0"/>
                          </a:rPr>
                        </m:ctrlPr>
                      </m:fPr>
                      <m:num>
                        <m:r>
                          <a:rPr lang="en-US" altLang="ja-JP" i="1">
                            <a:solidFill>
                              <a:srgbClr val="FF0000"/>
                            </a:solidFill>
                            <a:latin typeface="Cambria Math" panose="02040503050406030204" pitchFamily="18" charset="0"/>
                          </a:rPr>
                          <m:t>𝛽</m:t>
                        </m:r>
                        <m:r>
                          <a:rPr lang="en-US" altLang="ja-JP" b="0" i="1" smtClean="0">
                            <a:solidFill>
                              <a:srgbClr val="FF0000"/>
                            </a:solidFill>
                            <a:latin typeface="Cambria Math" panose="02040503050406030204" pitchFamily="18" charset="0"/>
                          </a:rPr>
                          <m:t>𝐹</m:t>
                        </m:r>
                        <m:r>
                          <a:rPr lang="en-US" altLang="ja-JP" i="1">
                            <a:solidFill>
                              <a:srgbClr val="FF0000"/>
                            </a:solidFill>
                            <a:latin typeface="Cambria Math" panose="02040503050406030204" pitchFamily="18" charset="0"/>
                          </a:rPr>
                          <m:t>𝑄</m:t>
                        </m:r>
                      </m:num>
                      <m:den>
                        <m:acc>
                          <m:accPr>
                            <m:chr m:val="̂"/>
                            <m:ctrlPr>
                              <a:rPr lang="en-US" altLang="ja-JP" b="0" i="1" smtClean="0">
                                <a:solidFill>
                                  <a:srgbClr val="FF0000"/>
                                </a:solidFill>
                                <a:latin typeface="Cambria Math" panose="02040503050406030204" pitchFamily="18" charset="0"/>
                              </a:rPr>
                            </m:ctrlPr>
                          </m:accPr>
                          <m:e>
                            <m:r>
                              <a:rPr lang="en-US" altLang="ja-JP" b="0" i="1" smtClean="0">
                                <a:solidFill>
                                  <a:srgbClr val="FF0000"/>
                                </a:solidFill>
                                <a:latin typeface="Cambria Math" panose="02040503050406030204" pitchFamily="18" charset="0"/>
                              </a:rPr>
                              <m:t>𝑞</m:t>
                            </m:r>
                          </m:e>
                        </m:acc>
                      </m:den>
                    </m:f>
                  </m:oMath>
                </a14:m>
                <a:endParaRPr kumimoji="1" lang="en-US" altLang="ja-JP" dirty="0"/>
              </a:p>
              <a:p>
                <a14:m>
                  <m:oMath xmlns:m="http://schemas.openxmlformats.org/officeDocument/2006/math">
                    <m:r>
                      <a:rPr kumimoji="1" lang="en-US" altLang="ja-JP" b="0" i="1" smtClean="0">
                        <a:latin typeface="Cambria Math" panose="02040503050406030204" pitchFamily="18" charset="0"/>
                      </a:rPr>
                      <m:t>𝑄</m:t>
                    </m:r>
                  </m:oMath>
                </a14:m>
                <a:r>
                  <a:rPr kumimoji="1" lang="ja-JP" altLang="en-US" dirty="0"/>
                  <a:t>で微分することで最適生産量</a:t>
                </a: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𝑆𝐶</m:t>
                        </m:r>
                      </m:sup>
                    </m:sSup>
                  </m:oMath>
                </a14:m>
                <a:r>
                  <a:rPr kumimoji="1" lang="ja-JP" altLang="en-US" dirty="0"/>
                  <a:t>は</a:t>
                </a:r>
                <a:endParaRPr kumimoji="1" lang="en-US" altLang="ja-JP" dirty="0"/>
              </a:p>
              <a:p>
                <a:pPr lvl="1"/>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𝐵</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𝑆𝐶</m:t>
                            </m:r>
                          </m:sup>
                        </m:sSup>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𝜅</m:t>
                            </m:r>
                          </m:num>
                          <m:den>
                            <m:r>
                              <a:rPr kumimoji="1" lang="en-US" altLang="ja-JP" b="0" i="1" smtClean="0">
                                <a:latin typeface="Cambria Math" panose="02040503050406030204" pitchFamily="18" charset="0"/>
                              </a:rPr>
                              <m:t>𝛽</m:t>
                            </m:r>
                          </m:den>
                        </m:f>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𝑟𝐹</m:t>
                        </m:r>
                      </m:num>
                      <m:den>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den>
                    </m:f>
                    <m:r>
                      <a:rPr kumimoji="1" lang="en-US" altLang="ja-JP" b="0" i="1" smtClean="0">
                        <a:latin typeface="Cambria Math" panose="02040503050406030204" pitchFamily="18" charset="0"/>
                      </a:rPr>
                      <m:t>=0</m:t>
                    </m:r>
                  </m:oMath>
                </a14:m>
                <a:endParaRPr lang="en-US" altLang="ja-JP" dirty="0"/>
              </a:p>
              <a:p>
                <a:r>
                  <a:rPr kumimoji="1" lang="ja-JP" altLang="en-US" dirty="0"/>
                  <a:t>を満たす。</a:t>
                </a:r>
                <a:endParaRPr kumimoji="1" lang="en-US" altLang="ja-JP" dirty="0"/>
              </a:p>
              <a:p>
                <a:endParaRPr kumimoji="1" lang="ja-JP" altLang="en-US" dirty="0"/>
              </a:p>
            </p:txBody>
          </p:sp>
        </mc:Choice>
        <mc:Fallback>
          <p:sp>
            <p:nvSpPr>
              <p:cNvPr id="3" name="コンテンツ プレースホルダー 2">
                <a:extLst>
                  <a:ext uri="{FF2B5EF4-FFF2-40B4-BE49-F238E27FC236}">
                    <a16:creationId xmlns:a16="http://schemas.microsoft.com/office/drawing/2014/main" id="{E38243F7-3078-2480-4ACB-8FE55ADE2C04}"/>
                  </a:ext>
                </a:extLst>
              </p:cNvPr>
              <p:cNvSpPr>
                <a:spLocks noGrp="1" noRot="1" noChangeAspect="1" noMove="1" noResize="1" noEditPoints="1" noAdjustHandles="1" noChangeArrowheads="1" noChangeShapeType="1" noTextEdit="1"/>
              </p:cNvSpPr>
              <p:nvPr>
                <p:ph idx="1"/>
              </p:nvPr>
            </p:nvSpPr>
            <p:spPr>
              <a:blipFill>
                <a:blip r:embed="rId2"/>
                <a:stretch>
                  <a:fillRect l="-522" t="-2381" r="-2957" b="-210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453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9C1DB3-D7E9-9EC5-7F19-C9D695677B0D}"/>
              </a:ext>
            </a:extLst>
          </p:cNvPr>
          <p:cNvSpPr>
            <a:spLocks noGrp="1"/>
          </p:cNvSpPr>
          <p:nvPr>
            <p:ph type="title"/>
          </p:nvPr>
        </p:nvSpPr>
        <p:spPr/>
        <p:txBody>
          <a:bodyPr/>
          <a:lstStyle/>
          <a:p>
            <a:r>
              <a:rPr kumimoji="1" lang="en-US" altLang="ja-JP" dirty="0"/>
              <a:t>AMC</a:t>
            </a:r>
            <a:r>
              <a:rPr kumimoji="1" lang="ja-JP" altLang="en-US" dirty="0"/>
              <a:t>③ </a:t>
            </a:r>
            <a:r>
              <a:rPr kumimoji="1" lang="en-US" altLang="ja-JP" dirty="0"/>
              <a:t>: Supply Commitment</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F9965ED2-42A7-D45E-0B25-D1BC6ACF1B1B}"/>
                  </a:ext>
                </a:extLst>
              </p:cNvPr>
              <p:cNvSpPr>
                <a:spLocks noGrp="1"/>
              </p:cNvSpPr>
              <p:nvPr>
                <p:ph idx="1"/>
              </p:nvPr>
            </p:nvSpPr>
            <p:spPr>
              <a:xfrm>
                <a:off x="838200" y="1825624"/>
                <a:ext cx="10892692" cy="4825267"/>
              </a:xfrm>
            </p:spPr>
            <p:txBody>
              <a:bodyPr>
                <a:normAutofit fontScale="62500" lnSpcReduction="20000"/>
              </a:bodyPr>
              <a:lstStyle/>
              <a:p>
                <a:pPr>
                  <a:lnSpc>
                    <a:spcPct val="120000"/>
                  </a:lnSpc>
                </a:pPr>
                <a:r>
                  <a:rPr kumimoji="1" lang="ja-JP" altLang="en-US" dirty="0"/>
                  <a:t>このとき、ドナーの効用は</a:t>
                </a:r>
                <a:endParaRPr kumimoji="1" lang="en-US" altLang="ja-JP" dirty="0"/>
              </a:p>
              <a:p>
                <a:pPr lvl="1">
                  <a:lnSpc>
                    <a:spcPct val="120000"/>
                  </a:lnSpc>
                </a:pPr>
                <a14:m>
                  <m:oMath xmlns:m="http://schemas.openxmlformats.org/officeDocument/2006/math">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r>
                          <a:rPr lang="en-US" altLang="ja-JP" b="0" i="1" smtClean="0">
                            <a:latin typeface="Cambria Math" panose="02040503050406030204" pitchFamily="18" charset="0"/>
                          </a:rPr>
                          <m:t>𝛽</m:t>
                        </m:r>
                      </m:num>
                      <m:den>
                        <m:r>
                          <a:rPr lang="en-US" altLang="ja-JP" b="0" i="1" smtClean="0">
                            <a:latin typeface="Cambria Math" panose="02040503050406030204" pitchFamily="18" charset="0"/>
                          </a:rPr>
                          <m:t>𝑟</m:t>
                        </m:r>
                      </m:den>
                    </m:f>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𝐵</m:t>
                        </m:r>
                        <m:d>
                          <m:dPr>
                            <m:ctrlPr>
                              <a:rPr lang="en-US" altLang="ja-JP" b="0" i="1" smtClean="0">
                                <a:latin typeface="Cambria Math" panose="02040503050406030204" pitchFamily="18" charset="0"/>
                              </a:rPr>
                            </m:ctrlPr>
                          </m:dPr>
                          <m:e>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𝑆𝐶</m:t>
                                </m:r>
                              </m:sup>
                            </m:sSup>
                          </m:e>
                        </m:d>
                        <m:r>
                          <a:rPr lang="en-US" altLang="ja-JP" b="0" i="1" smtClean="0">
                            <a:latin typeface="Cambria Math" panose="02040503050406030204" pitchFamily="18" charset="0"/>
                          </a:rPr>
                          <m:t>−</m:t>
                        </m:r>
                        <m:r>
                          <a:rPr lang="en-US" altLang="ja-JP" b="0" i="1" smtClean="0">
                            <a:latin typeface="Cambria Math" panose="02040503050406030204" pitchFamily="18" charset="0"/>
                          </a:rPr>
                          <m:t>𝑐</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𝑆𝐶</m:t>
                            </m:r>
                          </m:sup>
                        </m:sSup>
                      </m:e>
                    </m:d>
                    <m:r>
                      <a:rPr lang="en-US" altLang="ja-JP" b="0" i="1" smtClean="0">
                        <a:solidFill>
                          <a:srgbClr val="FF0000"/>
                        </a:solidFill>
                        <a:latin typeface="Cambria Math" panose="02040503050406030204" pitchFamily="18" charset="0"/>
                      </a:rPr>
                      <m:t>+</m:t>
                    </m:r>
                    <m:d>
                      <m:dPr>
                        <m:ctrlPr>
                          <a:rPr lang="en-US" altLang="ja-JP" b="0" i="1" smtClean="0">
                            <a:solidFill>
                              <a:srgbClr val="FF0000"/>
                            </a:solidFill>
                            <a:latin typeface="Cambria Math" panose="02040503050406030204" pitchFamily="18" charset="0"/>
                          </a:rPr>
                        </m:ctrlPr>
                      </m:dPr>
                      <m:e>
                        <m:r>
                          <a:rPr lang="en-US" altLang="ja-JP" b="0" i="1" smtClean="0">
                            <a:solidFill>
                              <a:srgbClr val="FF0000"/>
                            </a:solidFill>
                            <a:latin typeface="Cambria Math" panose="02040503050406030204" pitchFamily="18" charset="0"/>
                          </a:rPr>
                          <m:t>1−</m:t>
                        </m:r>
                        <m:r>
                          <a:rPr lang="en-US" altLang="ja-JP" b="0" i="1" smtClean="0">
                            <a:solidFill>
                              <a:srgbClr val="FF0000"/>
                            </a:solidFill>
                            <a:latin typeface="Cambria Math" panose="02040503050406030204" pitchFamily="18" charset="0"/>
                          </a:rPr>
                          <m:t>𝛽</m:t>
                        </m:r>
                      </m:e>
                    </m:d>
                    <m:f>
                      <m:fPr>
                        <m:ctrlPr>
                          <a:rPr lang="en-US" altLang="ja-JP" b="0" i="1" smtClean="0">
                            <a:solidFill>
                              <a:srgbClr val="FF0000"/>
                            </a:solidFill>
                            <a:latin typeface="Cambria Math" panose="02040503050406030204" pitchFamily="18" charset="0"/>
                          </a:rPr>
                        </m:ctrlPr>
                      </m:fPr>
                      <m:num>
                        <m:r>
                          <a:rPr lang="en-US" altLang="ja-JP" b="0" i="1" smtClean="0">
                            <a:solidFill>
                              <a:srgbClr val="FF0000"/>
                            </a:solidFill>
                            <a:latin typeface="Cambria Math" panose="02040503050406030204" pitchFamily="18" charset="0"/>
                          </a:rPr>
                          <m:t>𝑠</m:t>
                        </m:r>
                        <m:sSup>
                          <m:sSupPr>
                            <m:ctrlPr>
                              <a:rPr lang="en-US" altLang="ja-JP" b="0" i="1" smtClean="0">
                                <a:solidFill>
                                  <a:srgbClr val="FF0000"/>
                                </a:solidFill>
                                <a:latin typeface="Cambria Math" panose="02040503050406030204" pitchFamily="18" charset="0"/>
                              </a:rPr>
                            </m:ctrlPr>
                          </m:sSupPr>
                          <m:e>
                            <m:r>
                              <a:rPr lang="en-US" altLang="ja-JP" b="0" i="1" smtClean="0">
                                <a:solidFill>
                                  <a:srgbClr val="FF0000"/>
                                </a:solidFill>
                                <a:latin typeface="Cambria Math" panose="02040503050406030204" pitchFamily="18" charset="0"/>
                              </a:rPr>
                              <m:t>𝑄</m:t>
                            </m:r>
                          </m:e>
                          <m:sup>
                            <m:r>
                              <a:rPr lang="en-US" altLang="ja-JP" b="0" i="1" smtClean="0">
                                <a:solidFill>
                                  <a:srgbClr val="FF0000"/>
                                </a:solidFill>
                                <a:latin typeface="Cambria Math" panose="02040503050406030204" pitchFamily="18" charset="0"/>
                              </a:rPr>
                              <m:t>𝑆𝐶</m:t>
                            </m:r>
                          </m:sup>
                        </m:sSup>
                      </m:num>
                      <m:den>
                        <m:r>
                          <a:rPr lang="en-US" altLang="ja-JP" b="0" i="1" smtClean="0">
                            <a:solidFill>
                              <a:srgbClr val="FF0000"/>
                            </a:solidFill>
                            <a:latin typeface="Cambria Math" panose="02040503050406030204" pitchFamily="18" charset="0"/>
                          </a:rPr>
                          <m:t>𝑟</m:t>
                        </m:r>
                      </m:den>
                    </m:f>
                    <m:d>
                      <m:dPr>
                        <m:ctrlPr>
                          <a:rPr lang="en-US" altLang="ja-JP" b="0" i="1" smtClean="0">
                            <a:solidFill>
                              <a:srgbClr val="FF0000"/>
                            </a:solidFill>
                            <a:latin typeface="Cambria Math" panose="02040503050406030204" pitchFamily="18" charset="0"/>
                          </a:rPr>
                        </m:ctrlPr>
                      </m:dPr>
                      <m:e>
                        <m:r>
                          <a:rPr lang="en-US" altLang="ja-JP" b="0" i="1" smtClean="0">
                            <a:solidFill>
                              <a:srgbClr val="FF0000"/>
                            </a:solidFill>
                            <a:latin typeface="Cambria Math" panose="02040503050406030204" pitchFamily="18" charset="0"/>
                          </a:rPr>
                          <m:t>1−</m:t>
                        </m:r>
                        <m:sSup>
                          <m:sSupPr>
                            <m:ctrlPr>
                              <a:rPr lang="en-US" altLang="ja-JP" b="0" i="1" smtClean="0">
                                <a:solidFill>
                                  <a:srgbClr val="FF0000"/>
                                </a:solidFill>
                                <a:latin typeface="Cambria Math" panose="02040503050406030204" pitchFamily="18" charset="0"/>
                              </a:rPr>
                            </m:ctrlPr>
                          </m:sSupPr>
                          <m:e>
                            <m:r>
                              <a:rPr lang="en-US" altLang="ja-JP" b="0" i="1" smtClean="0">
                                <a:solidFill>
                                  <a:srgbClr val="FF0000"/>
                                </a:solidFill>
                                <a:latin typeface="Cambria Math" panose="02040503050406030204" pitchFamily="18" charset="0"/>
                              </a:rPr>
                              <m:t>𝑒</m:t>
                            </m:r>
                          </m:e>
                          <m:sup>
                            <m:r>
                              <a:rPr lang="en-US" altLang="ja-JP" b="0" i="1" smtClean="0">
                                <a:solidFill>
                                  <a:srgbClr val="FF0000"/>
                                </a:solidFill>
                                <a:latin typeface="Cambria Math" panose="02040503050406030204" pitchFamily="18" charset="0"/>
                              </a:rPr>
                              <m:t>−</m:t>
                            </m:r>
                            <m:r>
                              <a:rPr lang="en-US" altLang="ja-JP" b="0" i="1" smtClean="0">
                                <a:solidFill>
                                  <a:srgbClr val="FF0000"/>
                                </a:solidFill>
                                <a:latin typeface="Cambria Math" panose="02040503050406030204" pitchFamily="18" charset="0"/>
                              </a:rPr>
                              <m:t>𝑟𝑇</m:t>
                            </m:r>
                          </m:sup>
                        </m:sSup>
                      </m:e>
                    </m:d>
                    <m:r>
                      <a:rPr lang="en-US" altLang="ja-JP" b="0" i="1" smtClean="0">
                        <a:solidFill>
                          <a:srgbClr val="FF0000"/>
                        </a:solidFill>
                        <a:latin typeface="Cambria Math" panose="02040503050406030204" pitchFamily="18" charset="0"/>
                      </a:rPr>
                      <m:t>−</m:t>
                    </m:r>
                    <m:r>
                      <a:rPr lang="en-US" altLang="ja-JP" b="0" i="1" smtClean="0">
                        <a:solidFill>
                          <a:srgbClr val="FF0000"/>
                        </a:solidFill>
                        <a:latin typeface="Cambria Math" panose="02040503050406030204" pitchFamily="18" charset="0"/>
                      </a:rPr>
                      <m:t>𝐹</m:t>
                    </m:r>
                    <m:r>
                      <a:rPr lang="en-US" altLang="ja-JP" b="0" i="1" smtClean="0">
                        <a:solidFill>
                          <a:srgbClr val="FF0000"/>
                        </a:solidFill>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r>
                          <a:rPr lang="en-US" altLang="ja-JP" i="1">
                            <a:latin typeface="Cambria Math" panose="02040503050406030204" pitchFamily="18" charset="0"/>
                          </a:rPr>
                          <m:t>𝛽</m:t>
                        </m:r>
                      </m:num>
                      <m:den>
                        <m:r>
                          <a:rPr lang="en-US" altLang="ja-JP" i="1">
                            <a:latin typeface="Cambria Math" panose="02040503050406030204" pitchFamily="18" charset="0"/>
                          </a:rPr>
                          <m:t>𝑟</m:t>
                        </m:r>
                      </m:den>
                    </m:f>
                    <m:d>
                      <m:dPr>
                        <m:ctrlPr>
                          <a:rPr lang="en-US" altLang="ja-JP" i="1">
                            <a:latin typeface="Cambria Math" panose="02040503050406030204" pitchFamily="18" charset="0"/>
                          </a:rPr>
                        </m:ctrlPr>
                      </m:dPr>
                      <m:e>
                        <m:r>
                          <a:rPr lang="en-US" altLang="ja-JP" i="1">
                            <a:latin typeface="Cambria Math" panose="02040503050406030204" pitchFamily="18" charset="0"/>
                          </a:rPr>
                          <m:t>𝐵</m:t>
                        </m:r>
                        <m:d>
                          <m:dPr>
                            <m:ctrlPr>
                              <a:rPr lang="en-US" altLang="ja-JP" i="1">
                                <a:latin typeface="Cambria Math" panose="02040503050406030204" pitchFamily="18" charset="0"/>
                              </a:rPr>
                            </m:ctrlPr>
                          </m:dPr>
                          <m:e>
                            <m:sSup>
                              <m:sSupPr>
                                <m:ctrlPr>
                                  <a:rPr lang="en-US" altLang="ja-JP" i="1">
                                    <a:latin typeface="Cambria Math" panose="02040503050406030204" pitchFamily="18" charset="0"/>
                                  </a:rPr>
                                </m:ctrlPr>
                              </m:sSupPr>
                              <m:e>
                                <m:r>
                                  <a:rPr lang="en-US" altLang="ja-JP" i="1">
                                    <a:latin typeface="Cambria Math" panose="02040503050406030204" pitchFamily="18" charset="0"/>
                                  </a:rPr>
                                  <m:t>𝑄</m:t>
                                </m:r>
                              </m:e>
                              <m:sup>
                                <m:r>
                                  <a:rPr lang="en-US" altLang="ja-JP" i="1">
                                    <a:latin typeface="Cambria Math" panose="02040503050406030204" pitchFamily="18" charset="0"/>
                                  </a:rPr>
                                  <m:t>𝑆𝐶</m:t>
                                </m:r>
                              </m:sup>
                            </m:sSup>
                          </m:e>
                        </m:d>
                        <m:r>
                          <a:rPr lang="en-US" altLang="ja-JP" i="1">
                            <a:latin typeface="Cambria Math" panose="02040503050406030204" pitchFamily="18" charset="0"/>
                          </a:rPr>
                          <m:t>−</m:t>
                        </m:r>
                        <m:r>
                          <a:rPr lang="en-US" altLang="ja-JP" i="1">
                            <a:latin typeface="Cambria Math" panose="02040503050406030204" pitchFamily="18" charset="0"/>
                          </a:rPr>
                          <m:t>𝑐</m:t>
                        </m:r>
                        <m:sSup>
                          <m:sSupPr>
                            <m:ctrlPr>
                              <a:rPr lang="en-US" altLang="ja-JP" i="1">
                                <a:latin typeface="Cambria Math" panose="02040503050406030204" pitchFamily="18" charset="0"/>
                              </a:rPr>
                            </m:ctrlPr>
                          </m:sSupPr>
                          <m:e>
                            <m:r>
                              <a:rPr lang="en-US" altLang="ja-JP" i="1">
                                <a:latin typeface="Cambria Math" panose="02040503050406030204" pitchFamily="18" charset="0"/>
                              </a:rPr>
                              <m:t>𝑄</m:t>
                            </m:r>
                          </m:e>
                          <m:sup>
                            <m:r>
                              <a:rPr lang="en-US" altLang="ja-JP" i="1">
                                <a:latin typeface="Cambria Math" panose="02040503050406030204" pitchFamily="18" charset="0"/>
                              </a:rPr>
                              <m:t>𝑆𝐶</m:t>
                            </m:r>
                          </m:sup>
                        </m:sSup>
                      </m:e>
                    </m:d>
                    <m:r>
                      <a:rPr lang="en-US" altLang="ja-JP" i="1">
                        <a:solidFill>
                          <a:srgbClr val="FF0000"/>
                        </a:solidFill>
                        <a:latin typeface="Cambria Math" panose="02040503050406030204" pitchFamily="18" charset="0"/>
                      </a:rPr>
                      <m:t>+</m:t>
                    </m:r>
                    <m:d>
                      <m:dPr>
                        <m:ctrlPr>
                          <a:rPr lang="en-US" altLang="ja-JP" i="1">
                            <a:solidFill>
                              <a:srgbClr val="FF0000"/>
                            </a:solidFill>
                            <a:latin typeface="Cambria Math" panose="02040503050406030204" pitchFamily="18" charset="0"/>
                          </a:rPr>
                        </m:ctrlPr>
                      </m:dPr>
                      <m:e>
                        <m:r>
                          <a:rPr lang="en-US" altLang="ja-JP" i="1">
                            <a:solidFill>
                              <a:srgbClr val="FF0000"/>
                            </a:solidFill>
                            <a:latin typeface="Cambria Math" panose="02040503050406030204" pitchFamily="18" charset="0"/>
                          </a:rPr>
                          <m:t>1−</m:t>
                        </m:r>
                        <m:r>
                          <a:rPr lang="en-US" altLang="ja-JP" i="1">
                            <a:solidFill>
                              <a:srgbClr val="FF0000"/>
                            </a:solidFill>
                            <a:latin typeface="Cambria Math" panose="02040503050406030204" pitchFamily="18" charset="0"/>
                          </a:rPr>
                          <m:t>𝛽</m:t>
                        </m:r>
                      </m:e>
                    </m:d>
                    <m:f>
                      <m:fPr>
                        <m:ctrlPr>
                          <a:rPr lang="en-US" altLang="ja-JP" b="0" i="1" smtClean="0">
                            <a:solidFill>
                              <a:srgbClr val="FF0000"/>
                            </a:solidFill>
                            <a:latin typeface="Cambria Math" panose="02040503050406030204" pitchFamily="18" charset="0"/>
                          </a:rPr>
                        </m:ctrlPr>
                      </m:fPr>
                      <m:num>
                        <m:sSup>
                          <m:sSupPr>
                            <m:ctrlPr>
                              <a:rPr lang="en-US" altLang="ja-JP" b="0" i="1" smtClean="0">
                                <a:solidFill>
                                  <a:srgbClr val="FF0000"/>
                                </a:solidFill>
                                <a:latin typeface="Cambria Math" panose="02040503050406030204" pitchFamily="18" charset="0"/>
                              </a:rPr>
                            </m:ctrlPr>
                          </m:sSupPr>
                          <m:e>
                            <m:r>
                              <a:rPr lang="en-US" altLang="ja-JP" b="0" i="1" smtClean="0">
                                <a:solidFill>
                                  <a:srgbClr val="FF0000"/>
                                </a:solidFill>
                                <a:latin typeface="Cambria Math" panose="02040503050406030204" pitchFamily="18" charset="0"/>
                              </a:rPr>
                              <m:t>𝑄</m:t>
                            </m:r>
                          </m:e>
                          <m:sup>
                            <m:r>
                              <a:rPr lang="en-US" altLang="ja-JP" b="0" i="1" smtClean="0">
                                <a:solidFill>
                                  <a:srgbClr val="FF0000"/>
                                </a:solidFill>
                                <a:latin typeface="Cambria Math" panose="02040503050406030204" pitchFamily="18" charset="0"/>
                              </a:rPr>
                              <m:t>𝑆𝐶</m:t>
                            </m:r>
                          </m:sup>
                        </m:sSup>
                        <m:r>
                          <a:rPr lang="en-US" altLang="ja-JP" b="0" i="1" smtClean="0">
                            <a:solidFill>
                              <a:srgbClr val="FF0000"/>
                            </a:solidFill>
                            <a:latin typeface="Cambria Math" panose="02040503050406030204" pitchFamily="18" charset="0"/>
                          </a:rPr>
                          <m:t>𝐹</m:t>
                        </m:r>
                      </m:num>
                      <m:den>
                        <m:acc>
                          <m:accPr>
                            <m:chr m:val="̂"/>
                            <m:ctrlPr>
                              <a:rPr lang="en-US" altLang="ja-JP" b="0" i="1" smtClean="0">
                                <a:solidFill>
                                  <a:srgbClr val="FF0000"/>
                                </a:solidFill>
                                <a:latin typeface="Cambria Math" panose="02040503050406030204" pitchFamily="18" charset="0"/>
                              </a:rPr>
                            </m:ctrlPr>
                          </m:accPr>
                          <m:e>
                            <m:r>
                              <a:rPr lang="en-US" altLang="ja-JP" b="0" i="1" smtClean="0">
                                <a:solidFill>
                                  <a:srgbClr val="FF0000"/>
                                </a:solidFill>
                                <a:latin typeface="Cambria Math" panose="02040503050406030204" pitchFamily="18" charset="0"/>
                              </a:rPr>
                              <m:t>𝑞</m:t>
                            </m:r>
                          </m:e>
                        </m:acc>
                      </m:den>
                    </m:f>
                    <m:r>
                      <a:rPr lang="en-US" altLang="ja-JP" i="1">
                        <a:solidFill>
                          <a:srgbClr val="FF0000"/>
                        </a:solidFill>
                        <a:latin typeface="Cambria Math" panose="02040503050406030204" pitchFamily="18" charset="0"/>
                      </a:rPr>
                      <m:t>−</m:t>
                    </m:r>
                    <m:r>
                      <a:rPr lang="en-US" altLang="ja-JP" i="1">
                        <a:solidFill>
                          <a:srgbClr val="FF0000"/>
                        </a:solidFill>
                        <a:latin typeface="Cambria Math" panose="02040503050406030204" pitchFamily="18" charset="0"/>
                      </a:rPr>
                      <m:t>𝐹</m:t>
                    </m:r>
                  </m:oMath>
                </a14:m>
                <a:endParaRPr kumimoji="1" lang="en-US" altLang="ja-JP" dirty="0"/>
              </a:p>
              <a:p>
                <a:pPr lvl="1">
                  <a:lnSpc>
                    <a:spcPct val="120000"/>
                  </a:lnSpc>
                </a:pP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𝑆𝐶</m:t>
                        </m:r>
                      </m:sup>
                    </m:sSup>
                    <m:r>
                      <a:rPr kumimoji="1" lang="en-US" altLang="ja-JP" b="0" i="1" smtClean="0">
                        <a:latin typeface="Cambria Math" panose="02040503050406030204" pitchFamily="18" charset="0"/>
                      </a:rPr>
                      <m:t>≤</m:t>
                    </m:r>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oMath>
                </a14:m>
                <a:endParaRPr kumimoji="1" lang="en-US" altLang="ja-JP" dirty="0"/>
              </a:p>
              <a:p>
                <a:pPr>
                  <a:lnSpc>
                    <a:spcPct val="120000"/>
                  </a:lnSpc>
                </a:pPr>
                <a:r>
                  <a:rPr lang="ja-JP" altLang="en-US" dirty="0"/>
                  <a:t>となる。ドナーの効用に</a:t>
                </a: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𝐵</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𝑆𝐶</m:t>
                            </m:r>
                          </m:sup>
                        </m:sSup>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𝜅</m:t>
                            </m:r>
                          </m:num>
                          <m:den>
                            <m:r>
                              <a:rPr kumimoji="1" lang="en-US" altLang="ja-JP" b="0" i="1" smtClean="0">
                                <a:latin typeface="Cambria Math" panose="02040503050406030204" pitchFamily="18" charset="0"/>
                              </a:rPr>
                              <m:t>𝛽</m:t>
                            </m:r>
                          </m:den>
                        </m:f>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𝑟𝐹</m:t>
                        </m:r>
                      </m:num>
                      <m:den>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den>
                    </m:f>
                    <m:r>
                      <a:rPr kumimoji="1" lang="en-US" altLang="ja-JP" b="0" i="1" smtClean="0">
                        <a:latin typeface="Cambria Math" panose="02040503050406030204" pitchFamily="18" charset="0"/>
                      </a:rPr>
                      <m:t>=0</m:t>
                    </m:r>
                    <m:r>
                      <a:rPr lang="ja-JP" altLang="en-US" i="1">
                        <a:latin typeface="Cambria Math" panose="02040503050406030204" pitchFamily="18" charset="0"/>
                      </a:rPr>
                      <m:t>を代入して</m:t>
                    </m:r>
                    <m:r>
                      <a:rPr lang="en-US" altLang="ja-JP" b="0" i="1" smtClean="0">
                        <a:latin typeface="Cambria Math" panose="02040503050406030204" pitchFamily="18" charset="0"/>
                      </a:rPr>
                      <m:t>𝐹</m:t>
                    </m:r>
                  </m:oMath>
                </a14:m>
                <a:r>
                  <a:rPr kumimoji="1" lang="ja-JP" altLang="en-US" dirty="0"/>
                  <a:t>を消すと</a:t>
                </a:r>
                <a:endParaRPr kumimoji="1" lang="en-US" altLang="ja-JP" dirty="0"/>
              </a:p>
              <a:p>
                <a:pPr lvl="1">
                  <a:lnSpc>
                    <a:spcPct val="120000"/>
                  </a:lnSpc>
                </a:pPr>
                <a14:m>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𝑟</m:t>
                        </m:r>
                      </m:den>
                    </m:f>
                    <m:d>
                      <m:dPr>
                        <m:begChr m:val="{"/>
                        <m:endChr m:val="}"/>
                        <m:ctrlPr>
                          <a:rPr kumimoji="1" lang="en-US" altLang="ja-JP" b="0" i="1" smtClean="0">
                            <a:latin typeface="Cambria Math" panose="02040503050406030204" pitchFamily="18" charset="0"/>
                          </a:rPr>
                        </m:ctrlPr>
                      </m:dPr>
                      <m:e>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𝛽</m:t>
                            </m:r>
                          </m:e>
                        </m:d>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𝑆𝐶</m:t>
                                </m:r>
                              </m:sup>
                            </m:sSup>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𝛽</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𝑆𝐶</m:t>
                            </m:r>
                          </m:sup>
                        </m:sSup>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𝑆𝐶</m:t>
                                </m:r>
                              </m:sup>
                            </m:sSup>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𝜅</m:t>
                            </m:r>
                          </m:e>
                        </m:d>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𝑆𝐶</m:t>
                            </m:r>
                          </m:sup>
                        </m:sSup>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𝑆𝐶</m:t>
                                </m:r>
                              </m:sup>
                            </m:sSup>
                            <m:r>
                              <a:rPr kumimoji="1" lang="en-US" altLang="ja-JP" b="0" i="1" smtClean="0">
                                <a:latin typeface="Cambria Math" panose="02040503050406030204" pitchFamily="18" charset="0"/>
                              </a:rPr>
                              <m:t>−</m:t>
                            </m:r>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e>
                        </m:d>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𝜅</m:t>
                                </m:r>
                              </m:num>
                              <m:den>
                                <m:r>
                                  <a:rPr kumimoji="1" lang="en-US" altLang="ja-JP" b="0" i="1" smtClean="0">
                                    <a:latin typeface="Cambria Math" panose="02040503050406030204" pitchFamily="18" charset="0"/>
                                  </a:rPr>
                                  <m:t>𝛽</m:t>
                                </m:r>
                              </m:den>
                            </m:f>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𝐵</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𝑆𝐶</m:t>
                                    </m:r>
                                  </m:sup>
                                </m:sSup>
                              </m:e>
                            </m:d>
                          </m:e>
                        </m:d>
                      </m:e>
                    </m:d>
                  </m:oMath>
                </a14:m>
                <a:endParaRPr kumimoji="1" lang="en-US" altLang="ja-JP" dirty="0"/>
              </a:p>
              <a:p>
                <a:pPr>
                  <a:lnSpc>
                    <a:spcPct val="120000"/>
                  </a:lnSpc>
                </a:pPr>
                <a:r>
                  <a:rPr lang="ja-JP" altLang="en-US" dirty="0"/>
                  <a:t>ここで、</a:t>
                </a:r>
                <a:r>
                  <a:rPr kumimoji="1" lang="en-US" altLang="ja-JP" b="0" dirty="0"/>
                  <a:t> </a:t>
                </a:r>
                <a14:m>
                  <m:oMath xmlns:m="http://schemas.openxmlformats.org/officeDocument/2006/math">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𝜅</m:t>
                        </m:r>
                      </m:num>
                      <m:den>
                        <m:r>
                          <a:rPr kumimoji="1" lang="en-US" altLang="ja-JP" b="0" i="1" smtClean="0">
                            <a:latin typeface="Cambria Math" panose="02040503050406030204" pitchFamily="18" charset="0"/>
                          </a:rPr>
                          <m:t>𝛽</m:t>
                        </m:r>
                      </m:den>
                    </m:f>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𝐵</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𝑆𝐶</m:t>
                            </m:r>
                          </m:sup>
                        </m:sSup>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𝑟𝐹</m:t>
                        </m:r>
                      </m:num>
                      <m:den>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den>
                    </m:f>
                    <m:r>
                      <a:rPr kumimoji="1" lang="en-US" altLang="ja-JP" b="0" i="1" smtClean="0">
                        <a:latin typeface="Cambria Math" panose="02040503050406030204" pitchFamily="18" charset="0"/>
                      </a:rPr>
                      <m:t>&gt;0</m:t>
                    </m:r>
                  </m:oMath>
                </a14:m>
                <a:r>
                  <a:rPr kumimoji="1" lang="ja-JP" altLang="en-US" dirty="0"/>
                  <a:t>より、</a:t>
                </a:r>
                <a14:m>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r>
                      <a:rPr kumimoji="1" lang="en-US" altLang="ja-JP" b="0" i="1" dirty="0" smtClean="0">
                        <a:latin typeface="Cambria Math" panose="02040503050406030204" pitchFamily="18" charset="0"/>
                      </a:rPr>
                      <m:t>=</m:t>
                    </m:r>
                    <m:sSup>
                      <m:sSupPr>
                        <m:ctrlPr>
                          <a:rPr kumimoji="1" lang="en-US" altLang="ja-JP" b="0" i="1" dirty="0" smtClean="0">
                            <a:latin typeface="Cambria Math" panose="02040503050406030204" pitchFamily="18" charset="0"/>
                          </a:rPr>
                        </m:ctrlPr>
                      </m:sSupPr>
                      <m:e>
                        <m:r>
                          <a:rPr kumimoji="1" lang="en-US" altLang="ja-JP" b="0" i="1" dirty="0" smtClean="0">
                            <a:latin typeface="Cambria Math" panose="02040503050406030204" pitchFamily="18" charset="0"/>
                          </a:rPr>
                          <m:t>𝑄</m:t>
                        </m:r>
                      </m:e>
                      <m:sup>
                        <m:r>
                          <a:rPr kumimoji="1" lang="en-US" altLang="ja-JP" b="0" i="1" dirty="0" smtClean="0">
                            <a:latin typeface="Cambria Math" panose="02040503050406030204" pitchFamily="18" charset="0"/>
                          </a:rPr>
                          <m:t>𝑆𝐶</m:t>
                        </m:r>
                      </m:sup>
                    </m:sSup>
                  </m:oMath>
                </a14:m>
                <a:r>
                  <a:rPr kumimoji="1" lang="ja-JP" altLang="en-US" dirty="0"/>
                  <a:t>が最善。</a:t>
                </a:r>
                <a:r>
                  <a:rPr lang="ja-JP" altLang="en-US" dirty="0"/>
                  <a:t>すると、ドナーの効用は</a:t>
                </a:r>
                <a:endParaRPr lang="en-US" altLang="ja-JP" dirty="0"/>
              </a:p>
              <a:p>
                <a:pPr lvl="1">
                  <a:lnSpc>
                    <a:spcPct val="120000"/>
                  </a:lnSpc>
                </a:pPr>
                <a14:m>
                  <m:oMath xmlns:m="http://schemas.openxmlformats.org/officeDocument/2006/math">
                    <m:f>
                      <m:fPr>
                        <m:ctrlPr>
                          <a:rPr lang="en-US" altLang="ja-JP" i="1" smtClean="0">
                            <a:latin typeface="Cambria Math" panose="02040503050406030204" pitchFamily="18" charset="0"/>
                          </a:rPr>
                        </m:ctrlPr>
                      </m:fPr>
                      <m:num>
                        <m:r>
                          <a:rPr lang="en-US" altLang="ja-JP" i="1">
                            <a:latin typeface="Cambria Math" panose="02040503050406030204" pitchFamily="18" charset="0"/>
                          </a:rPr>
                          <m:t>1−</m:t>
                        </m:r>
                        <m:r>
                          <a:rPr lang="en-US" altLang="ja-JP" i="1">
                            <a:latin typeface="Cambria Math" panose="02040503050406030204" pitchFamily="18" charset="0"/>
                          </a:rPr>
                          <m:t>𝛽</m:t>
                        </m:r>
                      </m:num>
                      <m:den>
                        <m:r>
                          <a:rPr lang="en-US" altLang="ja-JP" i="1">
                            <a:latin typeface="Cambria Math" panose="02040503050406030204" pitchFamily="18" charset="0"/>
                          </a:rPr>
                          <m:t>𝑟</m:t>
                        </m:r>
                      </m:den>
                    </m:f>
                    <m:d>
                      <m:dPr>
                        <m:ctrlPr>
                          <a:rPr lang="en-US" altLang="ja-JP" i="1">
                            <a:latin typeface="Cambria Math" panose="02040503050406030204" pitchFamily="18" charset="0"/>
                          </a:rPr>
                        </m:ctrlPr>
                      </m:dPr>
                      <m:e>
                        <m:r>
                          <a:rPr lang="en-US" altLang="ja-JP" i="1">
                            <a:latin typeface="Cambria Math" panose="02040503050406030204" pitchFamily="18" charset="0"/>
                          </a:rPr>
                          <m:t>𝐵</m:t>
                        </m:r>
                        <m:d>
                          <m:dPr>
                            <m:ctrlPr>
                              <a:rPr lang="en-US" altLang="ja-JP" i="1">
                                <a:latin typeface="Cambria Math" panose="02040503050406030204" pitchFamily="18" charset="0"/>
                              </a:rPr>
                            </m:ctrlPr>
                          </m:dPr>
                          <m:e>
                            <m:sSup>
                              <m:sSupPr>
                                <m:ctrlPr>
                                  <a:rPr lang="en-US" altLang="ja-JP" i="1">
                                    <a:latin typeface="Cambria Math" panose="02040503050406030204" pitchFamily="18" charset="0"/>
                                  </a:rPr>
                                </m:ctrlPr>
                              </m:sSupPr>
                              <m:e>
                                <m:r>
                                  <a:rPr lang="en-US" altLang="ja-JP" i="1">
                                    <a:latin typeface="Cambria Math" panose="02040503050406030204" pitchFamily="18" charset="0"/>
                                  </a:rPr>
                                  <m:t>𝑄</m:t>
                                </m:r>
                              </m:e>
                              <m:sup>
                                <m:r>
                                  <a:rPr lang="en-US" altLang="ja-JP" i="1">
                                    <a:latin typeface="Cambria Math" panose="02040503050406030204" pitchFamily="18" charset="0"/>
                                  </a:rPr>
                                  <m:t>𝑆𝐶</m:t>
                                </m:r>
                              </m:sup>
                            </m:sSup>
                          </m:e>
                        </m:d>
                        <m:r>
                          <a:rPr lang="en-US" altLang="ja-JP" i="1">
                            <a:latin typeface="Cambria Math" panose="02040503050406030204" pitchFamily="18" charset="0"/>
                          </a:rPr>
                          <m:t>−</m:t>
                        </m:r>
                        <m:r>
                          <a:rPr lang="en-US" altLang="ja-JP" i="1">
                            <a:latin typeface="Cambria Math" panose="02040503050406030204" pitchFamily="18" charset="0"/>
                          </a:rPr>
                          <m:t>𝑐</m:t>
                        </m:r>
                        <m:sSup>
                          <m:sSupPr>
                            <m:ctrlPr>
                              <a:rPr lang="en-US" altLang="ja-JP" i="1">
                                <a:latin typeface="Cambria Math" panose="02040503050406030204" pitchFamily="18" charset="0"/>
                              </a:rPr>
                            </m:ctrlPr>
                          </m:sSupPr>
                          <m:e>
                            <m:r>
                              <a:rPr lang="en-US" altLang="ja-JP" i="1">
                                <a:latin typeface="Cambria Math" panose="02040503050406030204" pitchFamily="18" charset="0"/>
                              </a:rPr>
                              <m:t>𝑄</m:t>
                            </m:r>
                          </m:e>
                          <m:sup>
                            <m:r>
                              <a:rPr lang="en-US" altLang="ja-JP" i="1">
                                <a:latin typeface="Cambria Math" panose="02040503050406030204" pitchFamily="18" charset="0"/>
                              </a:rPr>
                              <m:t>𝑆𝐶</m:t>
                            </m:r>
                          </m:sup>
                        </m:sSup>
                      </m:e>
                    </m:d>
                    <m:r>
                      <a:rPr lang="en-US" altLang="ja-JP" i="1">
                        <a:solidFill>
                          <a:srgbClr val="FF0000"/>
                        </a:solidFill>
                        <a:latin typeface="Cambria Math" panose="02040503050406030204" pitchFamily="18" charset="0"/>
                      </a:rPr>
                      <m:t>+</m:t>
                    </m:r>
                    <m:d>
                      <m:dPr>
                        <m:ctrlPr>
                          <a:rPr lang="en-US" altLang="ja-JP" i="1">
                            <a:solidFill>
                              <a:srgbClr val="FF0000"/>
                            </a:solidFill>
                            <a:latin typeface="Cambria Math" panose="02040503050406030204" pitchFamily="18" charset="0"/>
                          </a:rPr>
                        </m:ctrlPr>
                      </m:dPr>
                      <m:e>
                        <m:r>
                          <a:rPr lang="en-US" altLang="ja-JP" i="1">
                            <a:solidFill>
                              <a:srgbClr val="FF0000"/>
                            </a:solidFill>
                            <a:latin typeface="Cambria Math" panose="02040503050406030204" pitchFamily="18" charset="0"/>
                          </a:rPr>
                          <m:t>1−</m:t>
                        </m:r>
                        <m:r>
                          <a:rPr lang="en-US" altLang="ja-JP" i="1">
                            <a:solidFill>
                              <a:srgbClr val="FF0000"/>
                            </a:solidFill>
                            <a:latin typeface="Cambria Math" panose="02040503050406030204" pitchFamily="18" charset="0"/>
                          </a:rPr>
                          <m:t>𝛽</m:t>
                        </m:r>
                      </m:e>
                    </m:d>
                    <m:f>
                      <m:fPr>
                        <m:ctrlPr>
                          <a:rPr lang="en-US" altLang="ja-JP" b="0" i="1" smtClean="0">
                            <a:solidFill>
                              <a:srgbClr val="FF0000"/>
                            </a:solidFill>
                            <a:latin typeface="Cambria Math" panose="02040503050406030204" pitchFamily="18" charset="0"/>
                          </a:rPr>
                        </m:ctrlPr>
                      </m:fPr>
                      <m:num>
                        <m:sSup>
                          <m:sSupPr>
                            <m:ctrlPr>
                              <a:rPr lang="en-US" altLang="ja-JP" b="0" i="1" smtClean="0">
                                <a:solidFill>
                                  <a:srgbClr val="FF0000"/>
                                </a:solidFill>
                                <a:latin typeface="Cambria Math" panose="02040503050406030204" pitchFamily="18" charset="0"/>
                              </a:rPr>
                            </m:ctrlPr>
                          </m:sSupPr>
                          <m:e>
                            <m:r>
                              <a:rPr lang="en-US" altLang="ja-JP" b="0" i="1" smtClean="0">
                                <a:solidFill>
                                  <a:srgbClr val="FF0000"/>
                                </a:solidFill>
                                <a:latin typeface="Cambria Math" panose="02040503050406030204" pitchFamily="18" charset="0"/>
                              </a:rPr>
                              <m:t>𝑄</m:t>
                            </m:r>
                          </m:e>
                          <m:sup>
                            <m:r>
                              <a:rPr lang="en-US" altLang="ja-JP" b="0" i="1" smtClean="0">
                                <a:solidFill>
                                  <a:srgbClr val="FF0000"/>
                                </a:solidFill>
                                <a:latin typeface="Cambria Math" panose="02040503050406030204" pitchFamily="18" charset="0"/>
                              </a:rPr>
                              <m:t>𝑆𝐶</m:t>
                            </m:r>
                          </m:sup>
                        </m:sSup>
                        <m:r>
                          <a:rPr lang="en-US" altLang="ja-JP" b="0" i="1" smtClean="0">
                            <a:solidFill>
                              <a:srgbClr val="FF0000"/>
                            </a:solidFill>
                            <a:latin typeface="Cambria Math" panose="02040503050406030204" pitchFamily="18" charset="0"/>
                          </a:rPr>
                          <m:t>𝐹</m:t>
                        </m:r>
                      </m:num>
                      <m:den>
                        <m:acc>
                          <m:accPr>
                            <m:chr m:val="̂"/>
                            <m:ctrlPr>
                              <a:rPr lang="en-US" altLang="ja-JP" b="0" i="1" smtClean="0">
                                <a:solidFill>
                                  <a:srgbClr val="FF0000"/>
                                </a:solidFill>
                                <a:latin typeface="Cambria Math" panose="02040503050406030204" pitchFamily="18" charset="0"/>
                              </a:rPr>
                            </m:ctrlPr>
                          </m:accPr>
                          <m:e>
                            <m:r>
                              <a:rPr lang="en-US" altLang="ja-JP" b="0" i="1" smtClean="0">
                                <a:solidFill>
                                  <a:srgbClr val="FF0000"/>
                                </a:solidFill>
                                <a:latin typeface="Cambria Math" panose="02040503050406030204" pitchFamily="18" charset="0"/>
                              </a:rPr>
                              <m:t>𝑞</m:t>
                            </m:r>
                          </m:e>
                        </m:acc>
                      </m:den>
                    </m:f>
                    <m:r>
                      <a:rPr lang="en-US" altLang="ja-JP" i="1">
                        <a:solidFill>
                          <a:srgbClr val="FF0000"/>
                        </a:solidFill>
                        <a:latin typeface="Cambria Math" panose="02040503050406030204" pitchFamily="18" charset="0"/>
                      </a:rPr>
                      <m:t>−</m:t>
                    </m:r>
                    <m:r>
                      <a:rPr lang="en-US" altLang="ja-JP" i="1">
                        <a:solidFill>
                          <a:srgbClr val="FF0000"/>
                        </a:solidFill>
                        <a:latin typeface="Cambria Math" panose="02040503050406030204" pitchFamily="18" charset="0"/>
                      </a:rPr>
                      <m:t>𝐹</m:t>
                    </m:r>
                    <m:r>
                      <a:rPr lang="en-US" altLang="ja-JP" b="0" i="1" smtClean="0">
                        <a:solidFill>
                          <a:srgbClr val="FF0000"/>
                        </a:solidFill>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r>
                          <a:rPr lang="en-US" altLang="ja-JP" i="1">
                            <a:latin typeface="Cambria Math" panose="02040503050406030204" pitchFamily="18" charset="0"/>
                          </a:rPr>
                          <m:t>𝛽</m:t>
                        </m:r>
                      </m:num>
                      <m:den>
                        <m:r>
                          <a:rPr lang="en-US" altLang="ja-JP" i="1">
                            <a:latin typeface="Cambria Math" panose="02040503050406030204" pitchFamily="18" charset="0"/>
                          </a:rPr>
                          <m:t>𝑟</m:t>
                        </m:r>
                      </m:den>
                    </m:f>
                    <m:d>
                      <m:dPr>
                        <m:ctrlPr>
                          <a:rPr lang="en-US" altLang="ja-JP" i="1">
                            <a:latin typeface="Cambria Math" panose="02040503050406030204" pitchFamily="18" charset="0"/>
                          </a:rPr>
                        </m:ctrlPr>
                      </m:dPr>
                      <m:e>
                        <m:r>
                          <a:rPr lang="en-US" altLang="ja-JP" i="1">
                            <a:latin typeface="Cambria Math" panose="02040503050406030204" pitchFamily="18" charset="0"/>
                          </a:rPr>
                          <m:t>𝐵</m:t>
                        </m:r>
                        <m:d>
                          <m:dPr>
                            <m:ctrlPr>
                              <a:rPr lang="en-US" altLang="ja-JP" i="1">
                                <a:latin typeface="Cambria Math" panose="02040503050406030204" pitchFamily="18" charset="0"/>
                              </a:rPr>
                            </m:ctrlPr>
                          </m:dPr>
                          <m:e>
                            <m:sSup>
                              <m:sSupPr>
                                <m:ctrlPr>
                                  <a:rPr lang="en-US" altLang="ja-JP" i="1">
                                    <a:latin typeface="Cambria Math" panose="02040503050406030204" pitchFamily="18" charset="0"/>
                                  </a:rPr>
                                </m:ctrlPr>
                              </m:sSupPr>
                              <m:e>
                                <m:r>
                                  <a:rPr lang="en-US" altLang="ja-JP" i="1">
                                    <a:latin typeface="Cambria Math" panose="02040503050406030204" pitchFamily="18" charset="0"/>
                                  </a:rPr>
                                  <m:t>𝑄</m:t>
                                </m:r>
                              </m:e>
                              <m:sup>
                                <m:r>
                                  <a:rPr lang="en-US" altLang="ja-JP" i="1">
                                    <a:latin typeface="Cambria Math" panose="02040503050406030204" pitchFamily="18" charset="0"/>
                                  </a:rPr>
                                  <m:t>𝑆𝐶</m:t>
                                </m:r>
                              </m:sup>
                            </m:sSup>
                          </m:e>
                        </m:d>
                        <m:r>
                          <a:rPr lang="en-US" altLang="ja-JP" i="1">
                            <a:latin typeface="Cambria Math" panose="02040503050406030204" pitchFamily="18" charset="0"/>
                          </a:rPr>
                          <m:t>−</m:t>
                        </m:r>
                        <m:r>
                          <a:rPr lang="en-US" altLang="ja-JP" i="1">
                            <a:latin typeface="Cambria Math" panose="02040503050406030204" pitchFamily="18" charset="0"/>
                          </a:rPr>
                          <m:t>𝑐</m:t>
                        </m:r>
                        <m:sSup>
                          <m:sSupPr>
                            <m:ctrlPr>
                              <a:rPr lang="en-US" altLang="ja-JP" i="1">
                                <a:latin typeface="Cambria Math" panose="02040503050406030204" pitchFamily="18" charset="0"/>
                              </a:rPr>
                            </m:ctrlPr>
                          </m:sSupPr>
                          <m:e>
                            <m:r>
                              <a:rPr lang="en-US" altLang="ja-JP" i="1">
                                <a:latin typeface="Cambria Math" panose="02040503050406030204" pitchFamily="18" charset="0"/>
                              </a:rPr>
                              <m:t>𝑄</m:t>
                            </m:r>
                          </m:e>
                          <m:sup>
                            <m:r>
                              <a:rPr lang="en-US" altLang="ja-JP" i="1">
                                <a:latin typeface="Cambria Math" panose="02040503050406030204" pitchFamily="18" charset="0"/>
                              </a:rPr>
                              <m:t>𝑆𝐶</m:t>
                            </m:r>
                          </m:sup>
                        </m:sSup>
                      </m:e>
                    </m:d>
                    <m:r>
                      <a:rPr lang="en-US" altLang="ja-JP" b="0" i="1" smtClean="0">
                        <a:latin typeface="Cambria Math" panose="02040503050406030204" pitchFamily="18" charset="0"/>
                      </a:rPr>
                      <m:t>−</m:t>
                    </m:r>
                    <m:r>
                      <a:rPr lang="en-US" altLang="ja-JP" b="0" i="1" smtClean="0">
                        <a:latin typeface="Cambria Math" panose="02040503050406030204" pitchFamily="18" charset="0"/>
                      </a:rPr>
                      <m:t>𝛽</m:t>
                    </m:r>
                    <m:r>
                      <a:rPr lang="en-US" altLang="ja-JP" b="0" i="1" smtClean="0">
                        <a:latin typeface="Cambria Math" panose="02040503050406030204" pitchFamily="18" charset="0"/>
                      </a:rPr>
                      <m:t>𝐹</m:t>
                    </m:r>
                  </m:oMath>
                </a14:m>
                <a:endParaRPr lang="en-US" altLang="ja-JP" dirty="0"/>
              </a:p>
              <a:p>
                <a:pPr>
                  <a:lnSpc>
                    <a:spcPct val="120000"/>
                  </a:lnSpc>
                </a:pPr>
                <a:r>
                  <a:rPr lang="ja-JP" altLang="en-US" dirty="0"/>
                  <a:t>これは、永久的な補助金の場合のドナーの効用関数と一致。したがって、</a:t>
                </a:r>
                <a:r>
                  <a:rPr lang="en-US" altLang="ja-JP" b="1" dirty="0"/>
                  <a:t>Supply Commitment</a:t>
                </a:r>
                <a:r>
                  <a:rPr lang="ja-JP" altLang="en-US" b="1" dirty="0"/>
                  <a:t>は永久的な補助金と同様の効果を持つ。</a:t>
                </a:r>
                <a:r>
                  <a:rPr lang="en-US" altLang="ja-JP" dirty="0"/>
                  <a:t>※</a:t>
                </a:r>
                <a:r>
                  <a:rPr lang="ja-JP" altLang="en-US" dirty="0"/>
                  <a:t>永久的な補助金の場合のドナーの効用関数</a:t>
                </a:r>
                <a:endParaRPr lang="en-US" altLang="ja-JP" dirty="0"/>
              </a:p>
              <a:p>
                <a:pPr lvl="1">
                  <a:lnSpc>
                    <a:spcPct val="120000"/>
                  </a:lnSpc>
                </a:pPr>
                <a14:m>
                  <m:oMath xmlns:m="http://schemas.openxmlformats.org/officeDocument/2006/math">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r>
                          <a:rPr lang="en-US" altLang="ja-JP" b="0" i="1" smtClean="0">
                            <a:latin typeface="Cambria Math" panose="02040503050406030204" pitchFamily="18" charset="0"/>
                          </a:rPr>
                          <m:t>𝛽</m:t>
                        </m:r>
                      </m:num>
                      <m:den>
                        <m:r>
                          <a:rPr lang="en-US" altLang="ja-JP" b="0" i="1" smtClean="0">
                            <a:latin typeface="Cambria Math" panose="02040503050406030204" pitchFamily="18" charset="0"/>
                          </a:rPr>
                          <m:t>𝑟</m:t>
                        </m:r>
                      </m:den>
                    </m:f>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𝐵</m:t>
                        </m:r>
                        <m:d>
                          <m:dPr>
                            <m:ctrlPr>
                              <a:rPr lang="en-US" altLang="ja-JP" b="0" i="1" smtClean="0">
                                <a:latin typeface="Cambria Math" panose="02040503050406030204" pitchFamily="18" charset="0"/>
                              </a:rPr>
                            </m:ctrlPr>
                          </m:dPr>
                          <m:e>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e>
                        </m:d>
                        <m:r>
                          <a:rPr lang="en-US" altLang="ja-JP" b="0" i="1" smtClean="0">
                            <a:latin typeface="Cambria Math" panose="02040503050406030204" pitchFamily="18" charset="0"/>
                          </a:rPr>
                          <m:t>−</m:t>
                        </m:r>
                        <m:r>
                          <a:rPr lang="en-US" altLang="ja-JP" b="0" i="1" smtClean="0">
                            <a:latin typeface="Cambria Math" panose="02040503050406030204" pitchFamily="18" charset="0"/>
                          </a:rPr>
                          <m:t>𝑐</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e>
                    </m:d>
                    <m:r>
                      <a:rPr lang="en-US" altLang="ja-JP" b="0" i="1" smtClean="0">
                        <a:latin typeface="Cambria Math" panose="02040503050406030204" pitchFamily="18" charset="0"/>
                      </a:rPr>
                      <m:t>−</m:t>
                    </m:r>
                    <m:r>
                      <a:rPr lang="en-US" altLang="ja-JP" b="0" i="1" smtClean="0">
                        <a:latin typeface="Cambria Math" panose="02040503050406030204" pitchFamily="18" charset="0"/>
                      </a:rPr>
                      <m:t>𝛽</m:t>
                    </m:r>
                    <m:sSup>
                      <m:sSupPr>
                        <m:ctrlPr>
                          <a:rPr lang="en-US" altLang="ja-JP" b="0" i="1" smtClean="0">
                            <a:solidFill>
                              <a:srgbClr val="FF0000"/>
                            </a:solidFill>
                            <a:latin typeface="Cambria Math" panose="02040503050406030204" pitchFamily="18" charset="0"/>
                          </a:rPr>
                        </m:ctrlPr>
                      </m:sSupPr>
                      <m:e>
                        <m:r>
                          <a:rPr lang="en-US" altLang="ja-JP" b="0" i="1" smtClean="0">
                            <a:solidFill>
                              <a:srgbClr val="FF0000"/>
                            </a:solidFill>
                            <a:latin typeface="Cambria Math" panose="02040503050406030204" pitchFamily="18" charset="0"/>
                          </a:rPr>
                          <m:t>𝐹</m:t>
                        </m:r>
                      </m:e>
                      <m:sup>
                        <m:r>
                          <a:rPr lang="en-US" altLang="ja-JP" b="0" i="1" smtClean="0">
                            <a:solidFill>
                              <a:srgbClr val="FF0000"/>
                            </a:solidFill>
                            <a:latin typeface="Cambria Math" panose="02040503050406030204" pitchFamily="18" charset="0"/>
                          </a:rPr>
                          <m:t>𝑃𝑆</m:t>
                        </m:r>
                      </m:sup>
                    </m:sSup>
                  </m:oMath>
                </a14:m>
                <a:endParaRPr kumimoji="1" lang="en-US" altLang="ja-JP" dirty="0"/>
              </a:p>
              <a:p>
                <a:pPr lvl="1"/>
                <a:endParaRPr lang="en-US" altLang="ja-JP" dirty="0"/>
              </a:p>
              <a:p>
                <a:pPr lvl="1"/>
                <a:endParaRPr kumimoji="1" lang="ja-JP" altLang="en-US" dirty="0"/>
              </a:p>
            </p:txBody>
          </p:sp>
        </mc:Choice>
        <mc:Fallback>
          <p:sp>
            <p:nvSpPr>
              <p:cNvPr id="3" name="コンテンツ プレースホルダー 2">
                <a:extLst>
                  <a:ext uri="{FF2B5EF4-FFF2-40B4-BE49-F238E27FC236}">
                    <a16:creationId xmlns:a16="http://schemas.microsoft.com/office/drawing/2014/main" id="{F9965ED2-42A7-D45E-0B25-D1BC6ACF1B1B}"/>
                  </a:ext>
                </a:extLst>
              </p:cNvPr>
              <p:cNvSpPr>
                <a:spLocks noGrp="1" noRot="1" noChangeAspect="1" noMove="1" noResize="1" noEditPoints="1" noAdjustHandles="1" noChangeArrowheads="1" noChangeShapeType="1" noTextEdit="1"/>
              </p:cNvSpPr>
              <p:nvPr>
                <p:ph idx="1"/>
              </p:nvPr>
            </p:nvSpPr>
            <p:spPr>
              <a:xfrm>
                <a:off x="838200" y="1825624"/>
                <a:ext cx="10892692" cy="4825267"/>
              </a:xfrm>
              <a:blipFill>
                <a:blip r:embed="rId2"/>
                <a:stretch>
                  <a:fillRect l="-392" t="-63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79122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D618274-FD04-7B61-F3CE-D98F0D029D27}"/>
              </a:ext>
            </a:extLst>
          </p:cNvPr>
          <p:cNvSpPr>
            <a:spLocks noGrp="1"/>
          </p:cNvSpPr>
          <p:nvPr>
            <p:ph type="sldNum" sz="quarter" idx="12"/>
          </p:nvPr>
        </p:nvSpPr>
        <p:spPr/>
        <p:txBody>
          <a:bodyPr/>
          <a:lstStyle/>
          <a:p>
            <a:fld id="{35A7A24F-9FDF-4A75-AF47-958DB0AA3AC0}" type="slidenum">
              <a:rPr kumimoji="1" lang="ja-JP" altLang="en-US" smtClean="0"/>
              <a:t>13</a:t>
            </a:fld>
            <a:endParaRPr kumimoji="1" lang="ja-JP" altLang="en-US" dirty="0"/>
          </a:p>
        </p:txBody>
      </p:sp>
      <p:pic>
        <p:nvPicPr>
          <p:cNvPr id="6" name="図 5">
            <a:extLst>
              <a:ext uri="{FF2B5EF4-FFF2-40B4-BE49-F238E27FC236}">
                <a16:creationId xmlns:a16="http://schemas.microsoft.com/office/drawing/2014/main" id="{5DB70E54-7282-CE7E-C4BB-6E821B05C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454563"/>
            <a:ext cx="12192000" cy="894953"/>
          </a:xfrm>
          <a:prstGeom prst="rect">
            <a:avLst/>
          </a:prstGeom>
        </p:spPr>
      </p:pic>
      <p:sp>
        <p:nvSpPr>
          <p:cNvPr id="8" name="タイトル 1">
            <a:extLst>
              <a:ext uri="{FF2B5EF4-FFF2-40B4-BE49-F238E27FC236}">
                <a16:creationId xmlns:a16="http://schemas.microsoft.com/office/drawing/2014/main" id="{5635FA23-AB75-5C4D-9DB8-28542DF6AF98}"/>
              </a:ext>
            </a:extLst>
          </p:cNvPr>
          <p:cNvSpPr txBox="1">
            <a:spLocks/>
          </p:cNvSpPr>
          <p:nvPr/>
        </p:nvSpPr>
        <p:spPr>
          <a:xfrm>
            <a:off x="108526" y="64652"/>
            <a:ext cx="9377219" cy="79829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eiryo UI" panose="020B0604030504040204" pitchFamily="50" charset="-128"/>
                <a:ea typeface="Meiryo UI" panose="020B0604030504040204" pitchFamily="50" charset="-128"/>
              </a:rPr>
              <a:t>直接規制・環境税・排出権取引の設定①</a:t>
            </a:r>
          </a:p>
        </p:txBody>
      </p:sp>
      <mc:AlternateContent xmlns:mc="http://schemas.openxmlformats.org/markup-compatibility/2006" xmlns:a14="http://schemas.microsoft.com/office/drawing/2010/main">
        <mc:Choice Requires="a14">
          <p:sp>
            <p:nvSpPr>
              <p:cNvPr id="7" name="コンテンツ プレースホルダー 2">
                <a:extLst>
                  <a:ext uri="{FF2B5EF4-FFF2-40B4-BE49-F238E27FC236}">
                    <a16:creationId xmlns:a16="http://schemas.microsoft.com/office/drawing/2014/main" id="{2A185ECE-D7E4-135E-34A7-92AA503825EA}"/>
                  </a:ext>
                </a:extLst>
              </p:cNvPr>
              <p:cNvSpPr>
                <a:spLocks noGrp="1"/>
              </p:cNvSpPr>
              <p:nvPr>
                <p:ph idx="1"/>
              </p:nvPr>
            </p:nvSpPr>
            <p:spPr>
              <a:xfrm>
                <a:off x="213510" y="1165957"/>
                <a:ext cx="10515600" cy="5377910"/>
              </a:xfrm>
            </p:spPr>
            <p:txBody>
              <a:bodyPr>
                <a:normAutofit fontScale="77500" lnSpcReduction="20000"/>
              </a:bodyPr>
              <a:lstStyle/>
              <a:p>
                <a:r>
                  <a:rPr kumimoji="1" lang="ja-JP" altLang="en-US" dirty="0"/>
                  <a:t>経済主体 </a:t>
                </a:r>
                <a14:m>
                  <m:oMath xmlns:m="http://schemas.openxmlformats.org/officeDocument/2006/math">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 :1≤</m:t>
                    </m:r>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𝑁</m:t>
                    </m:r>
                  </m:oMath>
                </a14:m>
                <a:endParaRPr kumimoji="1" lang="en-US" altLang="ja-JP" dirty="0"/>
              </a:p>
              <a:p>
                <a14:m>
                  <m:oMath xmlns:m="http://schemas.openxmlformats.org/officeDocument/2006/math">
                    <m:r>
                      <a:rPr kumimoji="1" lang="en-US" altLang="ja-JP" b="0" i="1" smtClean="0">
                        <a:latin typeface="Cambria Math" panose="02040503050406030204" pitchFamily="18" charset="0"/>
                      </a:rPr>
                      <m:t>𝑖</m:t>
                    </m:r>
                  </m:oMath>
                </a14:m>
                <a:r>
                  <a:rPr kumimoji="1" lang="ja-JP" altLang="en-US" dirty="0"/>
                  <a:t>の環境負荷物質の排出量 </a:t>
                </a:r>
                <a:r>
                  <a:rPr kumimoji="1" lang="en-US" altLang="ja-JP" dirty="0"/>
                  <a:t>: </a:t>
                </a:r>
                <a14:m>
                  <m:oMath xmlns:m="http://schemas.openxmlformats.org/officeDocument/2006/math">
                    <m:r>
                      <a:rPr kumimoji="1" lang="en-US" altLang="ja-JP" b="0" i="1" smtClean="0">
                        <a:latin typeface="Cambria Math" panose="02040503050406030204" pitchFamily="18" charset="0"/>
                      </a:rPr>
                      <m:t>0≤</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𝐵𝐴𝑈</m:t>
                        </m:r>
                      </m:sup>
                    </m:sSubSup>
                  </m:oMath>
                </a14:m>
                <a:endParaRPr kumimoji="1" lang="en-US" altLang="ja-JP" dirty="0"/>
              </a:p>
              <a:p>
                <a14:m>
                  <m:oMath xmlns:m="http://schemas.openxmlformats.org/officeDocument/2006/math">
                    <m:r>
                      <a:rPr kumimoji="1" lang="en-US" altLang="ja-JP" b="0" i="1" smtClean="0">
                        <a:latin typeface="Cambria Math" panose="02040503050406030204" pitchFamily="18" charset="0"/>
                      </a:rPr>
                      <m:t>𝑖</m:t>
                    </m:r>
                    <m:r>
                      <a:rPr lang="ja-JP" altLang="en-US" i="1">
                        <a:latin typeface="Cambria Math" panose="02040503050406030204" pitchFamily="18" charset="0"/>
                      </a:rPr>
                      <m:t>の便益</m:t>
                    </m:r>
                  </m:oMath>
                </a14:m>
                <a:r>
                  <a:rPr kumimoji="1" lang="ja-JP" altLang="en-US" dirty="0"/>
                  <a:t> </a:t>
                </a:r>
                <a:r>
                  <a:rPr kumimoji="1" lang="en-US" altLang="ja-JP" dirty="0"/>
                  <a:t>: </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𝐵</m:t>
                        </m:r>
                      </m:e>
                      <m:sub>
                        <m:r>
                          <a:rPr kumimoji="1" lang="en-US" altLang="ja-JP" b="0" i="1" smtClean="0">
                            <a:latin typeface="Cambria Math" panose="02040503050406030204" pitchFamily="18" charset="0"/>
                          </a:rPr>
                          <m:t>𝑖</m:t>
                        </m:r>
                      </m:sub>
                    </m:sSub>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Sub>
                      </m:e>
                    </m:d>
                    <m:r>
                      <a:rPr kumimoji="1" lang="en-US" altLang="ja-JP" b="0" i="1" smtClean="0">
                        <a:latin typeface="Cambria Math" panose="02040503050406030204" pitchFamily="18" charset="0"/>
                      </a:rPr>
                      <m:t>, </m:t>
                    </m:r>
                    <m:r>
                      <a:rPr lang="ja-JP" altLang="en-US" i="1">
                        <a:latin typeface="Cambria Math" panose="02040503050406030204" pitchFamily="18" charset="0"/>
                      </a:rPr>
                      <m:t>右図にあるように</m:t>
                    </m:r>
                  </m:oMath>
                </a14:m>
                <a:r>
                  <a:rPr kumimoji="1" lang="en-US" altLang="ja-JP" b="0" dirty="0">
                    <a:latin typeface="Cambria Math" panose="02040503050406030204" pitchFamily="18" charset="0"/>
                  </a:rPr>
                  <a:t>CO2</a:t>
                </a:r>
                <a:r>
                  <a:rPr kumimoji="1" lang="ja-JP" altLang="en-US" b="0" dirty="0">
                    <a:latin typeface="Cambria Math" panose="02040503050406030204" pitchFamily="18" charset="0"/>
                  </a:rPr>
                  <a:t>を出せば出すほど儲かる</a:t>
                </a:r>
                <a:endParaRPr kumimoji="1" lang="en-US" altLang="ja-JP" b="0" dirty="0">
                  <a:latin typeface="Cambria Math" panose="02040503050406030204" pitchFamily="18" charset="0"/>
                </a:endParaRPr>
              </a:p>
              <a:p>
                <a:r>
                  <a:rPr lang="ja-JP" altLang="en-US" dirty="0"/>
                  <a:t>社会全体の排出量 </a:t>
                </a:r>
                <a14:m>
                  <m:oMath xmlns:m="http://schemas.openxmlformats.org/officeDocument/2006/math">
                    <m:r>
                      <a:rPr lang="en-US" altLang="ja-JP" b="0" i="1" smtClean="0">
                        <a:latin typeface="Cambria Math" panose="02040503050406030204" pitchFamily="18" charset="0"/>
                      </a:rPr>
                      <m:t>𝑒</m:t>
                    </m:r>
                    <m:r>
                      <a:rPr lang="en-US" altLang="ja-JP" b="0" i="1" smtClean="0">
                        <a:latin typeface="Cambria Math" panose="02040503050406030204" pitchFamily="18" charset="0"/>
                      </a:rPr>
                      <m:t>≡</m:t>
                    </m:r>
                    <m:nary>
                      <m:naryPr>
                        <m:chr m:val="∑"/>
                        <m:supHide m:val="on"/>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𝑖</m:t>
                        </m:r>
                      </m:sub>
                      <m:sup/>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Sub>
                      </m:e>
                    </m:nary>
                  </m:oMath>
                </a14:m>
                <a:endParaRPr kumimoji="1" lang="en-US" altLang="ja-JP" dirty="0"/>
              </a:p>
              <a:p>
                <a:r>
                  <a:rPr lang="ja-JP" altLang="en-US" dirty="0"/>
                  <a:t>社会全体の便益 </a:t>
                </a:r>
                <a14:m>
                  <m:oMath xmlns:m="http://schemas.openxmlformats.org/officeDocument/2006/math">
                    <m:r>
                      <a:rPr lang="en-US" altLang="ja-JP" b="0" i="1" smtClean="0">
                        <a:latin typeface="Cambria Math" panose="02040503050406030204" pitchFamily="18" charset="0"/>
                      </a:rPr>
                      <m:t>𝐵</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𝑒</m:t>
                        </m:r>
                      </m:e>
                    </m:d>
                    <m:r>
                      <a:rPr lang="en-US" altLang="ja-JP" b="0" i="1" smtClean="0">
                        <a:latin typeface="Cambria Math" panose="02040503050406030204" pitchFamily="18" charset="0"/>
                      </a:rPr>
                      <m:t>=</m:t>
                    </m:r>
                    <m:func>
                      <m:funcPr>
                        <m:ctrlPr>
                          <a:rPr lang="en-US" altLang="ja-JP" b="0" i="1" smtClean="0">
                            <a:latin typeface="Cambria Math" panose="02040503050406030204" pitchFamily="18" charset="0"/>
                          </a:rPr>
                        </m:ctrlPr>
                      </m:funcPr>
                      <m:fName>
                        <m:limLow>
                          <m:limLowPr>
                            <m:ctrlPr>
                              <a:rPr lang="en-US" altLang="ja-JP" b="0" i="1" smtClean="0">
                                <a:latin typeface="Cambria Math" panose="02040503050406030204" pitchFamily="18" charset="0"/>
                              </a:rPr>
                            </m:ctrlPr>
                          </m:limLowPr>
                          <m:e>
                            <m:r>
                              <m:rPr>
                                <m:sty m:val="p"/>
                              </m:rPr>
                              <a:rPr lang="en-US" altLang="ja-JP" b="0" i="0" smtClean="0">
                                <a:latin typeface="Cambria Math" panose="02040503050406030204" pitchFamily="18" charset="0"/>
                              </a:rPr>
                              <m:t>max</m:t>
                            </m:r>
                          </m:e>
                          <m:lim>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Sub>
                              </m:e>
                            </m:d>
                          </m:lim>
                        </m:limLow>
                      </m:fName>
                      <m:e>
                        <m:nary>
                          <m:naryPr>
                            <m:chr m:val="∑"/>
                            <m:supHide m:val="on"/>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𝑖</m:t>
                            </m:r>
                          </m:sub>
                          <m:sup/>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𝐵</m:t>
                                </m:r>
                              </m:e>
                              <m:sub>
                                <m:r>
                                  <a:rPr lang="en-US" altLang="ja-JP" b="0" i="1" smtClean="0">
                                    <a:latin typeface="Cambria Math" panose="02040503050406030204" pitchFamily="18" charset="0"/>
                                  </a:rPr>
                                  <m:t>𝑖</m:t>
                                </m:r>
                              </m:sub>
                            </m:sSub>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Sub>
                              </m:e>
                            </m:d>
                          </m:e>
                        </m:nary>
                      </m:e>
                    </m:func>
                    <m:r>
                      <a:rPr lang="en-US" altLang="ja-JP" b="0" i="1" smtClean="0">
                        <a:latin typeface="Cambria Math" panose="02040503050406030204" pitchFamily="18" charset="0"/>
                      </a:rPr>
                      <m:t> </m:t>
                    </m:r>
                    <m:r>
                      <a:rPr lang="en-US" altLang="ja-JP" b="0" i="1" smtClean="0">
                        <a:latin typeface="Cambria Math" panose="02040503050406030204" pitchFamily="18" charset="0"/>
                      </a:rPr>
                      <m:t>𝑠</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r>
                      <a:rPr lang="en-US" altLang="ja-JP" b="0" i="1" smtClean="0">
                        <a:latin typeface="Cambria Math" panose="02040503050406030204" pitchFamily="18" charset="0"/>
                      </a:rPr>
                      <m:t>. </m:t>
                    </m:r>
                    <m:r>
                      <a:rPr lang="en-US" altLang="ja-JP" b="0" i="1" smtClean="0">
                        <a:latin typeface="Cambria Math" panose="02040503050406030204" pitchFamily="18" charset="0"/>
                      </a:rPr>
                      <m:t>𝑒</m:t>
                    </m:r>
                    <m:r>
                      <a:rPr lang="en-US" altLang="ja-JP" b="0" i="1" smtClean="0">
                        <a:latin typeface="Cambria Math" panose="02040503050406030204" pitchFamily="18" charset="0"/>
                      </a:rPr>
                      <m:t>=</m:t>
                    </m:r>
                    <m:nary>
                      <m:naryPr>
                        <m:chr m:val="∑"/>
                        <m:supHide m:val="on"/>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𝑖</m:t>
                        </m:r>
                      </m:sub>
                      <m:sup/>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Sub>
                      </m:e>
                    </m:nary>
                  </m:oMath>
                </a14:m>
                <a:endParaRPr kumimoji="1" lang="en-US" altLang="ja-JP" dirty="0"/>
              </a:p>
              <a:p>
                <a:r>
                  <a:rPr lang="ja-JP" altLang="en-US" dirty="0"/>
                  <a:t>社会的損失</a:t>
                </a:r>
                <a:r>
                  <a:rPr lang="en-US" altLang="ja-JP" dirty="0"/>
                  <a:t> </a:t>
                </a:r>
                <a14:m>
                  <m:oMath xmlns:m="http://schemas.openxmlformats.org/officeDocument/2006/math">
                    <m:r>
                      <a:rPr lang="en-US" altLang="ja-JP" b="0" i="1" smtClean="0">
                        <a:latin typeface="Cambria Math" panose="02040503050406030204" pitchFamily="18" charset="0"/>
                      </a:rPr>
                      <m:t>𝐷</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𝑒</m:t>
                        </m:r>
                      </m:e>
                    </m:d>
                  </m:oMath>
                </a14:m>
                <a:endParaRPr kumimoji="1" lang="en-US" altLang="ja-JP" dirty="0"/>
              </a:p>
              <a:p>
                <a:r>
                  <a:rPr kumimoji="1" lang="ja-JP" altLang="en-US" dirty="0"/>
                  <a:t>私的損失は考えない</a:t>
                </a:r>
                <a:r>
                  <a:rPr kumimoji="1" lang="en-US" altLang="ja-JP" dirty="0"/>
                  <a:t>(</a:t>
                </a:r>
                <a:r>
                  <a:rPr kumimoji="1" lang="ja-JP" altLang="en-US" dirty="0"/>
                  <a:t>便益に含めていると考える</a:t>
                </a:r>
                <a:r>
                  <a:rPr kumimoji="1" lang="en-US" altLang="ja-JP" dirty="0"/>
                  <a:t>)</a:t>
                </a:r>
              </a:p>
              <a:p>
                <a:endParaRPr lang="en-US" altLang="ja-JP" dirty="0"/>
              </a:p>
              <a:p>
                <a:r>
                  <a:rPr lang="ja-JP" altLang="en-US" dirty="0"/>
                  <a:t>補足</a:t>
                </a:r>
                <a:endParaRPr lang="en-US" altLang="ja-JP" dirty="0"/>
              </a:p>
              <a:p>
                <a:pPr lvl="1"/>
                <a14:m>
                  <m:oMath xmlns:m="http://schemas.openxmlformats.org/officeDocument/2006/math">
                    <m:r>
                      <a:rPr kumimoji="1" lang="en-US" altLang="ja-JP" b="0" i="1" smtClean="0">
                        <a:latin typeface="Cambria Math" panose="02040503050406030204" pitchFamily="18" charset="0"/>
                      </a:rPr>
                      <m:t>𝑀</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𝐵</m:t>
                        </m:r>
                      </m:e>
                      <m:sub>
                        <m:r>
                          <a:rPr kumimoji="1" lang="en-US" altLang="ja-JP" b="0" i="1" smtClean="0">
                            <a:latin typeface="Cambria Math" panose="02040503050406030204" pitchFamily="18" charset="0"/>
                          </a:rPr>
                          <m:t>𝑖</m:t>
                        </m:r>
                      </m:sub>
                    </m:sSub>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Sub>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𝑑</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𝐵</m:t>
                            </m:r>
                          </m:e>
                          <m:sub>
                            <m:r>
                              <a:rPr kumimoji="1" lang="en-US" altLang="ja-JP" b="0" i="1" smtClean="0">
                                <a:latin typeface="Cambria Math" panose="02040503050406030204" pitchFamily="18" charset="0"/>
                              </a:rPr>
                              <m:t>𝑖</m:t>
                            </m:r>
                          </m:sub>
                        </m:sSub>
                      </m:num>
                      <m:den>
                        <m:r>
                          <a:rPr kumimoji="1" lang="en-US" altLang="ja-JP" b="0" i="1" smtClean="0">
                            <a:latin typeface="Cambria Math" panose="02040503050406030204" pitchFamily="18" charset="0"/>
                          </a:rPr>
                          <m:t>𝑑</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Sub>
                      </m:den>
                    </m:f>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Sub>
                      </m:e>
                    </m:d>
                    <m:r>
                      <a:rPr kumimoji="1" lang="en-US" altLang="ja-JP" b="0" i="1" smtClean="0">
                        <a:latin typeface="Cambria Math" panose="02040503050406030204" pitchFamily="18" charset="0"/>
                      </a:rPr>
                      <m:t>≥0,</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𝑑𝑀</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𝐵</m:t>
                            </m:r>
                          </m:e>
                          <m:sub>
                            <m:r>
                              <a:rPr kumimoji="1" lang="en-US" altLang="ja-JP" b="0" i="1" smtClean="0">
                                <a:latin typeface="Cambria Math" panose="02040503050406030204" pitchFamily="18" charset="0"/>
                              </a:rPr>
                              <m:t>𝑖</m:t>
                            </m:r>
                          </m:sub>
                        </m:sSub>
                      </m:num>
                      <m:den>
                        <m:r>
                          <a:rPr kumimoji="1" lang="en-US" altLang="ja-JP" b="0" i="1" smtClean="0">
                            <a:latin typeface="Cambria Math" panose="02040503050406030204" pitchFamily="18" charset="0"/>
                          </a:rPr>
                          <m:t>𝑑</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Sub>
                      </m:den>
                    </m:f>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Sub>
                      </m:e>
                    </m:d>
                    <m:r>
                      <a:rPr kumimoji="1" lang="en-US" altLang="ja-JP" b="0" i="1" smtClean="0">
                        <a:latin typeface="Cambria Math" panose="02040503050406030204" pitchFamily="18" charset="0"/>
                      </a:rPr>
                      <m:t>&lt;0,</m:t>
                    </m:r>
                    <m:r>
                      <a:rPr kumimoji="1" lang="en-US" altLang="ja-JP" b="0" i="1" smtClean="0">
                        <a:latin typeface="Cambria Math" panose="02040503050406030204" pitchFamily="18" charset="0"/>
                      </a:rPr>
                      <m:t>𝑀</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𝐵</m:t>
                        </m:r>
                      </m:e>
                      <m:sub>
                        <m:r>
                          <a:rPr kumimoji="1" lang="en-US" altLang="ja-JP" b="0" i="1" smtClean="0">
                            <a:latin typeface="Cambria Math" panose="02040503050406030204" pitchFamily="18" charset="0"/>
                          </a:rPr>
                          <m:t>𝑖</m:t>
                        </m:r>
                      </m:sub>
                    </m:sSub>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Sub>
                      </m:e>
                    </m:d>
                    <m:r>
                      <a:rPr kumimoji="1" lang="en-US" altLang="ja-JP" b="0" i="1" smtClean="0">
                        <a:latin typeface="Cambria Math" panose="02040503050406030204" pitchFamily="18" charset="0"/>
                      </a:rPr>
                      <m:t>=0</m:t>
                    </m:r>
                  </m:oMath>
                </a14:m>
                <a:endParaRPr kumimoji="1" lang="en-US" altLang="ja-JP" dirty="0"/>
              </a:p>
              <a:p>
                <a:pPr lvl="1"/>
                <a:endParaRPr lang="en-US" altLang="ja-JP" dirty="0"/>
              </a:p>
              <a:p>
                <a:pPr lvl="1"/>
                <a:r>
                  <a:rPr lang="ja-JP" altLang="en-US" dirty="0"/>
                  <a:t>包絡線定理より</a:t>
                </a:r>
                <a14:m>
                  <m:oMath xmlns:m="http://schemas.openxmlformats.org/officeDocument/2006/math">
                    <m:r>
                      <a:rPr lang="en-US" altLang="ja-JP" b="0" i="1" smtClean="0">
                        <a:latin typeface="Cambria Math" panose="02040503050406030204" pitchFamily="18" charset="0"/>
                      </a:rPr>
                      <m:t>𝑀𝐵</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𝑒</m:t>
                        </m:r>
                      </m:e>
                    </m:d>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𝑑𝐵</m:t>
                        </m:r>
                      </m:num>
                      <m:den>
                        <m:r>
                          <a:rPr lang="en-US" altLang="ja-JP" b="0" i="1" smtClean="0">
                            <a:latin typeface="Cambria Math" panose="02040503050406030204" pitchFamily="18" charset="0"/>
                          </a:rPr>
                          <m:t>𝑑𝑒</m:t>
                        </m:r>
                      </m:den>
                    </m:f>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𝑒</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𝑀</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𝐵</m:t>
                        </m:r>
                      </m:e>
                      <m:sub>
                        <m:r>
                          <a:rPr lang="en-US" altLang="ja-JP" b="0" i="1" smtClean="0">
                            <a:latin typeface="Cambria Math" panose="02040503050406030204" pitchFamily="18" charset="0"/>
                          </a:rPr>
                          <m:t>𝑖</m:t>
                        </m:r>
                      </m:sub>
                    </m:sSub>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Sub>
                      </m:e>
                    </m:d>
                  </m:oMath>
                </a14:m>
                <a:r>
                  <a:rPr kumimoji="1" lang="ja-JP" altLang="en-US" dirty="0"/>
                  <a:t>①</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𝑀𝐵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r>
                      <a:rPr kumimoji="1" lang="en-US" altLang="ja-JP" b="0" i="1" smtClean="0">
                        <a:latin typeface="Cambria Math" panose="02040503050406030204" pitchFamily="18" charset="0"/>
                      </a:rPr>
                      <m:t>≥0,</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𝑑𝑀𝐵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num>
                      <m:den>
                        <m:r>
                          <a:rPr kumimoji="1" lang="en-US" altLang="ja-JP" b="0" i="1" smtClean="0">
                            <a:latin typeface="Cambria Math" panose="02040503050406030204" pitchFamily="18" charset="0"/>
                          </a:rPr>
                          <m:t>𝑑𝑒</m:t>
                        </m:r>
                      </m:den>
                    </m:f>
                    <m:r>
                      <a:rPr kumimoji="1" lang="en-US" altLang="ja-JP" b="0" i="1" smtClean="0">
                        <a:latin typeface="Cambria Math" panose="02040503050406030204" pitchFamily="18" charset="0"/>
                      </a:rPr>
                      <m:t>&lt;0,</m:t>
                    </m:r>
                    <m:r>
                      <a:rPr kumimoji="1" lang="en-US" altLang="ja-JP" b="0" i="1" smtClean="0">
                        <a:latin typeface="Cambria Math" panose="02040503050406030204" pitchFamily="18" charset="0"/>
                      </a:rPr>
                      <m:t>𝑀𝐵</m:t>
                    </m:r>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𝐵𝐴𝑈</m:t>
                            </m:r>
                          </m:sup>
                        </m:sSup>
                      </m:e>
                    </m:d>
                    <m:r>
                      <a:rPr kumimoji="1" lang="en-US" altLang="ja-JP" b="0" i="1" smtClean="0">
                        <a:latin typeface="Cambria Math" panose="02040503050406030204" pitchFamily="18" charset="0"/>
                      </a:rPr>
                      <m:t>=0,</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𝐵𝐴𝑈</m:t>
                        </m:r>
                      </m:sup>
                    </m:sSup>
                    <m:r>
                      <a:rPr kumimoji="1" lang="en-US" altLang="ja-JP" b="0" i="1" smtClean="0">
                        <a:latin typeface="Cambria Math" panose="02040503050406030204" pitchFamily="18" charset="0"/>
                      </a:rPr>
                      <m:t>=</m:t>
                    </m:r>
                    <m:nary>
                      <m:naryPr>
                        <m:chr m:val="∑"/>
                        <m:supHide m:val="on"/>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𝑖</m:t>
                        </m:r>
                      </m:sub>
                      <m:sup/>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𝐵𝐴𝑈</m:t>
                            </m:r>
                          </m:sup>
                        </m:sSup>
                      </m:e>
                    </m:nary>
                  </m:oMath>
                </a14:m>
                <a:endParaRPr kumimoji="1" lang="en-US" altLang="ja-JP" dirty="0"/>
              </a:p>
              <a:p>
                <a:pPr lvl="1"/>
                <a14:m>
                  <m:oMath xmlns:m="http://schemas.openxmlformats.org/officeDocument/2006/math">
                    <m:r>
                      <a:rPr kumimoji="1" lang="en-US" altLang="ja-JP" b="0" i="1" smtClean="0">
                        <a:latin typeface="Cambria Math" panose="02040503050406030204" pitchFamily="18" charset="0"/>
                      </a:rPr>
                      <m:t>𝑀𝐷</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r>
                      <a:rPr kumimoji="1" lang="en-US" altLang="ja-JP" b="0" i="1" smtClean="0">
                        <a:latin typeface="Cambria Math" panose="02040503050406030204" pitchFamily="18" charset="0"/>
                      </a:rPr>
                      <m:t>≥0,</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𝑑𝑀𝐷</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num>
                      <m:den>
                        <m:r>
                          <a:rPr kumimoji="1" lang="en-US" altLang="ja-JP" b="0" i="1" smtClean="0">
                            <a:latin typeface="Cambria Math" panose="02040503050406030204" pitchFamily="18" charset="0"/>
                          </a:rPr>
                          <m:t>𝑑𝑒</m:t>
                        </m:r>
                      </m:den>
                    </m:f>
                    <m:r>
                      <a:rPr kumimoji="1" lang="en-US" altLang="ja-JP" b="0" i="1" smtClean="0">
                        <a:latin typeface="Cambria Math" panose="02040503050406030204" pitchFamily="18" charset="0"/>
                      </a:rPr>
                      <m:t>&gt;0</m:t>
                    </m:r>
                  </m:oMath>
                </a14:m>
                <a:endParaRPr kumimoji="1" lang="en-US" altLang="ja-JP" dirty="0"/>
              </a:p>
              <a:p>
                <a:pPr lvl="1"/>
                <a:endParaRPr kumimoji="1" lang="en-US" altLang="ja-JP" dirty="0"/>
              </a:p>
              <a:p>
                <a:endParaRPr kumimoji="1" lang="en-US" altLang="ja-JP" dirty="0"/>
              </a:p>
              <a:p>
                <a:endParaRPr kumimoji="1" lang="en-US" altLang="ja-JP" dirty="0"/>
              </a:p>
              <a:p>
                <a:endParaRPr kumimoji="1" lang="ja-JP" altLang="en-US" dirty="0"/>
              </a:p>
            </p:txBody>
          </p:sp>
        </mc:Choice>
        <mc:Fallback xmlns="">
          <p:sp>
            <p:nvSpPr>
              <p:cNvPr id="7" name="コンテンツ プレースホルダー 2">
                <a:extLst>
                  <a:ext uri="{FF2B5EF4-FFF2-40B4-BE49-F238E27FC236}">
                    <a16:creationId xmlns:a16="http://schemas.microsoft.com/office/drawing/2014/main" id="{2A185ECE-D7E4-135E-34A7-92AA503825EA}"/>
                  </a:ext>
                </a:extLst>
              </p:cNvPr>
              <p:cNvSpPr>
                <a:spLocks noGrp="1" noRot="1" noChangeAspect="1" noMove="1" noResize="1" noEditPoints="1" noAdjustHandles="1" noChangeArrowheads="1" noChangeShapeType="1" noTextEdit="1"/>
              </p:cNvSpPr>
              <p:nvPr>
                <p:ph idx="1"/>
              </p:nvPr>
            </p:nvSpPr>
            <p:spPr>
              <a:xfrm>
                <a:off x="213510" y="1165957"/>
                <a:ext cx="10515600" cy="5377910"/>
              </a:xfrm>
              <a:blipFill>
                <a:blip r:embed="rId3"/>
                <a:stretch>
                  <a:fillRect l="-638" t="-2154"/>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DF994718-DC2F-A254-0A87-DC18AC21FF86}"/>
              </a:ext>
            </a:extLst>
          </p:cNvPr>
          <p:cNvSpPr txBox="1"/>
          <p:nvPr/>
        </p:nvSpPr>
        <p:spPr>
          <a:xfrm>
            <a:off x="8886512" y="6259810"/>
            <a:ext cx="2056108" cy="461665"/>
          </a:xfrm>
          <a:prstGeom prst="rect">
            <a:avLst/>
          </a:prstGeom>
          <a:noFill/>
        </p:spPr>
        <p:txBody>
          <a:bodyPr wrap="square">
            <a:spAutoFit/>
          </a:bodyPr>
          <a:lstStyle/>
          <a:p>
            <a:r>
              <a:rPr kumimoji="1" lang="ja-JP" altLang="en-US" sz="1200" dirty="0"/>
              <a:t>排出権制度の経済理論</a:t>
            </a:r>
            <a:br>
              <a:rPr kumimoji="1" lang="en-US" altLang="ja-JP" sz="1200" dirty="0"/>
            </a:br>
            <a:r>
              <a:rPr kumimoji="1" lang="ja-JP" altLang="en-US" sz="1200" dirty="0"/>
              <a:t>前田章</a:t>
            </a:r>
            <a:endParaRPr lang="ja-JP" altLang="en-US" sz="1200" dirty="0"/>
          </a:p>
        </p:txBody>
      </p:sp>
      <p:cxnSp>
        <p:nvCxnSpPr>
          <p:cNvPr id="10" name="直線矢印コネクタ 9">
            <a:extLst>
              <a:ext uri="{FF2B5EF4-FFF2-40B4-BE49-F238E27FC236}">
                <a16:creationId xmlns:a16="http://schemas.microsoft.com/office/drawing/2014/main" id="{F271691C-D1A5-7C34-7547-5FB0AE940506}"/>
              </a:ext>
            </a:extLst>
          </p:cNvPr>
          <p:cNvCxnSpPr/>
          <p:nvPr/>
        </p:nvCxnSpPr>
        <p:spPr>
          <a:xfrm>
            <a:off x="8610600" y="3539146"/>
            <a:ext cx="2781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69FDEC2A-A324-BC3F-2424-BEA6AFB31998}"/>
              </a:ext>
            </a:extLst>
          </p:cNvPr>
          <p:cNvCxnSpPr/>
          <p:nvPr/>
        </p:nvCxnSpPr>
        <p:spPr>
          <a:xfrm flipV="1">
            <a:off x="8626099" y="1997065"/>
            <a:ext cx="0" cy="1534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FCFA9E05-F32A-E887-BA82-BD5A40523DF1}"/>
                  </a:ext>
                </a:extLst>
              </p:cNvPr>
              <p:cNvSpPr txBox="1"/>
              <p:nvPr/>
            </p:nvSpPr>
            <p:spPr>
              <a:xfrm>
                <a:off x="11440599" y="3392897"/>
                <a:ext cx="2474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Sub>
                    </m:oMath>
                  </m:oMathPara>
                </a14:m>
                <a:endParaRPr kumimoji="1" lang="ja-JP" altLang="en-US" dirty="0"/>
              </a:p>
            </p:txBody>
          </p:sp>
        </mc:Choice>
        <mc:Fallback xmlns="">
          <p:sp>
            <p:nvSpPr>
              <p:cNvPr id="12" name="テキスト ボックス 11">
                <a:extLst>
                  <a:ext uri="{FF2B5EF4-FFF2-40B4-BE49-F238E27FC236}">
                    <a16:creationId xmlns:a16="http://schemas.microsoft.com/office/drawing/2014/main" id="{FCFA9E05-F32A-E887-BA82-BD5A40523DF1}"/>
                  </a:ext>
                </a:extLst>
              </p:cNvPr>
              <p:cNvSpPr txBox="1">
                <a:spLocks noRot="1" noChangeAspect="1" noMove="1" noResize="1" noEditPoints="1" noAdjustHandles="1" noChangeArrowheads="1" noChangeShapeType="1" noTextEdit="1"/>
              </p:cNvSpPr>
              <p:nvPr/>
            </p:nvSpPr>
            <p:spPr>
              <a:xfrm>
                <a:off x="11440599" y="3392897"/>
                <a:ext cx="247439" cy="276999"/>
              </a:xfrm>
              <a:prstGeom prst="rect">
                <a:avLst/>
              </a:prstGeom>
              <a:blipFill>
                <a:blip r:embed="rId4"/>
                <a:stretch>
                  <a:fillRect l="-12500" r="-7500" b="-177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000D6ED5-4BC8-AFB4-84C2-ACF32E7819E1}"/>
                  </a:ext>
                </a:extLst>
              </p:cNvPr>
              <p:cNvSpPr txBox="1"/>
              <p:nvPr/>
            </p:nvSpPr>
            <p:spPr>
              <a:xfrm>
                <a:off x="8502379" y="1652527"/>
                <a:ext cx="2825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𝐵</m:t>
                          </m:r>
                        </m:e>
                        <m:sub>
                          <m:r>
                            <a:rPr kumimoji="1" lang="en-US" altLang="ja-JP" b="0" i="1" smtClean="0">
                              <a:latin typeface="Cambria Math" panose="02040503050406030204" pitchFamily="18" charset="0"/>
                            </a:rPr>
                            <m:t>𝑖</m:t>
                          </m:r>
                        </m:sub>
                      </m:sSub>
                    </m:oMath>
                  </m:oMathPara>
                </a14:m>
                <a:endParaRPr kumimoji="1" lang="ja-JP" altLang="en-US" dirty="0"/>
              </a:p>
            </p:txBody>
          </p:sp>
        </mc:Choice>
        <mc:Fallback xmlns="">
          <p:sp>
            <p:nvSpPr>
              <p:cNvPr id="13" name="テキスト ボックス 12">
                <a:extLst>
                  <a:ext uri="{FF2B5EF4-FFF2-40B4-BE49-F238E27FC236}">
                    <a16:creationId xmlns:a16="http://schemas.microsoft.com/office/drawing/2014/main" id="{000D6ED5-4BC8-AFB4-84C2-ACF32E7819E1}"/>
                  </a:ext>
                </a:extLst>
              </p:cNvPr>
              <p:cNvSpPr txBox="1">
                <a:spLocks noRot="1" noChangeAspect="1" noMove="1" noResize="1" noEditPoints="1" noAdjustHandles="1" noChangeArrowheads="1" noChangeShapeType="1" noTextEdit="1"/>
              </p:cNvSpPr>
              <p:nvPr/>
            </p:nvSpPr>
            <p:spPr>
              <a:xfrm>
                <a:off x="8502379" y="1652527"/>
                <a:ext cx="282513" cy="276999"/>
              </a:xfrm>
              <a:prstGeom prst="rect">
                <a:avLst/>
              </a:prstGeom>
              <a:blipFill>
                <a:blip r:embed="rId5"/>
                <a:stretch>
                  <a:fillRect l="-19565" r="-4348" b="-17391"/>
                </a:stretch>
              </a:blipFill>
            </p:spPr>
            <p:txBody>
              <a:bodyPr/>
              <a:lstStyle/>
              <a:p>
                <a:r>
                  <a:rPr lang="ja-JP" altLang="en-US">
                    <a:noFill/>
                  </a:rPr>
                  <a:t> </a:t>
                </a:r>
              </a:p>
            </p:txBody>
          </p:sp>
        </mc:Fallback>
      </mc:AlternateContent>
      <p:sp>
        <p:nvSpPr>
          <p:cNvPr id="14" name="フリーフォーム: 図形 13">
            <a:extLst>
              <a:ext uri="{FF2B5EF4-FFF2-40B4-BE49-F238E27FC236}">
                <a16:creationId xmlns:a16="http://schemas.microsoft.com/office/drawing/2014/main" id="{E7E157FC-3921-8625-6038-21968EF47205}"/>
              </a:ext>
            </a:extLst>
          </p:cNvPr>
          <p:cNvSpPr/>
          <p:nvPr/>
        </p:nvSpPr>
        <p:spPr>
          <a:xfrm>
            <a:off x="8788831" y="2175295"/>
            <a:ext cx="2355742" cy="1216617"/>
          </a:xfrm>
          <a:custGeom>
            <a:avLst/>
            <a:gdLst>
              <a:gd name="connsiteX0" fmla="*/ 0 w 2355742"/>
              <a:gd name="connsiteY0" fmla="*/ 1216617 h 1216617"/>
              <a:gd name="connsiteX1" fmla="*/ 7749 w 2355742"/>
              <a:gd name="connsiteY1" fmla="*/ 1177872 h 1216617"/>
              <a:gd name="connsiteX2" fmla="*/ 15498 w 2355742"/>
              <a:gd name="connsiteY2" fmla="*/ 1123628 h 1216617"/>
              <a:gd name="connsiteX3" fmla="*/ 38746 w 2355742"/>
              <a:gd name="connsiteY3" fmla="*/ 1077133 h 1216617"/>
              <a:gd name="connsiteX4" fmla="*/ 77491 w 2355742"/>
              <a:gd name="connsiteY4" fmla="*/ 984143 h 1216617"/>
              <a:gd name="connsiteX5" fmla="*/ 131735 w 2355742"/>
              <a:gd name="connsiteY5" fmla="*/ 875655 h 1216617"/>
              <a:gd name="connsiteX6" fmla="*/ 271220 w 2355742"/>
              <a:gd name="connsiteY6" fmla="*/ 728421 h 1216617"/>
              <a:gd name="connsiteX7" fmla="*/ 418454 w 2355742"/>
              <a:gd name="connsiteY7" fmla="*/ 596685 h 1216617"/>
              <a:gd name="connsiteX8" fmla="*/ 519193 w 2355742"/>
              <a:gd name="connsiteY8" fmla="*/ 550190 h 1216617"/>
              <a:gd name="connsiteX9" fmla="*/ 612183 w 2355742"/>
              <a:gd name="connsiteY9" fmla="*/ 495946 h 1216617"/>
              <a:gd name="connsiteX10" fmla="*/ 767166 w 2355742"/>
              <a:gd name="connsiteY10" fmla="*/ 426204 h 1216617"/>
              <a:gd name="connsiteX11" fmla="*/ 968644 w 2355742"/>
              <a:gd name="connsiteY11" fmla="*/ 325465 h 1216617"/>
              <a:gd name="connsiteX12" fmla="*/ 1038386 w 2355742"/>
              <a:gd name="connsiteY12" fmla="*/ 286719 h 1216617"/>
              <a:gd name="connsiteX13" fmla="*/ 1224366 w 2355742"/>
              <a:gd name="connsiteY13" fmla="*/ 224726 h 1216617"/>
              <a:gd name="connsiteX14" fmla="*/ 1425844 w 2355742"/>
              <a:gd name="connsiteY14" fmla="*/ 154983 h 1216617"/>
              <a:gd name="connsiteX15" fmla="*/ 1487837 w 2355742"/>
              <a:gd name="connsiteY15" fmla="*/ 131736 h 1216617"/>
              <a:gd name="connsiteX16" fmla="*/ 1573078 w 2355742"/>
              <a:gd name="connsiteY16" fmla="*/ 108489 h 1216617"/>
              <a:gd name="connsiteX17" fmla="*/ 1619573 w 2355742"/>
              <a:gd name="connsiteY17" fmla="*/ 100739 h 1216617"/>
              <a:gd name="connsiteX18" fmla="*/ 1914041 w 2355742"/>
              <a:gd name="connsiteY18" fmla="*/ 23248 h 1216617"/>
              <a:gd name="connsiteX19" fmla="*/ 2014780 w 2355742"/>
              <a:gd name="connsiteY19" fmla="*/ 15499 h 1216617"/>
              <a:gd name="connsiteX20" fmla="*/ 2177512 w 2355742"/>
              <a:gd name="connsiteY20" fmla="*/ 0 h 1216617"/>
              <a:gd name="connsiteX21" fmla="*/ 2355742 w 2355742"/>
              <a:gd name="connsiteY21" fmla="*/ 7750 h 121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55742" h="1216617">
                <a:moveTo>
                  <a:pt x="0" y="1216617"/>
                </a:moveTo>
                <a:cubicBezTo>
                  <a:pt x="2583" y="1203702"/>
                  <a:pt x="5584" y="1190864"/>
                  <a:pt x="7749" y="1177872"/>
                </a:cubicBezTo>
                <a:cubicBezTo>
                  <a:pt x="10752" y="1159856"/>
                  <a:pt x="10126" y="1141085"/>
                  <a:pt x="15498" y="1123628"/>
                </a:cubicBezTo>
                <a:cubicBezTo>
                  <a:pt x="20594" y="1107067"/>
                  <a:pt x="31709" y="1092967"/>
                  <a:pt x="38746" y="1077133"/>
                </a:cubicBezTo>
                <a:cubicBezTo>
                  <a:pt x="52384" y="1046448"/>
                  <a:pt x="64460" y="1015091"/>
                  <a:pt x="77491" y="984143"/>
                </a:cubicBezTo>
                <a:cubicBezTo>
                  <a:pt x="93413" y="946329"/>
                  <a:pt x="107419" y="909323"/>
                  <a:pt x="131735" y="875655"/>
                </a:cubicBezTo>
                <a:cubicBezTo>
                  <a:pt x="203296" y="776571"/>
                  <a:pt x="189186" y="806137"/>
                  <a:pt x="271220" y="728421"/>
                </a:cubicBezTo>
                <a:cubicBezTo>
                  <a:pt x="319954" y="682252"/>
                  <a:pt x="359852" y="631314"/>
                  <a:pt x="418454" y="596685"/>
                </a:cubicBezTo>
                <a:cubicBezTo>
                  <a:pt x="450294" y="577870"/>
                  <a:pt x="486380" y="567253"/>
                  <a:pt x="519193" y="550190"/>
                </a:cubicBezTo>
                <a:cubicBezTo>
                  <a:pt x="551031" y="533634"/>
                  <a:pt x="580087" y="511994"/>
                  <a:pt x="612183" y="495946"/>
                </a:cubicBezTo>
                <a:cubicBezTo>
                  <a:pt x="662853" y="470611"/>
                  <a:pt x="716059" y="450646"/>
                  <a:pt x="767166" y="426204"/>
                </a:cubicBezTo>
                <a:cubicBezTo>
                  <a:pt x="834904" y="393808"/>
                  <a:pt x="903007" y="361931"/>
                  <a:pt x="968644" y="325465"/>
                </a:cubicBezTo>
                <a:cubicBezTo>
                  <a:pt x="991891" y="312550"/>
                  <a:pt x="1014134" y="297632"/>
                  <a:pt x="1038386" y="286719"/>
                </a:cubicBezTo>
                <a:cubicBezTo>
                  <a:pt x="1093628" y="261860"/>
                  <a:pt x="1167958" y="243529"/>
                  <a:pt x="1224366" y="224726"/>
                </a:cubicBezTo>
                <a:cubicBezTo>
                  <a:pt x="1291788" y="202252"/>
                  <a:pt x="1359300" y="179937"/>
                  <a:pt x="1425844" y="154983"/>
                </a:cubicBezTo>
                <a:cubicBezTo>
                  <a:pt x="1446508" y="147234"/>
                  <a:pt x="1466792" y="138382"/>
                  <a:pt x="1487837" y="131736"/>
                </a:cubicBezTo>
                <a:cubicBezTo>
                  <a:pt x="1515921" y="122867"/>
                  <a:pt x="1544410" y="115235"/>
                  <a:pt x="1573078" y="108489"/>
                </a:cubicBezTo>
                <a:cubicBezTo>
                  <a:pt x="1588372" y="104890"/>
                  <a:pt x="1604434" y="104944"/>
                  <a:pt x="1619573" y="100739"/>
                </a:cubicBezTo>
                <a:cubicBezTo>
                  <a:pt x="1737034" y="68111"/>
                  <a:pt x="1767040" y="34556"/>
                  <a:pt x="1914041" y="23248"/>
                </a:cubicBezTo>
                <a:lnTo>
                  <a:pt x="2014780" y="15499"/>
                </a:lnTo>
                <a:cubicBezTo>
                  <a:pt x="2075410" y="10447"/>
                  <a:pt x="2117547" y="5997"/>
                  <a:pt x="2177512" y="0"/>
                </a:cubicBezTo>
                <a:cubicBezTo>
                  <a:pt x="2345404" y="7996"/>
                  <a:pt x="2285939" y="7750"/>
                  <a:pt x="2355742" y="77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B05C9E23-E1C7-AEB1-52E9-09709FD4033D}"/>
              </a:ext>
            </a:extLst>
          </p:cNvPr>
          <p:cNvCxnSpPr/>
          <p:nvPr/>
        </p:nvCxnSpPr>
        <p:spPr>
          <a:xfrm>
            <a:off x="11152322" y="2174407"/>
            <a:ext cx="0" cy="1356989"/>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7461F33D-F792-CB79-AC24-A6B55055FC82}"/>
                  </a:ext>
                </a:extLst>
              </p:cNvPr>
              <p:cNvSpPr txBox="1"/>
              <p:nvPr/>
            </p:nvSpPr>
            <p:spPr>
              <a:xfrm>
                <a:off x="10886986" y="3645276"/>
                <a:ext cx="553613" cy="295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𝐵𝐴𝑈</m:t>
                          </m:r>
                        </m:sup>
                      </m:sSubSup>
                    </m:oMath>
                  </m:oMathPara>
                </a14:m>
                <a:endParaRPr kumimoji="1" lang="ja-JP" altLang="en-US" dirty="0"/>
              </a:p>
            </p:txBody>
          </p:sp>
        </mc:Choice>
        <mc:Fallback xmlns="">
          <p:sp>
            <p:nvSpPr>
              <p:cNvPr id="16" name="テキスト ボックス 15">
                <a:extLst>
                  <a:ext uri="{FF2B5EF4-FFF2-40B4-BE49-F238E27FC236}">
                    <a16:creationId xmlns:a16="http://schemas.microsoft.com/office/drawing/2014/main" id="{7461F33D-F792-CB79-AC24-A6B55055FC82}"/>
                  </a:ext>
                </a:extLst>
              </p:cNvPr>
              <p:cNvSpPr txBox="1">
                <a:spLocks noRot="1" noChangeAspect="1" noMove="1" noResize="1" noEditPoints="1" noAdjustHandles="1" noChangeArrowheads="1" noChangeShapeType="1" noTextEdit="1"/>
              </p:cNvSpPr>
              <p:nvPr/>
            </p:nvSpPr>
            <p:spPr>
              <a:xfrm>
                <a:off x="10886986" y="3645276"/>
                <a:ext cx="553613" cy="295402"/>
              </a:xfrm>
              <a:prstGeom prst="rect">
                <a:avLst/>
              </a:prstGeom>
              <a:blipFill>
                <a:blip r:embed="rId6"/>
                <a:stretch>
                  <a:fillRect l="-4396" r="-2198" b="-208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44358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D618274-FD04-7B61-F3CE-D98F0D029D27}"/>
              </a:ext>
            </a:extLst>
          </p:cNvPr>
          <p:cNvSpPr>
            <a:spLocks noGrp="1"/>
          </p:cNvSpPr>
          <p:nvPr>
            <p:ph type="sldNum" sz="quarter" idx="12"/>
          </p:nvPr>
        </p:nvSpPr>
        <p:spPr/>
        <p:txBody>
          <a:bodyPr/>
          <a:lstStyle/>
          <a:p>
            <a:fld id="{35A7A24F-9FDF-4A75-AF47-958DB0AA3AC0}" type="slidenum">
              <a:rPr kumimoji="1" lang="ja-JP" altLang="en-US" smtClean="0"/>
              <a:t>14</a:t>
            </a:fld>
            <a:endParaRPr kumimoji="1" lang="ja-JP" altLang="en-US" dirty="0"/>
          </a:p>
        </p:txBody>
      </p:sp>
      <p:pic>
        <p:nvPicPr>
          <p:cNvPr id="6" name="図 5">
            <a:extLst>
              <a:ext uri="{FF2B5EF4-FFF2-40B4-BE49-F238E27FC236}">
                <a16:creationId xmlns:a16="http://schemas.microsoft.com/office/drawing/2014/main" id="{5DB70E54-7282-CE7E-C4BB-6E821B05C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454563"/>
            <a:ext cx="12192000" cy="894953"/>
          </a:xfrm>
          <a:prstGeom prst="rect">
            <a:avLst/>
          </a:prstGeom>
        </p:spPr>
      </p:pic>
      <p:sp>
        <p:nvSpPr>
          <p:cNvPr id="8" name="タイトル 1">
            <a:extLst>
              <a:ext uri="{FF2B5EF4-FFF2-40B4-BE49-F238E27FC236}">
                <a16:creationId xmlns:a16="http://schemas.microsoft.com/office/drawing/2014/main" id="{5635FA23-AB75-5C4D-9DB8-28542DF6AF98}"/>
              </a:ext>
            </a:extLst>
          </p:cNvPr>
          <p:cNvSpPr txBox="1">
            <a:spLocks/>
          </p:cNvSpPr>
          <p:nvPr/>
        </p:nvSpPr>
        <p:spPr>
          <a:xfrm>
            <a:off x="108526" y="64652"/>
            <a:ext cx="9377219" cy="79829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eiryo UI" panose="020B0604030504040204" pitchFamily="50" charset="-128"/>
                <a:ea typeface="Meiryo UI" panose="020B0604030504040204" pitchFamily="50" charset="-128"/>
              </a:rPr>
              <a:t>直接規制・環境税・排出権取引の設定②</a:t>
            </a:r>
          </a:p>
        </p:txBody>
      </p:sp>
      <p:sp>
        <p:nvSpPr>
          <p:cNvPr id="9" name="テキスト ボックス 8">
            <a:extLst>
              <a:ext uri="{FF2B5EF4-FFF2-40B4-BE49-F238E27FC236}">
                <a16:creationId xmlns:a16="http://schemas.microsoft.com/office/drawing/2014/main" id="{DF994718-DC2F-A254-0A87-DC18AC21FF86}"/>
              </a:ext>
            </a:extLst>
          </p:cNvPr>
          <p:cNvSpPr txBox="1"/>
          <p:nvPr/>
        </p:nvSpPr>
        <p:spPr>
          <a:xfrm>
            <a:off x="8886512" y="6259810"/>
            <a:ext cx="2056108" cy="461665"/>
          </a:xfrm>
          <a:prstGeom prst="rect">
            <a:avLst/>
          </a:prstGeom>
          <a:noFill/>
        </p:spPr>
        <p:txBody>
          <a:bodyPr wrap="square">
            <a:spAutoFit/>
          </a:bodyPr>
          <a:lstStyle/>
          <a:p>
            <a:r>
              <a:rPr kumimoji="1" lang="ja-JP" altLang="en-US" sz="1200" dirty="0"/>
              <a:t>排出権制度の経済理論</a:t>
            </a:r>
            <a:br>
              <a:rPr kumimoji="1" lang="en-US" altLang="ja-JP" sz="1200" dirty="0"/>
            </a:br>
            <a:r>
              <a:rPr kumimoji="1" lang="ja-JP" altLang="en-US" sz="1200" dirty="0"/>
              <a:t>前田章</a:t>
            </a:r>
            <a:endParaRPr lang="ja-JP" altLang="en-US" sz="1200" dirty="0"/>
          </a:p>
        </p:txBody>
      </p:sp>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id="{026AE9D7-3C6D-A9F9-8C03-DAF5D4D30A4E}"/>
                  </a:ext>
                </a:extLst>
              </p:cNvPr>
              <p:cNvSpPr>
                <a:spLocks noGrp="1"/>
              </p:cNvSpPr>
              <p:nvPr>
                <p:ph idx="1"/>
              </p:nvPr>
            </p:nvSpPr>
            <p:spPr>
              <a:xfrm>
                <a:off x="376753" y="1628994"/>
                <a:ext cx="4235823" cy="4351338"/>
              </a:xfrm>
            </p:spPr>
            <p:txBody>
              <a:bodyPr>
                <a:normAutofit/>
              </a:bodyPr>
              <a:lstStyle/>
              <a:p>
                <a:pPr marL="0" indent="0">
                  <a:buNone/>
                </a:pPr>
                <a:r>
                  <a:rPr lang="ja-JP" altLang="en-US" dirty="0"/>
                  <a:t>①規制なし</a:t>
                </a:r>
                <a:endParaRPr lang="en-US" altLang="ja-JP" dirty="0"/>
              </a:p>
              <a:p>
                <a:pPr marL="0" indent="0">
                  <a:buNone/>
                </a:pPr>
                <a:r>
                  <a:rPr kumimoji="1" lang="ja-JP" altLang="en-US" dirty="0"/>
                  <a:t>→各経済主体は最大まで排出して利益を最大化</a:t>
                </a:r>
                <a:endParaRPr kumimoji="1" lang="en-US" altLang="ja-JP" dirty="0"/>
              </a:p>
              <a:p>
                <a:pPr marL="0" indent="0">
                  <a:buNone/>
                </a:pPr>
                <a:endParaRPr kumimoji="1" lang="en-US" altLang="ja-JP" dirty="0"/>
              </a:p>
              <a:p>
                <a:pPr lvl="1"/>
                <a:r>
                  <a:rPr kumimoji="1" lang="ja-JP" altLang="en-US" dirty="0"/>
                  <a:t>各経済主体の行動</a:t>
                </a:r>
                <a:r>
                  <a:rPr lang="ja-JP" altLang="en-US" dirty="0"/>
                  <a:t> </a:t>
                </a:r>
                <a:r>
                  <a:rPr lang="en-US" altLang="ja-JP" dirty="0"/>
                  <a:t>:</a:t>
                </a:r>
                <a:r>
                  <a:rPr lang="ja-JP" altLang="en-US" dirty="0"/>
                  <a:t> </a:t>
                </a:r>
                <a14:m>
                  <m:oMath xmlns:m="http://schemas.openxmlformats.org/officeDocument/2006/math">
                    <m:func>
                      <m:funcPr>
                        <m:ctrlPr>
                          <a:rPr lang="en-US" altLang="ja-JP" b="0" i="1" smtClean="0">
                            <a:latin typeface="Cambria Math" panose="02040503050406030204" pitchFamily="18" charset="0"/>
                          </a:rPr>
                        </m:ctrlPr>
                      </m:funcPr>
                      <m:fName>
                        <m:limLow>
                          <m:limLowPr>
                            <m:ctrlPr>
                              <a:rPr lang="en-US" altLang="ja-JP" b="0" i="1" smtClean="0">
                                <a:latin typeface="Cambria Math" panose="02040503050406030204" pitchFamily="18" charset="0"/>
                              </a:rPr>
                            </m:ctrlPr>
                          </m:limLowPr>
                          <m:e>
                            <m:r>
                              <m:rPr>
                                <m:sty m:val="p"/>
                              </m:rPr>
                              <a:rPr lang="en-US" altLang="ja-JP" b="0" i="0" smtClean="0">
                                <a:latin typeface="Cambria Math" panose="02040503050406030204" pitchFamily="18" charset="0"/>
                              </a:rPr>
                              <m:t>max</m:t>
                            </m:r>
                          </m:e>
                          <m:lim>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Sub>
                          </m:lim>
                        </m:limLow>
                      </m:fName>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𝐵</m:t>
                            </m:r>
                          </m:e>
                          <m:sub>
                            <m:r>
                              <a:rPr lang="en-US" altLang="ja-JP" b="0" i="1" smtClean="0">
                                <a:latin typeface="Cambria Math" panose="02040503050406030204" pitchFamily="18" charset="0"/>
                              </a:rPr>
                              <m:t>𝑖</m:t>
                            </m:r>
                          </m:sub>
                        </m:sSub>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Sub>
                          </m:e>
                        </m:d>
                      </m:e>
                    </m:func>
                  </m:oMath>
                </a14:m>
                <a:endParaRPr kumimoji="1" lang="en-US" altLang="ja-JP" dirty="0"/>
              </a:p>
              <a:p>
                <a:pPr lvl="1"/>
                <a:r>
                  <a:rPr lang="ja-JP" altLang="en-US" dirty="0"/>
                  <a:t>この時の解</a:t>
                </a:r>
                <a:endParaRPr lang="en-US" altLang="ja-JP" dirty="0"/>
              </a:p>
              <a:p>
                <a:pPr marL="457200" lvl="1" indent="0">
                  <a:buNone/>
                </a:pPr>
                <a:r>
                  <a:rPr lang="ja-JP" altLang="en-US" dirty="0"/>
                  <a:t> </a:t>
                </a:r>
                <a:r>
                  <a:rPr lang="en-US" altLang="ja-JP" dirty="0"/>
                  <a:t>: </a:t>
                </a:r>
                <a14:m>
                  <m:oMath xmlns:m="http://schemas.openxmlformats.org/officeDocument/2006/math">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up>
                        <m:r>
                          <a:rPr lang="en-US" altLang="ja-JP" b="0" i="1" smtClean="0">
                            <a:latin typeface="Cambria Math" panose="02040503050406030204" pitchFamily="18" charset="0"/>
                          </a:rPr>
                          <m:t>𝑃</m:t>
                        </m:r>
                      </m:sup>
                    </m:sSubSup>
                    <m:r>
                      <a:rPr lang="en-US" altLang="ja-JP" b="0" i="1" smtClean="0">
                        <a:latin typeface="Cambria Math" panose="02040503050406030204" pitchFamily="18" charset="0"/>
                      </a:rPr>
                      <m:t>=</m:t>
                    </m:r>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up>
                        <m:r>
                          <a:rPr lang="en-US" altLang="ja-JP" b="0" i="1" smtClean="0">
                            <a:latin typeface="Cambria Math" panose="02040503050406030204" pitchFamily="18" charset="0"/>
                          </a:rPr>
                          <m:t>𝐵𝐴𝑈</m:t>
                        </m:r>
                      </m:sup>
                    </m:sSubSup>
                  </m:oMath>
                </a14:m>
                <a:r>
                  <a:rPr lang="ja-JP" altLang="en-US" dirty="0"/>
                  <a:t>となり、最大まで排出する</a:t>
                </a:r>
                <a:endParaRPr kumimoji="1" lang="en-US" altLang="ja-JP" dirty="0"/>
              </a:p>
              <a:p>
                <a:pPr lvl="1"/>
                <a:endParaRPr kumimoji="1" lang="ja-JP" altLang="en-US" dirty="0"/>
              </a:p>
            </p:txBody>
          </p:sp>
        </mc:Choice>
        <mc:Fallback xmlns="">
          <p:sp>
            <p:nvSpPr>
              <p:cNvPr id="5" name="コンテンツ プレースホルダー 2">
                <a:extLst>
                  <a:ext uri="{FF2B5EF4-FFF2-40B4-BE49-F238E27FC236}">
                    <a16:creationId xmlns:a16="http://schemas.microsoft.com/office/drawing/2014/main" id="{026AE9D7-3C6D-A9F9-8C03-DAF5D4D30A4E}"/>
                  </a:ext>
                </a:extLst>
              </p:cNvPr>
              <p:cNvSpPr>
                <a:spLocks noGrp="1" noRot="1" noChangeAspect="1" noMove="1" noResize="1" noEditPoints="1" noAdjustHandles="1" noChangeArrowheads="1" noChangeShapeType="1" noTextEdit="1"/>
              </p:cNvSpPr>
              <p:nvPr>
                <p:ph idx="1"/>
              </p:nvPr>
            </p:nvSpPr>
            <p:spPr>
              <a:xfrm>
                <a:off x="376753" y="1628994"/>
                <a:ext cx="4235823" cy="4351338"/>
              </a:xfrm>
              <a:blipFill>
                <a:blip r:embed="rId3"/>
                <a:stretch>
                  <a:fillRect l="-3022" t="-224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3CE264B3-4C2C-0239-88CF-CC87AF014F5E}"/>
                  </a:ext>
                </a:extLst>
              </p:cNvPr>
              <p:cNvSpPr txBox="1"/>
              <p:nvPr/>
            </p:nvSpPr>
            <p:spPr>
              <a:xfrm>
                <a:off x="5019999" y="1543980"/>
                <a:ext cx="6096000" cy="4667560"/>
              </a:xfrm>
              <a:prstGeom prst="rect">
                <a:avLst/>
              </a:prstGeom>
              <a:noFill/>
            </p:spPr>
            <p:txBody>
              <a:bodyPr wrap="square">
                <a:spAutoFit/>
              </a:bodyPr>
              <a:lstStyle/>
              <a:p>
                <a:r>
                  <a:rPr lang="ja-JP" altLang="en-US" dirty="0"/>
                  <a:t>② 社会全体にとって最適な排出量</a:t>
                </a:r>
                <a:endParaRPr kumimoji="1" lang="en-US" altLang="ja-JP" dirty="0"/>
              </a:p>
              <a:p>
                <a:r>
                  <a:rPr kumimoji="1" lang="ja-JP" altLang="en-US" dirty="0"/>
                  <a:t>社会全体にとって最適な社会全体排出量 </a:t>
                </a: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𝑆</m:t>
                        </m:r>
                      </m:sup>
                    </m:sSup>
                    <m:r>
                      <a:rPr lang="ja-JP" altLang="en-US" i="1">
                        <a:latin typeface="Cambria Math" panose="02040503050406030204" pitchFamily="18" charset="0"/>
                      </a:rPr>
                      <m:t>と</m:t>
                    </m:r>
                  </m:oMath>
                </a14:m>
                <a:r>
                  <a:rPr kumimoji="1" lang="ja-JP" altLang="en-US" dirty="0"/>
                  <a:t>は、社会的便益</a:t>
                </a:r>
                <a14:m>
                  <m:oMath xmlns:m="http://schemas.openxmlformats.org/officeDocument/2006/math">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oMath>
                </a14:m>
                <a:r>
                  <a:rPr lang="ja-JP" altLang="en-US" dirty="0"/>
                  <a:t>から社会的損失</a:t>
                </a:r>
                <a14:m>
                  <m:oMath xmlns:m="http://schemas.openxmlformats.org/officeDocument/2006/math">
                    <m:r>
                      <a:rPr lang="en-US" altLang="ja-JP" b="0" i="1" smtClean="0">
                        <a:latin typeface="Cambria Math" panose="02040503050406030204" pitchFamily="18" charset="0"/>
                      </a:rPr>
                      <m:t>𝐷</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𝑒</m:t>
                        </m:r>
                      </m:e>
                    </m:d>
                  </m:oMath>
                </a14:m>
                <a:r>
                  <a:rPr kumimoji="1" lang="ja-JP" altLang="en-US" b="0" dirty="0">
                    <a:latin typeface="Cambria Math" panose="02040503050406030204" pitchFamily="18" charset="0"/>
                  </a:rPr>
                  <a:t>を控除した</a:t>
                </a:r>
                <a14:m>
                  <m:oMath xmlns:m="http://schemas.openxmlformats.org/officeDocument/2006/math">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oMath>
                </a14:m>
                <a:r>
                  <a:rPr kumimoji="1" lang="ja-JP" altLang="en-US" b="0" dirty="0">
                    <a:latin typeface="Cambria Math" panose="02040503050406030204" pitchFamily="18" charset="0"/>
                  </a:rPr>
                  <a:t>を最大にするような</a:t>
                </a:r>
                <a14:m>
                  <m:oMath xmlns:m="http://schemas.openxmlformats.org/officeDocument/2006/math">
                    <m:r>
                      <a:rPr kumimoji="1" lang="en-US" altLang="ja-JP" b="0" i="1" smtClean="0">
                        <a:latin typeface="Cambria Math" panose="02040503050406030204" pitchFamily="18" charset="0"/>
                      </a:rPr>
                      <m:t>𝑒</m:t>
                    </m:r>
                  </m:oMath>
                </a14:m>
                <a:r>
                  <a:rPr kumimoji="1" lang="ja-JP" altLang="en-US" b="0" dirty="0">
                    <a:latin typeface="Cambria Math" panose="02040503050406030204" pitchFamily="18" charset="0"/>
                  </a:rPr>
                  <a:t>。式で書くと</a:t>
                </a:r>
                <a:endParaRPr kumimoji="1" lang="en-US" altLang="ja-JP"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kumimoji="1" lang="en-US" altLang="ja-JP" b="0" i="1" dirty="0" smtClean="0">
                              <a:latin typeface="Cambria Math" panose="02040503050406030204" pitchFamily="18" charset="0"/>
                            </a:rPr>
                          </m:ctrlPr>
                        </m:funcPr>
                        <m:fName>
                          <m:limLow>
                            <m:limLowPr>
                              <m:ctrlPr>
                                <a:rPr kumimoji="1" lang="en-US" altLang="ja-JP" b="0" i="1" dirty="0" smtClean="0">
                                  <a:latin typeface="Cambria Math" panose="02040503050406030204" pitchFamily="18" charset="0"/>
                                </a:rPr>
                              </m:ctrlPr>
                            </m:limLowPr>
                            <m:e>
                              <m:r>
                                <m:rPr>
                                  <m:sty m:val="p"/>
                                </m:rPr>
                                <a:rPr kumimoji="1" lang="en-US" altLang="ja-JP" b="0" i="0" dirty="0" smtClean="0">
                                  <a:latin typeface="Cambria Math" panose="02040503050406030204" pitchFamily="18" charset="0"/>
                                </a:rPr>
                                <m:t>max</m:t>
                              </m:r>
                            </m:e>
                            <m:lim>
                              <m:r>
                                <a:rPr kumimoji="1" lang="en-US" altLang="ja-JP" b="0" i="1" dirty="0" smtClean="0">
                                  <a:latin typeface="Cambria Math" panose="02040503050406030204" pitchFamily="18" charset="0"/>
                                </a:rPr>
                                <m:t>𝑒</m:t>
                              </m:r>
                            </m:lim>
                          </m:limLow>
                        </m:fName>
                        <m:e>
                          <m:r>
                            <a:rPr kumimoji="1" lang="en-US" altLang="ja-JP" b="0" i="1" dirty="0" smtClean="0">
                              <a:latin typeface="Cambria Math" panose="02040503050406030204" pitchFamily="18" charset="0"/>
                            </a:rPr>
                            <m:t>𝐵</m:t>
                          </m:r>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𝑒</m:t>
                              </m:r>
                            </m:e>
                          </m:d>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𝐷</m:t>
                          </m:r>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𝑒</m:t>
                              </m:r>
                            </m:e>
                          </m:d>
                        </m:e>
                      </m:func>
                    </m:oMath>
                  </m:oMathPara>
                </a14:m>
                <a:endParaRPr kumimoji="1" lang="en-US" altLang="ja-JP" b="0" i="1" dirty="0">
                  <a:latin typeface="Cambria Math" panose="02040503050406030204" pitchFamily="18" charset="0"/>
                </a:endParaRPr>
              </a:p>
              <a:p>
                <a:r>
                  <a:rPr lang="ja-JP" altLang="en-US" dirty="0">
                    <a:latin typeface="Cambria Math" panose="02040503050406030204" pitchFamily="18" charset="0"/>
                  </a:rPr>
                  <a:t>これを実現する排出量を</a:t>
                </a:r>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𝑒</m:t>
                        </m:r>
                      </m:e>
                      <m:sup>
                        <m:r>
                          <a:rPr lang="en-US" altLang="ja-JP" b="0" i="1" smtClean="0">
                            <a:latin typeface="Cambria Math" panose="02040503050406030204" pitchFamily="18" charset="0"/>
                          </a:rPr>
                          <m:t>𝑆</m:t>
                        </m:r>
                      </m:sup>
                    </m:sSup>
                  </m:oMath>
                </a14:m>
                <a:r>
                  <a:rPr kumimoji="1" lang="ja-JP" altLang="en-US" b="0" dirty="0">
                    <a:latin typeface="Cambria Math" panose="02040503050406030204" pitchFamily="18" charset="0"/>
                  </a:rPr>
                  <a:t>とおくと、</a:t>
                </a:r>
                <a14:m>
                  <m:oMath xmlns:m="http://schemas.openxmlformats.org/officeDocument/2006/math">
                    <m:r>
                      <a:rPr kumimoji="1" lang="en-US" altLang="ja-JP" b="0" i="1" smtClean="0">
                        <a:latin typeface="Cambria Math" panose="02040503050406030204" pitchFamily="18" charset="0"/>
                      </a:rPr>
                      <m:t>𝑀𝐵</m:t>
                    </m:r>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𝑆</m:t>
                            </m:r>
                          </m:sup>
                        </m:sSup>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𝑀𝐷</m:t>
                    </m:r>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𝑆</m:t>
                            </m:r>
                          </m:sup>
                        </m:sSup>
                      </m:e>
                    </m:d>
                  </m:oMath>
                </a14:m>
                <a:r>
                  <a:rPr kumimoji="1" lang="ja-JP" altLang="en-US" dirty="0"/>
                  <a:t>を満たす。①より、</a:t>
                </a:r>
                <a14:m>
                  <m:oMath xmlns:m="http://schemas.openxmlformats.org/officeDocument/2006/math">
                    <m:r>
                      <a:rPr kumimoji="1" lang="en-US" altLang="ja-JP" b="0" i="1" smtClean="0">
                        <a:latin typeface="Cambria Math" panose="02040503050406030204" pitchFamily="18" charset="0"/>
                      </a:rPr>
                      <m:t>𝑀𝐵</m:t>
                    </m:r>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𝑆</m:t>
                            </m:r>
                          </m:sup>
                        </m:sSup>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𝑀</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𝐵</m:t>
                        </m:r>
                      </m:e>
                      <m:sub>
                        <m:r>
                          <a:rPr kumimoji="1" lang="en-US" altLang="ja-JP" b="0" i="1" smtClean="0">
                            <a:latin typeface="Cambria Math" panose="02040503050406030204" pitchFamily="18" charset="0"/>
                          </a:rPr>
                          <m:t>𝑖</m:t>
                        </m:r>
                      </m:sub>
                    </m:sSub>
                    <m:d>
                      <m:dPr>
                        <m:ctrlPr>
                          <a:rPr kumimoji="1" lang="en-US" altLang="ja-JP" b="0" i="1" smtClean="0">
                            <a:latin typeface="Cambria Math" panose="02040503050406030204" pitchFamily="18" charset="0"/>
                          </a:rPr>
                        </m:ctrlPr>
                      </m:dPr>
                      <m:e>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𝑆</m:t>
                            </m:r>
                          </m:sup>
                        </m:sSubSup>
                      </m:e>
                    </m:d>
                    <m:r>
                      <a:rPr kumimoji="1" lang="en-US" altLang="ja-JP" b="0" i="1" smtClean="0">
                        <a:latin typeface="Cambria Math" panose="02040503050406030204" pitchFamily="18" charset="0"/>
                      </a:rPr>
                      <m:t>, </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𝑆</m:t>
                        </m:r>
                      </m:sup>
                    </m:sSup>
                    <m:r>
                      <a:rPr kumimoji="1" lang="en-US" altLang="ja-JP" b="0" i="1" smtClean="0">
                        <a:latin typeface="Cambria Math" panose="02040503050406030204" pitchFamily="18" charset="0"/>
                      </a:rPr>
                      <m:t>=</m:t>
                    </m:r>
                    <m:nary>
                      <m:naryPr>
                        <m:chr m:val="∑"/>
                        <m:supHide m:val="on"/>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𝑖</m:t>
                        </m:r>
                      </m:sub>
                      <m:sup/>
                      <m:e>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𝑆</m:t>
                            </m:r>
                          </m:sup>
                        </m:sSubSup>
                      </m:e>
                    </m:nary>
                  </m:oMath>
                </a14:m>
                <a:endParaRPr kumimoji="1" lang="en-US" altLang="ja-JP" dirty="0"/>
              </a:p>
              <a:p>
                <a:r>
                  <a:rPr lang="ja-JP" altLang="en-US" dirty="0"/>
                  <a:t>この解は</a:t>
                </a:r>
                <a:endParaRPr lang="en-US" altLang="ja-JP" dirty="0"/>
              </a:p>
              <a:p>
                <a:pPr lvl="1"/>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0≤</m:t>
                      </m:r>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𝑆</m:t>
                          </m:r>
                        </m:sup>
                      </m:sSubSup>
                      <m:r>
                        <a:rPr kumimoji="1" lang="en-US" altLang="ja-JP" b="0" i="1" smtClean="0">
                          <a:latin typeface="Cambria Math" panose="02040503050406030204" pitchFamily="18" charset="0"/>
                        </a:rPr>
                        <m:t>&lt;</m:t>
                      </m:r>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𝐵𝐴𝑈</m:t>
                          </m:r>
                        </m:sup>
                      </m:sSubSup>
                      <m:r>
                        <a:rPr kumimoji="1" lang="en-US" altLang="ja-JP" b="0" i="1" smtClean="0">
                          <a:latin typeface="Cambria Math" panose="02040503050406030204" pitchFamily="18" charset="0"/>
                        </a:rPr>
                        <m:t>=</m:t>
                      </m:r>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𝑃</m:t>
                          </m:r>
                        </m:sup>
                      </m:sSubSup>
                    </m:oMath>
                  </m:oMathPara>
                </a14:m>
                <a:endParaRPr kumimoji="1" lang="en-US" altLang="ja-JP" dirty="0"/>
              </a:p>
              <a:p>
                <a:pPr lvl="1"/>
                <a14:m>
                  <m:oMathPara xmlns:m="http://schemas.openxmlformats.org/officeDocument/2006/math">
                    <m:oMathParaPr>
                      <m:jc m:val="centerGroup"/>
                    </m:oMathParaPr>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𝑆</m:t>
                          </m:r>
                        </m:sup>
                      </m:sSup>
                      <m:r>
                        <a:rPr kumimoji="1" lang="en-US" altLang="ja-JP" b="0" i="1" smtClean="0">
                          <a:latin typeface="Cambria Math" panose="02040503050406030204" pitchFamily="18" charset="0"/>
                        </a:rPr>
                        <m:t>&lt;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𝐵𝐴𝑈</m:t>
                          </m:r>
                        </m:sup>
                      </m:sSup>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𝑃</m:t>
                          </m:r>
                        </m:sup>
                      </m:sSup>
                    </m:oMath>
                  </m:oMathPara>
                </a14:m>
                <a:endParaRPr kumimoji="1" lang="en-US" altLang="ja-JP" dirty="0"/>
              </a:p>
              <a:p>
                <a:pPr lvl="1"/>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𝑆</m:t>
                              </m:r>
                            </m:sup>
                          </m:sSup>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m:t>
                      </m:r>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𝑆</m:t>
                              </m:r>
                            </m:sup>
                          </m:sSup>
                        </m:e>
                      </m:d>
                      <m:r>
                        <a:rPr kumimoji="1" lang="en-US" altLang="ja-JP" b="0" i="1" smtClean="0">
                          <a:latin typeface="Cambria Math" panose="02040503050406030204" pitchFamily="18" charset="0"/>
                        </a:rPr>
                        <m:t>&gt;</m:t>
                      </m:r>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𝑃</m:t>
                              </m:r>
                            </m:sup>
                          </m:sSup>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m:t>
                      </m:r>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𝑃</m:t>
                              </m:r>
                            </m:sup>
                          </m:sSup>
                        </m:e>
                      </m:d>
                    </m:oMath>
                  </m:oMathPara>
                </a14:m>
                <a:endParaRPr kumimoji="1" lang="en-US" altLang="ja-JP" dirty="0"/>
              </a:p>
              <a:p>
                <a:r>
                  <a:rPr lang="ja-JP" altLang="en-US" dirty="0"/>
                  <a:t>つまり</a:t>
                </a:r>
                <a:endParaRPr lang="en-US" altLang="ja-JP" dirty="0"/>
              </a:p>
              <a:p>
                <a:pPr lvl="1"/>
                <a:r>
                  <a:rPr kumimoji="1" lang="ja-JP" altLang="en-US" dirty="0"/>
                  <a:t>各経済主体の自由勝手な活動の結果排出される排出量は、社会全体にとって最適な排出量よりも多い。その時の社会的な純便益は、社会的に最適な水準よりも低くなる。＝外部性の帰結</a:t>
                </a:r>
              </a:p>
            </p:txBody>
          </p:sp>
        </mc:Choice>
        <mc:Fallback xmlns="">
          <p:sp>
            <p:nvSpPr>
              <p:cNvPr id="17" name="テキスト ボックス 16">
                <a:extLst>
                  <a:ext uri="{FF2B5EF4-FFF2-40B4-BE49-F238E27FC236}">
                    <a16:creationId xmlns:a16="http://schemas.microsoft.com/office/drawing/2014/main" id="{3CE264B3-4C2C-0239-88CF-CC87AF014F5E}"/>
                  </a:ext>
                </a:extLst>
              </p:cNvPr>
              <p:cNvSpPr txBox="1">
                <a:spLocks noRot="1" noChangeAspect="1" noMove="1" noResize="1" noEditPoints="1" noAdjustHandles="1" noChangeArrowheads="1" noChangeShapeType="1" noTextEdit="1"/>
              </p:cNvSpPr>
              <p:nvPr/>
            </p:nvSpPr>
            <p:spPr>
              <a:xfrm>
                <a:off x="5019999" y="1543980"/>
                <a:ext cx="6096000" cy="4667560"/>
              </a:xfrm>
              <a:prstGeom prst="rect">
                <a:avLst/>
              </a:prstGeom>
              <a:blipFill>
                <a:blip r:embed="rId4"/>
                <a:stretch>
                  <a:fillRect l="-800" t="-653" b="-117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59974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D618274-FD04-7B61-F3CE-D98F0D029D27}"/>
              </a:ext>
            </a:extLst>
          </p:cNvPr>
          <p:cNvSpPr>
            <a:spLocks noGrp="1"/>
          </p:cNvSpPr>
          <p:nvPr>
            <p:ph type="sldNum" sz="quarter" idx="12"/>
          </p:nvPr>
        </p:nvSpPr>
        <p:spPr/>
        <p:txBody>
          <a:bodyPr/>
          <a:lstStyle/>
          <a:p>
            <a:fld id="{35A7A24F-9FDF-4A75-AF47-958DB0AA3AC0}" type="slidenum">
              <a:rPr kumimoji="1" lang="ja-JP" altLang="en-US" smtClean="0"/>
              <a:t>15</a:t>
            </a:fld>
            <a:endParaRPr kumimoji="1" lang="ja-JP" altLang="en-US" dirty="0"/>
          </a:p>
        </p:txBody>
      </p:sp>
      <p:pic>
        <p:nvPicPr>
          <p:cNvPr id="6" name="図 5">
            <a:extLst>
              <a:ext uri="{FF2B5EF4-FFF2-40B4-BE49-F238E27FC236}">
                <a16:creationId xmlns:a16="http://schemas.microsoft.com/office/drawing/2014/main" id="{5DB70E54-7282-CE7E-C4BB-6E821B05C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454563"/>
            <a:ext cx="12192000" cy="894953"/>
          </a:xfrm>
          <a:prstGeom prst="rect">
            <a:avLst/>
          </a:prstGeom>
        </p:spPr>
      </p:pic>
      <p:sp>
        <p:nvSpPr>
          <p:cNvPr id="8" name="タイトル 1">
            <a:extLst>
              <a:ext uri="{FF2B5EF4-FFF2-40B4-BE49-F238E27FC236}">
                <a16:creationId xmlns:a16="http://schemas.microsoft.com/office/drawing/2014/main" id="{5635FA23-AB75-5C4D-9DB8-28542DF6AF98}"/>
              </a:ext>
            </a:extLst>
          </p:cNvPr>
          <p:cNvSpPr txBox="1">
            <a:spLocks/>
          </p:cNvSpPr>
          <p:nvPr/>
        </p:nvSpPr>
        <p:spPr>
          <a:xfrm>
            <a:off x="108526" y="64652"/>
            <a:ext cx="9377219" cy="7982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eiryo UI" panose="020B0604030504040204" pitchFamily="50" charset="-128"/>
                <a:ea typeface="Meiryo UI" panose="020B0604030504040204" pitchFamily="50" charset="-128"/>
              </a:rPr>
              <a:t>課税</a:t>
            </a:r>
          </a:p>
        </p:txBody>
      </p:sp>
      <mc:AlternateContent xmlns:mc="http://schemas.openxmlformats.org/markup-compatibility/2006" xmlns:a14="http://schemas.microsoft.com/office/drawing/2010/main">
        <mc:Choice Requires="a14">
          <p:sp>
            <p:nvSpPr>
              <p:cNvPr id="7" name="コンテンツ プレースホルダー 2">
                <a:extLst>
                  <a:ext uri="{FF2B5EF4-FFF2-40B4-BE49-F238E27FC236}">
                    <a16:creationId xmlns:a16="http://schemas.microsoft.com/office/drawing/2014/main" id="{36E1CA04-847B-CC9C-7403-FBB8EEC0D2A6}"/>
                  </a:ext>
                </a:extLst>
              </p:cNvPr>
              <p:cNvSpPr>
                <a:spLocks noGrp="1"/>
              </p:cNvSpPr>
              <p:nvPr>
                <p:ph idx="1"/>
              </p:nvPr>
            </p:nvSpPr>
            <p:spPr>
              <a:xfrm>
                <a:off x="348916" y="1253331"/>
                <a:ext cx="10515600" cy="4351338"/>
              </a:xfrm>
            </p:spPr>
            <p:txBody>
              <a:bodyPr/>
              <a:lstStyle/>
              <a:p>
                <a:r>
                  <a:rPr kumimoji="1" lang="en-US" altLang="ja-JP" dirty="0"/>
                  <a:t>1</a:t>
                </a:r>
                <a:r>
                  <a:rPr kumimoji="1" lang="ja-JP" altLang="en-US" dirty="0"/>
                  <a:t>単位につき</a:t>
                </a:r>
                <a14:m>
                  <m:oMath xmlns:m="http://schemas.openxmlformats.org/officeDocument/2006/math">
                    <m:r>
                      <a:rPr kumimoji="1" lang="en-US" altLang="ja-JP" b="0" i="1" smtClean="0">
                        <a:latin typeface="Cambria Math" panose="02040503050406030204" pitchFamily="18" charset="0"/>
                      </a:rPr>
                      <m:t>𝑡</m:t>
                    </m:r>
                  </m:oMath>
                </a14:m>
                <a:r>
                  <a:rPr kumimoji="1" lang="ja-JP" altLang="en-US" dirty="0"/>
                  <a:t>円の課税</a:t>
                </a:r>
                <a:endParaRPr kumimoji="1" lang="en-US" altLang="ja-JP" dirty="0"/>
              </a:p>
              <a:p>
                <a:r>
                  <a:rPr lang="ja-JP" altLang="en-US" dirty="0"/>
                  <a:t>各経済主体は</a:t>
                </a:r>
                <a14:m>
                  <m:oMath xmlns:m="http://schemas.openxmlformats.org/officeDocument/2006/math">
                    <m:func>
                      <m:funcPr>
                        <m:ctrlPr>
                          <a:rPr lang="en-US" altLang="ja-JP" b="0" i="1" smtClean="0">
                            <a:latin typeface="Cambria Math" panose="02040503050406030204" pitchFamily="18" charset="0"/>
                          </a:rPr>
                        </m:ctrlPr>
                      </m:funcPr>
                      <m:fName>
                        <m:limLow>
                          <m:limLowPr>
                            <m:ctrlPr>
                              <a:rPr lang="en-US" altLang="ja-JP" b="0" i="1" smtClean="0">
                                <a:latin typeface="Cambria Math" panose="02040503050406030204" pitchFamily="18" charset="0"/>
                              </a:rPr>
                            </m:ctrlPr>
                          </m:limLowPr>
                          <m:e>
                            <m:r>
                              <m:rPr>
                                <m:sty m:val="p"/>
                              </m:rPr>
                              <a:rPr lang="en-US" altLang="ja-JP" b="0" i="0" smtClean="0">
                                <a:latin typeface="Cambria Math" panose="02040503050406030204" pitchFamily="18" charset="0"/>
                              </a:rPr>
                              <m:t>max</m:t>
                            </m:r>
                          </m:e>
                          <m:lim>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Sub>
                          </m:lim>
                        </m:limLow>
                      </m:fName>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𝐵</m:t>
                            </m:r>
                          </m:e>
                          <m:sub>
                            <m:r>
                              <a:rPr lang="en-US" altLang="ja-JP" b="0" i="1" smtClean="0">
                                <a:latin typeface="Cambria Math" panose="02040503050406030204" pitchFamily="18" charset="0"/>
                              </a:rPr>
                              <m:t>𝑖</m:t>
                            </m:r>
                          </m:sub>
                        </m:sSub>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Sub>
                          </m:e>
                        </m:d>
                        <m:r>
                          <a:rPr lang="en-US" altLang="ja-JP" b="0" i="1" smtClean="0">
                            <a:latin typeface="Cambria Math" panose="02040503050406030204" pitchFamily="18" charset="0"/>
                          </a:rPr>
                          <m:t>−</m:t>
                        </m:r>
                        <m:r>
                          <a:rPr lang="en-US" altLang="ja-JP" b="0" i="1" smtClean="0">
                            <a:latin typeface="Cambria Math" panose="02040503050406030204" pitchFamily="18" charset="0"/>
                          </a:rPr>
                          <m:t>𝑡</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Sub>
                      </m:e>
                    </m:func>
                  </m:oMath>
                </a14:m>
                <a:endParaRPr kumimoji="1" lang="en-US" altLang="ja-JP" dirty="0"/>
              </a:p>
              <a:p>
                <a:r>
                  <a:rPr lang="ja-JP" altLang="en-US" dirty="0"/>
                  <a:t>解</a:t>
                </a:r>
                <a14:m>
                  <m:oMath xmlns:m="http://schemas.openxmlformats.org/officeDocument/2006/math">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up>
                        <m:r>
                          <a:rPr lang="en-US" altLang="ja-JP" b="0" i="1" smtClean="0">
                            <a:latin typeface="Cambria Math" panose="02040503050406030204" pitchFamily="18" charset="0"/>
                          </a:rPr>
                          <m:t>𝑇</m:t>
                        </m:r>
                      </m:sup>
                    </m:sSubSup>
                  </m:oMath>
                </a14:m>
                <a:r>
                  <a:rPr lang="ja-JP" altLang="en-US" dirty="0"/>
                  <a:t>は</a:t>
                </a:r>
                <a14:m>
                  <m:oMath xmlns:m="http://schemas.openxmlformats.org/officeDocument/2006/math">
                    <m:r>
                      <a:rPr lang="en-US" altLang="ja-JP" b="0" i="1" smtClean="0">
                        <a:latin typeface="Cambria Math" panose="02040503050406030204" pitchFamily="18" charset="0"/>
                      </a:rPr>
                      <m:t>𝑀</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𝐵</m:t>
                        </m:r>
                      </m:e>
                      <m:sub>
                        <m:r>
                          <a:rPr lang="en-US" altLang="ja-JP" b="0" i="1" smtClean="0">
                            <a:latin typeface="Cambria Math" panose="02040503050406030204" pitchFamily="18" charset="0"/>
                          </a:rPr>
                          <m:t>𝑖</m:t>
                        </m:r>
                      </m:sub>
                    </m:sSub>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Sub>
                      </m:e>
                    </m:d>
                    <m:r>
                      <a:rPr lang="en-US" altLang="ja-JP" b="0" i="1" smtClean="0">
                        <a:latin typeface="Cambria Math" panose="02040503050406030204" pitchFamily="18" charset="0"/>
                      </a:rPr>
                      <m:t>=</m:t>
                    </m:r>
                    <m:r>
                      <a:rPr lang="en-US" altLang="ja-JP" b="0" i="1" smtClean="0">
                        <a:latin typeface="Cambria Math" panose="02040503050406030204" pitchFamily="18" charset="0"/>
                      </a:rPr>
                      <m:t>𝑡</m:t>
                    </m:r>
                  </m:oMath>
                </a14:m>
                <a:endParaRPr kumimoji="1" lang="en-US" altLang="ja-JP" dirty="0"/>
              </a:p>
              <a:p>
                <a:r>
                  <a:rPr lang="ja-JP" altLang="en-US" dirty="0"/>
                  <a:t>ここで、</a:t>
                </a:r>
                <a14:m>
                  <m:oMath xmlns:m="http://schemas.openxmlformats.org/officeDocument/2006/math">
                    <m:r>
                      <a:rPr lang="en-US" altLang="ja-JP" b="0" i="1" smtClean="0">
                        <a:latin typeface="Cambria Math" panose="02040503050406030204" pitchFamily="18" charset="0"/>
                      </a:rPr>
                      <m:t>𝑡</m:t>
                    </m:r>
                    <m:r>
                      <a:rPr lang="en-US" altLang="ja-JP" b="0" i="1" smtClean="0">
                        <a:latin typeface="Cambria Math" panose="02040503050406030204" pitchFamily="18" charset="0"/>
                      </a:rPr>
                      <m:t>=</m:t>
                    </m:r>
                    <m:r>
                      <a:rPr lang="en-US" altLang="ja-JP" b="0" i="1" smtClean="0">
                        <a:latin typeface="Cambria Math" panose="02040503050406030204" pitchFamily="18" charset="0"/>
                      </a:rPr>
                      <m:t>𝑀𝐵</m:t>
                    </m:r>
                    <m:d>
                      <m:dPr>
                        <m:ctrlPr>
                          <a:rPr lang="en-US" altLang="ja-JP" b="0" i="1" smtClean="0">
                            <a:latin typeface="Cambria Math" panose="02040503050406030204" pitchFamily="18" charset="0"/>
                          </a:rPr>
                        </m:ctrlPr>
                      </m:dPr>
                      <m:e>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𝑒</m:t>
                            </m:r>
                          </m:e>
                          <m:sup>
                            <m:r>
                              <a:rPr lang="en-US" altLang="ja-JP" b="0" i="1" smtClean="0">
                                <a:latin typeface="Cambria Math" panose="02040503050406030204" pitchFamily="18" charset="0"/>
                              </a:rPr>
                              <m:t>𝑆</m:t>
                            </m:r>
                          </m:sup>
                        </m:sSup>
                      </m:e>
                    </m:d>
                    <m:r>
                      <a:rPr lang="en-US" altLang="ja-JP" b="0" i="1" smtClean="0">
                        <a:latin typeface="Cambria Math" panose="02040503050406030204" pitchFamily="18" charset="0"/>
                      </a:rPr>
                      <m:t>=</m:t>
                    </m:r>
                    <m:r>
                      <a:rPr lang="en-US" altLang="ja-JP" b="0" i="1" smtClean="0">
                        <a:latin typeface="Cambria Math" panose="02040503050406030204" pitchFamily="18" charset="0"/>
                      </a:rPr>
                      <m:t>𝑀𝐷</m:t>
                    </m:r>
                    <m:d>
                      <m:dPr>
                        <m:ctrlPr>
                          <a:rPr lang="en-US" altLang="ja-JP" b="0" i="1" smtClean="0">
                            <a:latin typeface="Cambria Math" panose="02040503050406030204" pitchFamily="18" charset="0"/>
                          </a:rPr>
                        </m:ctrlPr>
                      </m:dPr>
                      <m:e>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𝑒</m:t>
                            </m:r>
                          </m:e>
                          <m:sup>
                            <m:r>
                              <a:rPr lang="en-US" altLang="ja-JP" b="0" i="1" smtClean="0">
                                <a:latin typeface="Cambria Math" panose="02040503050406030204" pitchFamily="18" charset="0"/>
                              </a:rPr>
                              <m:t>𝑆</m:t>
                            </m:r>
                          </m:sup>
                        </m:sSup>
                      </m:e>
                    </m:d>
                  </m:oMath>
                </a14:m>
                <a:r>
                  <a:rPr kumimoji="1" lang="ja-JP" altLang="en-US" dirty="0"/>
                  <a:t>と設定すると、</a:t>
                </a:r>
                <a14:m>
                  <m:oMath xmlns:m="http://schemas.openxmlformats.org/officeDocument/2006/math">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𝑇</m:t>
                        </m:r>
                      </m:sup>
                    </m:sSubSup>
                    <m:r>
                      <a:rPr kumimoji="1" lang="en-US" altLang="ja-JP" b="0" i="1" smtClean="0">
                        <a:latin typeface="Cambria Math" panose="02040503050406030204" pitchFamily="18" charset="0"/>
                      </a:rPr>
                      <m:t>=</m:t>
                    </m:r>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𝑆</m:t>
                        </m:r>
                      </m:sup>
                    </m:sSubSup>
                  </m:oMath>
                </a14:m>
                <a:endParaRPr kumimoji="1" lang="en-US" altLang="ja-JP" dirty="0"/>
              </a:p>
              <a:p>
                <a:r>
                  <a:rPr lang="ja-JP" altLang="en-US" dirty="0"/>
                  <a:t>各経済主体の排出量は自動的に社会的純便益最大化時の排出量に一致する</a:t>
                </a:r>
                <a:r>
                  <a:rPr lang="en-US" altLang="ja-JP" dirty="0"/>
                  <a:t>=Pigou</a:t>
                </a:r>
                <a:r>
                  <a:rPr lang="ja-JP" altLang="en-US" dirty="0"/>
                  <a:t>税</a:t>
                </a:r>
                <a:endParaRPr kumimoji="1" lang="ja-JP" altLang="en-US" dirty="0"/>
              </a:p>
            </p:txBody>
          </p:sp>
        </mc:Choice>
        <mc:Fallback xmlns="">
          <p:sp>
            <p:nvSpPr>
              <p:cNvPr id="7" name="コンテンツ プレースホルダー 2">
                <a:extLst>
                  <a:ext uri="{FF2B5EF4-FFF2-40B4-BE49-F238E27FC236}">
                    <a16:creationId xmlns:a16="http://schemas.microsoft.com/office/drawing/2014/main" id="{36E1CA04-847B-CC9C-7403-FBB8EEC0D2A6}"/>
                  </a:ext>
                </a:extLst>
              </p:cNvPr>
              <p:cNvSpPr>
                <a:spLocks noGrp="1" noRot="1" noChangeAspect="1" noMove="1" noResize="1" noEditPoints="1" noAdjustHandles="1" noChangeArrowheads="1" noChangeShapeType="1" noTextEdit="1"/>
              </p:cNvSpPr>
              <p:nvPr>
                <p:ph idx="1"/>
              </p:nvPr>
            </p:nvSpPr>
            <p:spPr>
              <a:xfrm>
                <a:off x="348916" y="1253331"/>
                <a:ext cx="10515600" cy="4351338"/>
              </a:xfrm>
              <a:blipFill>
                <a:blip r:embed="rId3"/>
                <a:stretch>
                  <a:fillRect l="-1043" t="-2384"/>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EB140E6E-BEFC-2F59-D6DE-4FE551055C8F}"/>
              </a:ext>
            </a:extLst>
          </p:cNvPr>
          <p:cNvSpPr txBox="1"/>
          <p:nvPr/>
        </p:nvSpPr>
        <p:spPr>
          <a:xfrm>
            <a:off x="9055089" y="5627002"/>
            <a:ext cx="2056108" cy="461665"/>
          </a:xfrm>
          <a:prstGeom prst="rect">
            <a:avLst/>
          </a:prstGeom>
          <a:noFill/>
        </p:spPr>
        <p:txBody>
          <a:bodyPr wrap="square">
            <a:spAutoFit/>
          </a:bodyPr>
          <a:lstStyle/>
          <a:p>
            <a:r>
              <a:rPr kumimoji="1" lang="ja-JP" altLang="en-US" sz="1200" dirty="0"/>
              <a:t>排出権制度の経済理論</a:t>
            </a:r>
            <a:br>
              <a:rPr kumimoji="1" lang="en-US" altLang="ja-JP" sz="1200" dirty="0"/>
            </a:br>
            <a:r>
              <a:rPr kumimoji="1" lang="ja-JP" altLang="en-US" sz="1200" dirty="0"/>
              <a:t>前田章</a:t>
            </a:r>
            <a:endParaRPr lang="ja-JP" altLang="en-US" sz="1200" dirty="0"/>
          </a:p>
        </p:txBody>
      </p:sp>
    </p:spTree>
    <p:extLst>
      <p:ext uri="{BB962C8B-B14F-4D97-AF65-F5344CB8AC3E}">
        <p14:creationId xmlns:p14="http://schemas.microsoft.com/office/powerpoint/2010/main" val="2468111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D618274-FD04-7B61-F3CE-D98F0D029D27}"/>
              </a:ext>
            </a:extLst>
          </p:cNvPr>
          <p:cNvSpPr>
            <a:spLocks noGrp="1"/>
          </p:cNvSpPr>
          <p:nvPr>
            <p:ph type="sldNum" sz="quarter" idx="12"/>
          </p:nvPr>
        </p:nvSpPr>
        <p:spPr/>
        <p:txBody>
          <a:bodyPr/>
          <a:lstStyle/>
          <a:p>
            <a:fld id="{35A7A24F-9FDF-4A75-AF47-958DB0AA3AC0}" type="slidenum">
              <a:rPr kumimoji="1" lang="ja-JP" altLang="en-US" smtClean="0"/>
              <a:t>16</a:t>
            </a:fld>
            <a:endParaRPr kumimoji="1" lang="ja-JP" altLang="en-US" dirty="0"/>
          </a:p>
        </p:txBody>
      </p:sp>
      <p:pic>
        <p:nvPicPr>
          <p:cNvPr id="6" name="図 5">
            <a:extLst>
              <a:ext uri="{FF2B5EF4-FFF2-40B4-BE49-F238E27FC236}">
                <a16:creationId xmlns:a16="http://schemas.microsoft.com/office/drawing/2014/main" id="{5DB70E54-7282-CE7E-C4BB-6E821B05C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454563"/>
            <a:ext cx="12192000" cy="894953"/>
          </a:xfrm>
          <a:prstGeom prst="rect">
            <a:avLst/>
          </a:prstGeom>
        </p:spPr>
      </p:pic>
      <p:sp>
        <p:nvSpPr>
          <p:cNvPr id="8" name="タイトル 1">
            <a:extLst>
              <a:ext uri="{FF2B5EF4-FFF2-40B4-BE49-F238E27FC236}">
                <a16:creationId xmlns:a16="http://schemas.microsoft.com/office/drawing/2014/main" id="{5635FA23-AB75-5C4D-9DB8-28542DF6AF98}"/>
              </a:ext>
            </a:extLst>
          </p:cNvPr>
          <p:cNvSpPr txBox="1">
            <a:spLocks/>
          </p:cNvSpPr>
          <p:nvPr/>
        </p:nvSpPr>
        <p:spPr>
          <a:xfrm>
            <a:off x="108526" y="64652"/>
            <a:ext cx="9377219" cy="7982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eiryo UI" panose="020B0604030504040204" pitchFamily="50" charset="-128"/>
                <a:ea typeface="Meiryo UI" panose="020B0604030504040204" pitchFamily="50" charset="-128"/>
              </a:rPr>
              <a:t>補助金</a:t>
            </a:r>
          </a:p>
        </p:txBody>
      </p:sp>
      <p:sp>
        <p:nvSpPr>
          <p:cNvPr id="9" name="テキスト ボックス 8">
            <a:extLst>
              <a:ext uri="{FF2B5EF4-FFF2-40B4-BE49-F238E27FC236}">
                <a16:creationId xmlns:a16="http://schemas.microsoft.com/office/drawing/2014/main" id="{EB140E6E-BEFC-2F59-D6DE-4FE551055C8F}"/>
              </a:ext>
            </a:extLst>
          </p:cNvPr>
          <p:cNvSpPr txBox="1"/>
          <p:nvPr/>
        </p:nvSpPr>
        <p:spPr>
          <a:xfrm>
            <a:off x="9055089" y="5627002"/>
            <a:ext cx="2056108" cy="461665"/>
          </a:xfrm>
          <a:prstGeom prst="rect">
            <a:avLst/>
          </a:prstGeom>
          <a:noFill/>
        </p:spPr>
        <p:txBody>
          <a:bodyPr wrap="square">
            <a:spAutoFit/>
          </a:bodyPr>
          <a:lstStyle/>
          <a:p>
            <a:r>
              <a:rPr kumimoji="1" lang="ja-JP" altLang="en-US" sz="1200" dirty="0"/>
              <a:t>排出権制度の経済理論</a:t>
            </a:r>
            <a:br>
              <a:rPr kumimoji="1" lang="en-US" altLang="ja-JP" sz="1200" dirty="0"/>
            </a:br>
            <a:r>
              <a:rPr kumimoji="1" lang="ja-JP" altLang="en-US" sz="1200" dirty="0"/>
              <a:t>前田章</a:t>
            </a:r>
            <a:endParaRPr lang="ja-JP" altLang="en-US" sz="1200" dirty="0"/>
          </a:p>
        </p:txBody>
      </p:sp>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id="{1165F63A-243B-6931-50F0-3D52C8F71963}"/>
                  </a:ext>
                </a:extLst>
              </p:cNvPr>
              <p:cNvSpPr>
                <a:spLocks noGrp="1"/>
              </p:cNvSpPr>
              <p:nvPr>
                <p:ph idx="1"/>
              </p:nvPr>
            </p:nvSpPr>
            <p:spPr>
              <a:xfrm>
                <a:off x="533400" y="1312590"/>
                <a:ext cx="10515600" cy="4351338"/>
              </a:xfrm>
            </p:spPr>
            <p:txBody>
              <a:bodyPr/>
              <a:lstStyle/>
              <a:p>
                <a:r>
                  <a:rPr kumimoji="1" lang="en-US" altLang="ja-JP" dirty="0"/>
                  <a:t>1</a:t>
                </a:r>
                <a:r>
                  <a:rPr kumimoji="1" lang="ja-JP" altLang="en-US" dirty="0"/>
                  <a:t>単位の削減につき</a:t>
                </a:r>
                <a14:m>
                  <m:oMath xmlns:m="http://schemas.openxmlformats.org/officeDocument/2006/math">
                    <m:r>
                      <a:rPr kumimoji="1" lang="en-US" altLang="ja-JP" b="0" i="1" smtClean="0">
                        <a:latin typeface="Cambria Math" panose="02040503050406030204" pitchFamily="18" charset="0"/>
                      </a:rPr>
                      <m:t>𝑠</m:t>
                    </m:r>
                  </m:oMath>
                </a14:m>
                <a:r>
                  <a:rPr kumimoji="1" lang="ja-JP" altLang="en-US" dirty="0"/>
                  <a:t>円の補助金</a:t>
                </a:r>
                <a:endParaRPr kumimoji="1" lang="en-US" altLang="ja-JP" dirty="0"/>
              </a:p>
              <a:p>
                <a:r>
                  <a:rPr lang="ja-JP" altLang="en-US" dirty="0"/>
                  <a:t>各経済主体は</a:t>
                </a:r>
                <a14:m>
                  <m:oMath xmlns:m="http://schemas.openxmlformats.org/officeDocument/2006/math">
                    <m:func>
                      <m:funcPr>
                        <m:ctrlPr>
                          <a:rPr lang="en-US" altLang="ja-JP" b="0" i="1" smtClean="0">
                            <a:latin typeface="Cambria Math" panose="02040503050406030204" pitchFamily="18" charset="0"/>
                          </a:rPr>
                        </m:ctrlPr>
                      </m:funcPr>
                      <m:fName>
                        <m:limLow>
                          <m:limLowPr>
                            <m:ctrlPr>
                              <a:rPr lang="en-US" altLang="ja-JP" b="0" i="1" smtClean="0">
                                <a:latin typeface="Cambria Math" panose="02040503050406030204" pitchFamily="18" charset="0"/>
                              </a:rPr>
                            </m:ctrlPr>
                          </m:limLowPr>
                          <m:e>
                            <m:r>
                              <m:rPr>
                                <m:sty m:val="p"/>
                              </m:rPr>
                              <a:rPr lang="en-US" altLang="ja-JP" b="0" i="0" smtClean="0">
                                <a:latin typeface="Cambria Math" panose="02040503050406030204" pitchFamily="18" charset="0"/>
                              </a:rPr>
                              <m:t>max</m:t>
                            </m:r>
                          </m:e>
                          <m:lim>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Sub>
                          </m:lim>
                        </m:limLow>
                      </m:fName>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𝐵</m:t>
                            </m:r>
                          </m:e>
                          <m:sub>
                            <m:r>
                              <a:rPr lang="en-US" altLang="ja-JP" b="0" i="1" smtClean="0">
                                <a:latin typeface="Cambria Math" panose="02040503050406030204" pitchFamily="18" charset="0"/>
                              </a:rPr>
                              <m:t>𝑖</m:t>
                            </m:r>
                          </m:sub>
                        </m:sSub>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Sub>
                          </m:e>
                        </m:d>
                        <m:r>
                          <a:rPr lang="en-US" altLang="ja-JP" b="0" i="1" smtClean="0">
                            <a:latin typeface="Cambria Math" panose="02040503050406030204" pitchFamily="18" charset="0"/>
                          </a:rPr>
                          <m:t>+</m:t>
                        </m:r>
                        <m:r>
                          <a:rPr lang="en-US" altLang="ja-JP" b="0" i="1" smtClean="0">
                            <a:latin typeface="Cambria Math" panose="02040503050406030204" pitchFamily="18" charset="0"/>
                          </a:rPr>
                          <m:t>𝑠</m:t>
                        </m:r>
                        <m:d>
                          <m:dPr>
                            <m:ctrlPr>
                              <a:rPr lang="en-US" altLang="ja-JP" b="0" i="1" smtClean="0">
                                <a:latin typeface="Cambria Math" panose="02040503050406030204" pitchFamily="18" charset="0"/>
                              </a:rPr>
                            </m:ctrlPr>
                          </m:dPr>
                          <m:e>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up>
                                <m:r>
                                  <a:rPr lang="en-US" altLang="ja-JP" b="0" i="1" smtClean="0">
                                    <a:latin typeface="Cambria Math" panose="02040503050406030204" pitchFamily="18" charset="0"/>
                                  </a:rPr>
                                  <m:t>𝐵𝐴𝑈</m:t>
                                </m:r>
                              </m:sup>
                            </m:sSubSup>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Sub>
                          </m:e>
                        </m:d>
                      </m:e>
                    </m:func>
                  </m:oMath>
                </a14:m>
                <a:endParaRPr kumimoji="1" lang="en-US" altLang="ja-JP" dirty="0"/>
              </a:p>
              <a:p>
                <a:r>
                  <a:rPr lang="ja-JP" altLang="en-US" dirty="0"/>
                  <a:t>解は</a:t>
                </a:r>
                <a14:m>
                  <m:oMath xmlns:m="http://schemas.openxmlformats.org/officeDocument/2006/math">
                    <m:r>
                      <a:rPr lang="en-US" altLang="ja-JP" b="0" i="1" smtClean="0">
                        <a:latin typeface="Cambria Math" panose="02040503050406030204" pitchFamily="18" charset="0"/>
                      </a:rPr>
                      <m:t>𝑀</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𝐵</m:t>
                        </m:r>
                      </m:e>
                      <m:sub>
                        <m:r>
                          <a:rPr lang="en-US" altLang="ja-JP" b="0" i="1" smtClean="0">
                            <a:latin typeface="Cambria Math" panose="02040503050406030204" pitchFamily="18" charset="0"/>
                          </a:rPr>
                          <m:t>𝑖</m:t>
                        </m:r>
                      </m:sub>
                    </m:sSub>
                    <m:d>
                      <m:dPr>
                        <m:ctrlPr>
                          <a:rPr lang="en-US" altLang="ja-JP" b="0" i="1" smtClean="0">
                            <a:latin typeface="Cambria Math" panose="02040503050406030204" pitchFamily="18" charset="0"/>
                          </a:rPr>
                        </m:ctrlPr>
                      </m:dPr>
                      <m:e>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up>
                            <m:r>
                              <a:rPr lang="en-US" altLang="ja-JP" b="0" i="1" smtClean="0">
                                <a:latin typeface="Cambria Math" panose="02040503050406030204" pitchFamily="18" charset="0"/>
                              </a:rPr>
                              <m:t>𝑌</m:t>
                            </m:r>
                          </m:sup>
                        </m:sSubSup>
                      </m:e>
                    </m:d>
                    <m:r>
                      <a:rPr lang="en-US" altLang="ja-JP" b="0" i="1" smtClean="0">
                        <a:latin typeface="Cambria Math" panose="02040503050406030204" pitchFamily="18" charset="0"/>
                      </a:rPr>
                      <m:t>=</m:t>
                    </m:r>
                    <m:r>
                      <a:rPr lang="en-US" altLang="ja-JP" b="0" i="1" smtClean="0">
                        <a:latin typeface="Cambria Math" panose="02040503050406030204" pitchFamily="18" charset="0"/>
                      </a:rPr>
                      <m:t>𝑠</m:t>
                    </m:r>
                  </m:oMath>
                </a14:m>
                <a:endParaRPr kumimoji="1" lang="en-US" altLang="ja-JP" dirty="0"/>
              </a:p>
              <a:p>
                <a14:m>
                  <m:oMath xmlns:m="http://schemas.openxmlformats.org/officeDocument/2006/math">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𝑀𝐵</m:t>
                    </m:r>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𝑆</m:t>
                            </m:r>
                          </m:sup>
                        </m:sSup>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𝑀𝐷</m:t>
                    </m:r>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𝑆</m:t>
                            </m:r>
                          </m:sup>
                        </m:sSup>
                      </m:e>
                    </m:d>
                  </m:oMath>
                </a14:m>
                <a:r>
                  <a:rPr kumimoji="1" lang="ja-JP" altLang="en-US" dirty="0"/>
                  <a:t>ならば、ピグー税の時と同じ結果となる</a:t>
                </a:r>
              </a:p>
            </p:txBody>
          </p:sp>
        </mc:Choice>
        <mc:Fallback xmlns="">
          <p:sp>
            <p:nvSpPr>
              <p:cNvPr id="5" name="コンテンツ プレースホルダー 2">
                <a:extLst>
                  <a:ext uri="{FF2B5EF4-FFF2-40B4-BE49-F238E27FC236}">
                    <a16:creationId xmlns:a16="http://schemas.microsoft.com/office/drawing/2014/main" id="{1165F63A-243B-6931-50F0-3D52C8F71963}"/>
                  </a:ext>
                </a:extLst>
              </p:cNvPr>
              <p:cNvSpPr>
                <a:spLocks noGrp="1" noRot="1" noChangeAspect="1" noMove="1" noResize="1" noEditPoints="1" noAdjustHandles="1" noChangeArrowheads="1" noChangeShapeType="1" noTextEdit="1"/>
              </p:cNvSpPr>
              <p:nvPr>
                <p:ph idx="1"/>
              </p:nvPr>
            </p:nvSpPr>
            <p:spPr>
              <a:xfrm>
                <a:off x="533400" y="1312590"/>
                <a:ext cx="10515600" cy="4351338"/>
              </a:xfrm>
              <a:blipFill>
                <a:blip r:embed="rId3"/>
                <a:stretch>
                  <a:fillRect l="-1043" t="-224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0847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D618274-FD04-7B61-F3CE-D98F0D029D27}"/>
              </a:ext>
            </a:extLst>
          </p:cNvPr>
          <p:cNvSpPr>
            <a:spLocks noGrp="1"/>
          </p:cNvSpPr>
          <p:nvPr>
            <p:ph type="sldNum" sz="quarter" idx="12"/>
          </p:nvPr>
        </p:nvSpPr>
        <p:spPr/>
        <p:txBody>
          <a:bodyPr/>
          <a:lstStyle/>
          <a:p>
            <a:fld id="{35A7A24F-9FDF-4A75-AF47-958DB0AA3AC0}" type="slidenum">
              <a:rPr kumimoji="1" lang="ja-JP" altLang="en-US" smtClean="0"/>
              <a:t>17</a:t>
            </a:fld>
            <a:endParaRPr kumimoji="1" lang="ja-JP" altLang="en-US"/>
          </a:p>
        </p:txBody>
      </p:sp>
      <p:pic>
        <p:nvPicPr>
          <p:cNvPr id="6" name="図 5">
            <a:extLst>
              <a:ext uri="{FF2B5EF4-FFF2-40B4-BE49-F238E27FC236}">
                <a16:creationId xmlns:a16="http://schemas.microsoft.com/office/drawing/2014/main" id="{5DB70E54-7282-CE7E-C4BB-6E821B05C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454563"/>
            <a:ext cx="12192000" cy="894953"/>
          </a:xfrm>
          <a:prstGeom prst="rect">
            <a:avLst/>
          </a:prstGeom>
        </p:spPr>
      </p:pic>
      <p:sp>
        <p:nvSpPr>
          <p:cNvPr id="8" name="タイトル 1">
            <a:extLst>
              <a:ext uri="{FF2B5EF4-FFF2-40B4-BE49-F238E27FC236}">
                <a16:creationId xmlns:a16="http://schemas.microsoft.com/office/drawing/2014/main" id="{5635FA23-AB75-5C4D-9DB8-28542DF6AF98}"/>
              </a:ext>
            </a:extLst>
          </p:cNvPr>
          <p:cNvSpPr txBox="1">
            <a:spLocks/>
          </p:cNvSpPr>
          <p:nvPr/>
        </p:nvSpPr>
        <p:spPr>
          <a:xfrm>
            <a:off x="108526" y="64652"/>
            <a:ext cx="9377219" cy="7982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eiryo UI" panose="020B0604030504040204" pitchFamily="50" charset="-128"/>
                <a:ea typeface="Meiryo UI" panose="020B0604030504040204" pitchFamily="50" charset="-128"/>
              </a:rPr>
              <a:t>排出権取引</a:t>
            </a:r>
          </a:p>
        </p:txBody>
      </p:sp>
      <p:sp>
        <p:nvSpPr>
          <p:cNvPr id="29" name="テキスト ボックス 28">
            <a:extLst>
              <a:ext uri="{FF2B5EF4-FFF2-40B4-BE49-F238E27FC236}">
                <a16:creationId xmlns:a16="http://schemas.microsoft.com/office/drawing/2014/main" id="{694F0C0F-E5D2-406C-FB91-8B6F2216DE6E}"/>
              </a:ext>
            </a:extLst>
          </p:cNvPr>
          <p:cNvSpPr txBox="1"/>
          <p:nvPr/>
        </p:nvSpPr>
        <p:spPr>
          <a:xfrm>
            <a:off x="9982200" y="256136"/>
            <a:ext cx="2096236" cy="246221"/>
          </a:xfrm>
          <a:prstGeom prst="rect">
            <a:avLst/>
          </a:prstGeom>
          <a:noFill/>
        </p:spPr>
        <p:txBody>
          <a:bodyPr wrap="square">
            <a:spAutoFit/>
          </a:bodyPr>
          <a:lstStyle/>
          <a:p>
            <a:r>
              <a:rPr lang="ja-JP" altLang="en-US" sz="1000" dirty="0"/>
              <a:t>排出権取引の経済理論</a:t>
            </a:r>
            <a:r>
              <a:rPr lang="en-US" altLang="ja-JP" sz="1000" dirty="0"/>
              <a:t>, </a:t>
            </a:r>
            <a:r>
              <a:rPr lang="ja-JP" altLang="en-US" sz="1000" dirty="0"/>
              <a:t>前田章</a:t>
            </a:r>
          </a:p>
        </p:txBody>
      </p:sp>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id="{C18A9117-5757-52F0-30B4-6ADDF19268C3}"/>
                  </a:ext>
                </a:extLst>
              </p:cNvPr>
              <p:cNvSpPr>
                <a:spLocks noGrp="1"/>
              </p:cNvSpPr>
              <p:nvPr>
                <p:ph idx="1"/>
              </p:nvPr>
            </p:nvSpPr>
            <p:spPr>
              <a:xfrm>
                <a:off x="246553" y="1008131"/>
                <a:ext cx="11570903" cy="5530781"/>
              </a:xfrm>
            </p:spPr>
            <p:txBody>
              <a:bodyPr>
                <a:noAutofit/>
              </a:bodyPr>
              <a:lstStyle/>
              <a:p>
                <a:pPr marL="0" indent="0">
                  <a:lnSpc>
                    <a:spcPct val="100000"/>
                  </a:lnSpc>
                  <a:buNone/>
                </a:pPr>
                <a:r>
                  <a:rPr kumimoji="1" lang="en-US" altLang="ja-JP" sz="1800" dirty="0"/>
                  <a:t>(</a:t>
                </a:r>
                <a:r>
                  <a:rPr kumimoji="1" lang="ja-JP" altLang="en-US" sz="1800" dirty="0"/>
                  <a:t>設定</a:t>
                </a:r>
                <a:r>
                  <a:rPr kumimoji="1" lang="en-US" altLang="ja-JP" sz="1800" dirty="0"/>
                  <a:t>) </a:t>
                </a:r>
                <a:r>
                  <a:rPr kumimoji="1" lang="ja-JP" altLang="en-US" sz="1800" dirty="0"/>
                  <a:t>社会全体の許容排出量 </a:t>
                </a:r>
                <a:r>
                  <a:rPr kumimoji="1" lang="en-US" altLang="ja-JP" sz="1800" dirty="0"/>
                  <a:t>: </a:t>
                </a:r>
                <a14:m>
                  <m:oMath xmlns:m="http://schemas.openxmlformats.org/officeDocument/2006/math">
                    <m:r>
                      <a:rPr kumimoji="1" lang="en-US" altLang="ja-JP" sz="1800" b="0" i="1" smtClean="0">
                        <a:latin typeface="Cambria Math" panose="02040503050406030204" pitchFamily="18" charset="0"/>
                      </a:rPr>
                      <m:t>𝑙</m:t>
                    </m:r>
                    <m:r>
                      <a:rPr kumimoji="1" lang="en-US" altLang="ja-JP" sz="1800" b="0" i="1" smtClean="0">
                        <a:latin typeface="Cambria Math" panose="02040503050406030204" pitchFamily="18" charset="0"/>
                      </a:rPr>
                      <m:t>, </m:t>
                    </m:r>
                  </m:oMath>
                </a14:m>
                <a:r>
                  <a:rPr lang="ja-JP" altLang="en-US" sz="1800" dirty="0"/>
                  <a:t>初期配分 </a:t>
                </a:r>
                <a14:m>
                  <m:oMath xmlns:m="http://schemas.openxmlformats.org/officeDocument/2006/math">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𝑙</m:t>
                        </m:r>
                      </m:e>
                      <m:sub>
                        <m:r>
                          <a:rPr lang="en-US" altLang="ja-JP" sz="1800" b="0" i="1" smtClean="0">
                            <a:latin typeface="Cambria Math" panose="02040503050406030204" pitchFamily="18" charset="0"/>
                          </a:rPr>
                          <m:t>𝑖</m:t>
                        </m:r>
                      </m:sub>
                    </m:sSub>
                    <m:r>
                      <a:rPr lang="en-US" altLang="ja-JP" sz="1800" b="0" i="1" smtClean="0">
                        <a:latin typeface="Cambria Math" panose="02040503050406030204" pitchFamily="18" charset="0"/>
                      </a:rPr>
                      <m:t>,</m:t>
                    </m:r>
                    <m:nary>
                      <m:naryPr>
                        <m:chr m:val="∑"/>
                        <m:supHide m:val="on"/>
                        <m:ctrlPr>
                          <a:rPr lang="en-US" altLang="ja-JP" sz="1800" b="0" i="1" smtClean="0">
                            <a:latin typeface="Cambria Math" panose="02040503050406030204" pitchFamily="18" charset="0"/>
                          </a:rPr>
                        </m:ctrlPr>
                      </m:naryPr>
                      <m:sub>
                        <m:r>
                          <a:rPr lang="en-US" altLang="ja-JP" sz="1800" b="0" i="1" smtClean="0">
                            <a:latin typeface="Cambria Math" panose="02040503050406030204" pitchFamily="18" charset="0"/>
                          </a:rPr>
                          <m:t>𝑖</m:t>
                        </m:r>
                      </m:sub>
                      <m:sup/>
                      <m:e>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𝑙</m:t>
                            </m:r>
                          </m:e>
                          <m:sub>
                            <m:r>
                              <a:rPr lang="en-US" altLang="ja-JP" sz="1800" b="0" i="1" smtClean="0">
                                <a:latin typeface="Cambria Math" panose="02040503050406030204" pitchFamily="18" charset="0"/>
                              </a:rPr>
                              <m:t>𝑖</m:t>
                            </m:r>
                          </m:sub>
                        </m:sSub>
                        <m:r>
                          <a:rPr lang="en-US" altLang="ja-JP" sz="1800" b="0" i="1" smtClean="0">
                            <a:latin typeface="Cambria Math" panose="02040503050406030204" pitchFamily="18" charset="0"/>
                          </a:rPr>
                          <m:t>=</m:t>
                        </m:r>
                      </m:e>
                    </m:nary>
                    <m:r>
                      <a:rPr lang="en-US" altLang="ja-JP" sz="1800" b="0" i="1" smtClean="0">
                        <a:latin typeface="Cambria Math" panose="02040503050406030204" pitchFamily="18" charset="0"/>
                      </a:rPr>
                      <m:t>𝑙</m:t>
                    </m:r>
                  </m:oMath>
                </a14:m>
                <a:r>
                  <a:rPr lang="en-US" altLang="ja-JP" sz="1800" dirty="0"/>
                  <a:t>, </a:t>
                </a:r>
                <a:r>
                  <a:rPr lang="ja-JP" altLang="en-US" sz="1800" dirty="0"/>
                  <a:t>許可証の市場価格 </a:t>
                </a:r>
                <a:r>
                  <a:rPr lang="en-US" altLang="ja-JP" sz="1800" dirty="0"/>
                  <a:t>: </a:t>
                </a:r>
                <a14:m>
                  <m:oMath xmlns:m="http://schemas.openxmlformats.org/officeDocument/2006/math">
                    <m:r>
                      <a:rPr lang="en-US" altLang="ja-JP" sz="1800" b="0" i="1" smtClean="0">
                        <a:latin typeface="Cambria Math" panose="02040503050406030204" pitchFamily="18" charset="0"/>
                      </a:rPr>
                      <m:t>𝑝</m:t>
                    </m:r>
                  </m:oMath>
                </a14:m>
                <a:r>
                  <a:rPr kumimoji="1" lang="en-US" altLang="ja-JP" sz="1800" dirty="0"/>
                  <a:t>, </a:t>
                </a:r>
                <a:r>
                  <a:rPr kumimoji="1" lang="ja-JP" altLang="en-US" sz="1800" dirty="0"/>
                  <a:t>市場取引売買量 </a:t>
                </a:r>
                <a:r>
                  <a:rPr kumimoji="1" lang="en-US" altLang="ja-JP" sz="1800" dirty="0"/>
                  <a:t>: </a:t>
                </a:r>
                <a14:m>
                  <m:oMath xmlns:m="http://schemas.openxmlformats.org/officeDocument/2006/math">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𝑧</m:t>
                        </m:r>
                      </m:e>
                      <m:sub>
                        <m:r>
                          <a:rPr kumimoji="1" lang="en-US" altLang="ja-JP" sz="1800" b="0" i="1" smtClean="0">
                            <a:latin typeface="Cambria Math" panose="02040503050406030204" pitchFamily="18" charset="0"/>
                          </a:rPr>
                          <m:t>𝑖</m:t>
                        </m:r>
                      </m:sub>
                    </m:sSub>
                  </m:oMath>
                </a14:m>
                <a:endParaRPr kumimoji="1" lang="en-US" altLang="ja-JP" sz="1800" dirty="0"/>
              </a:p>
              <a:p>
                <a:pPr marL="0" indent="0">
                  <a:lnSpc>
                    <a:spcPct val="100000"/>
                  </a:lnSpc>
                  <a:buNone/>
                </a:pPr>
                <a:r>
                  <a:rPr lang="en-US" altLang="ja-JP" sz="1800" dirty="0"/>
                  <a:t>(</a:t>
                </a:r>
                <a:r>
                  <a:rPr lang="ja-JP" altLang="en-US" sz="1800" dirty="0"/>
                  <a:t>最適化</a:t>
                </a:r>
                <a:r>
                  <a:rPr lang="en-US" altLang="ja-JP" sz="1800" dirty="0"/>
                  <a:t>) </a:t>
                </a:r>
                <a:r>
                  <a:rPr lang="ja-JP" altLang="en-US" sz="1800" dirty="0"/>
                  <a:t>各経済主体の行動 </a:t>
                </a:r>
                <a:r>
                  <a:rPr lang="en-US" altLang="ja-JP" sz="1800" dirty="0"/>
                  <a:t>: </a:t>
                </a:r>
                <a14:m>
                  <m:oMath xmlns:m="http://schemas.openxmlformats.org/officeDocument/2006/math">
                    <m:func>
                      <m:funcPr>
                        <m:ctrlPr>
                          <a:rPr lang="en-US" altLang="ja-JP" sz="1800" b="0" i="1" smtClean="0">
                            <a:latin typeface="Cambria Math" panose="02040503050406030204" pitchFamily="18" charset="0"/>
                          </a:rPr>
                        </m:ctrlPr>
                      </m:funcPr>
                      <m:fName>
                        <m:limLow>
                          <m:limLowPr>
                            <m:ctrlPr>
                              <a:rPr lang="en-US" altLang="ja-JP" sz="1800" b="0" i="1" smtClean="0">
                                <a:latin typeface="Cambria Math" panose="02040503050406030204" pitchFamily="18" charset="0"/>
                              </a:rPr>
                            </m:ctrlPr>
                          </m:limLowPr>
                          <m:e>
                            <m:r>
                              <m:rPr>
                                <m:sty m:val="p"/>
                              </m:rPr>
                              <a:rPr lang="en-US" altLang="ja-JP" sz="1800" b="0" i="0" smtClean="0">
                                <a:latin typeface="Cambria Math" panose="02040503050406030204" pitchFamily="18" charset="0"/>
                              </a:rPr>
                              <m:t>max</m:t>
                            </m:r>
                          </m:e>
                          <m:lim>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𝑒</m:t>
                                </m:r>
                              </m:e>
                              <m:sub>
                                <m:r>
                                  <a:rPr lang="en-US" altLang="ja-JP" sz="1800" b="0" i="1" smtClean="0">
                                    <a:latin typeface="Cambria Math" panose="02040503050406030204" pitchFamily="18" charset="0"/>
                                  </a:rPr>
                                  <m:t>𝑖</m:t>
                                </m:r>
                              </m:sub>
                            </m:sSub>
                            <m:r>
                              <a:rPr lang="en-US" altLang="ja-JP" sz="1800" b="0" i="1" smtClean="0">
                                <a:latin typeface="Cambria Math" panose="02040503050406030204" pitchFamily="18" charset="0"/>
                              </a:rPr>
                              <m:t>,</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𝑧</m:t>
                                </m:r>
                              </m:e>
                              <m:sub>
                                <m:r>
                                  <a:rPr lang="en-US" altLang="ja-JP" sz="1800" b="0" i="1" smtClean="0">
                                    <a:latin typeface="Cambria Math" panose="02040503050406030204" pitchFamily="18" charset="0"/>
                                  </a:rPr>
                                  <m:t>𝑖</m:t>
                                </m:r>
                              </m:sub>
                            </m:sSub>
                          </m:lim>
                        </m:limLow>
                      </m:fName>
                      <m:e>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𝐵</m:t>
                            </m:r>
                          </m:e>
                          <m:sub>
                            <m:r>
                              <a:rPr lang="en-US" altLang="ja-JP" sz="1800" b="0" i="1" smtClean="0">
                                <a:latin typeface="Cambria Math" panose="02040503050406030204" pitchFamily="18" charset="0"/>
                              </a:rPr>
                              <m:t>𝑖</m:t>
                            </m:r>
                          </m:sub>
                        </m:sSub>
                        <m:d>
                          <m:dPr>
                            <m:ctrlPr>
                              <a:rPr lang="en-US" altLang="ja-JP" sz="1800" b="0" i="1" smtClean="0">
                                <a:latin typeface="Cambria Math" panose="02040503050406030204" pitchFamily="18" charset="0"/>
                              </a:rPr>
                            </m:ctrlPr>
                          </m:dPr>
                          <m:e>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𝑒</m:t>
                                </m:r>
                              </m:e>
                              <m:sub>
                                <m:r>
                                  <a:rPr lang="en-US" altLang="ja-JP" sz="1800" b="0" i="1" smtClean="0">
                                    <a:latin typeface="Cambria Math" panose="02040503050406030204" pitchFamily="18" charset="0"/>
                                  </a:rPr>
                                  <m:t>𝑖</m:t>
                                </m:r>
                              </m:sub>
                            </m:sSub>
                          </m:e>
                        </m:d>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𝑝</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𝑧</m:t>
                            </m:r>
                          </m:e>
                          <m:sub>
                            <m:r>
                              <a:rPr lang="en-US" altLang="ja-JP" sz="1800" b="0" i="1" smtClean="0">
                                <a:latin typeface="Cambria Math" panose="02040503050406030204" pitchFamily="18" charset="0"/>
                              </a:rPr>
                              <m:t>𝑖</m:t>
                            </m:r>
                          </m:sub>
                        </m:sSub>
                      </m:e>
                    </m:func>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𝑠</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 </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𝑒</m:t>
                        </m:r>
                      </m:e>
                      <m:sub>
                        <m:r>
                          <a:rPr lang="en-US" altLang="ja-JP" sz="1800" b="0" i="1" smtClean="0">
                            <a:latin typeface="Cambria Math" panose="02040503050406030204" pitchFamily="18" charset="0"/>
                          </a:rPr>
                          <m:t>𝑖</m:t>
                        </m:r>
                      </m:sub>
                    </m:sSub>
                    <m:r>
                      <a:rPr lang="en-US" altLang="ja-JP" sz="1800" b="0" i="1" smtClean="0">
                        <a:latin typeface="Cambria Math" panose="02040503050406030204" pitchFamily="18" charset="0"/>
                      </a:rPr>
                      <m:t>≤</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𝑧</m:t>
                        </m:r>
                      </m:e>
                      <m:sub>
                        <m:r>
                          <a:rPr lang="en-US" altLang="ja-JP" sz="1800" b="0" i="1" smtClean="0">
                            <a:latin typeface="Cambria Math" panose="02040503050406030204" pitchFamily="18" charset="0"/>
                          </a:rPr>
                          <m:t>𝑖</m:t>
                        </m:r>
                      </m:sub>
                    </m:sSub>
                    <m:r>
                      <a:rPr lang="en-US" altLang="ja-JP" sz="1800" b="0" i="1" smtClean="0">
                        <a:latin typeface="Cambria Math" panose="02040503050406030204" pitchFamily="18" charset="0"/>
                      </a:rPr>
                      <m:t>+</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𝑙</m:t>
                        </m:r>
                      </m:e>
                      <m:sub>
                        <m:r>
                          <a:rPr lang="en-US" altLang="ja-JP" sz="1800" b="0" i="1" smtClean="0">
                            <a:latin typeface="Cambria Math" panose="02040503050406030204" pitchFamily="18" charset="0"/>
                          </a:rPr>
                          <m:t>𝑖</m:t>
                        </m:r>
                      </m:sub>
                    </m:sSub>
                  </m:oMath>
                </a14:m>
                <a:endParaRPr kumimoji="1" lang="en-US" altLang="ja-JP" sz="1800" dirty="0"/>
              </a:p>
              <a:p>
                <a:pPr marL="0" indent="0">
                  <a:lnSpc>
                    <a:spcPct val="100000"/>
                  </a:lnSpc>
                  <a:buNone/>
                </a:pPr>
                <a:r>
                  <a:rPr lang="en-US" altLang="ja-JP" sz="1800" dirty="0"/>
                  <a:t>(</a:t>
                </a:r>
                <a:r>
                  <a:rPr lang="ja-JP" altLang="en-US" sz="1800" dirty="0"/>
                  <a:t>解</a:t>
                </a:r>
                <a:r>
                  <a:rPr lang="en-US" altLang="ja-JP" sz="1800" dirty="0"/>
                  <a:t>)</a:t>
                </a:r>
                <a:r>
                  <a:rPr lang="ja-JP" altLang="en-US" sz="1800" dirty="0"/>
                  <a:t> </a:t>
                </a:r>
                <a14:m>
                  <m:oMath xmlns:m="http://schemas.openxmlformats.org/officeDocument/2006/math">
                    <m:sSubSup>
                      <m:sSubSupPr>
                        <m:ctrlPr>
                          <a:rPr lang="en-US" altLang="ja-JP" sz="1800" b="0" i="1" smtClean="0">
                            <a:latin typeface="Cambria Math" panose="02040503050406030204" pitchFamily="18" charset="0"/>
                          </a:rPr>
                        </m:ctrlPr>
                      </m:sSubSupPr>
                      <m:e>
                        <m:r>
                          <a:rPr lang="en-US" altLang="ja-JP" sz="1800" b="0" i="1" smtClean="0">
                            <a:latin typeface="Cambria Math" panose="02040503050406030204" pitchFamily="18" charset="0"/>
                          </a:rPr>
                          <m:t>𝑒</m:t>
                        </m:r>
                      </m:e>
                      <m:sub>
                        <m:r>
                          <a:rPr lang="en-US" altLang="ja-JP" sz="1800" b="0" i="1" smtClean="0">
                            <a:latin typeface="Cambria Math" panose="02040503050406030204" pitchFamily="18" charset="0"/>
                          </a:rPr>
                          <m:t>𝑖</m:t>
                        </m:r>
                      </m:sub>
                      <m:sup>
                        <m:r>
                          <a:rPr lang="en-US" altLang="ja-JP" sz="1800" b="0" i="1" smtClean="0">
                            <a:latin typeface="Cambria Math" panose="02040503050406030204" pitchFamily="18" charset="0"/>
                          </a:rPr>
                          <m:t>𝑀</m:t>
                        </m:r>
                      </m:sup>
                    </m:sSubSup>
                    <m:r>
                      <a:rPr lang="en-US" altLang="ja-JP" sz="1800" b="0" i="1" smtClean="0">
                        <a:latin typeface="Cambria Math" panose="02040503050406030204" pitchFamily="18" charset="0"/>
                      </a:rPr>
                      <m:t>=</m:t>
                    </m:r>
                    <m:sSubSup>
                      <m:sSubSupPr>
                        <m:ctrlPr>
                          <a:rPr lang="en-US" altLang="ja-JP" sz="1800" b="0" i="1" smtClean="0">
                            <a:latin typeface="Cambria Math" panose="02040503050406030204" pitchFamily="18" charset="0"/>
                          </a:rPr>
                        </m:ctrlPr>
                      </m:sSubSupPr>
                      <m:e>
                        <m:r>
                          <a:rPr lang="en-US" altLang="ja-JP" sz="1800" b="0" i="1" smtClean="0">
                            <a:latin typeface="Cambria Math" panose="02040503050406030204" pitchFamily="18" charset="0"/>
                          </a:rPr>
                          <m:t>𝑧</m:t>
                        </m:r>
                      </m:e>
                      <m:sub>
                        <m:r>
                          <a:rPr lang="en-US" altLang="ja-JP" sz="1800" b="0" i="1" smtClean="0">
                            <a:latin typeface="Cambria Math" panose="02040503050406030204" pitchFamily="18" charset="0"/>
                          </a:rPr>
                          <m:t>𝑖</m:t>
                        </m:r>
                      </m:sub>
                      <m:sup>
                        <m:r>
                          <a:rPr lang="en-US" altLang="ja-JP" sz="1800" b="0" i="1" smtClean="0">
                            <a:latin typeface="Cambria Math" panose="02040503050406030204" pitchFamily="18" charset="0"/>
                          </a:rPr>
                          <m:t>𝑀</m:t>
                        </m:r>
                      </m:sup>
                    </m:sSubSup>
                    <m:r>
                      <a:rPr lang="en-US" altLang="ja-JP" sz="1800" b="0" i="1" smtClean="0">
                        <a:latin typeface="Cambria Math" panose="02040503050406030204" pitchFamily="18" charset="0"/>
                      </a:rPr>
                      <m:t>+</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𝑙</m:t>
                        </m:r>
                      </m:e>
                      <m:sub>
                        <m:r>
                          <a:rPr lang="en-US" altLang="ja-JP" sz="1800" b="0" i="1" smtClean="0">
                            <a:latin typeface="Cambria Math" panose="02040503050406030204" pitchFamily="18" charset="0"/>
                          </a:rPr>
                          <m:t>𝑖</m:t>
                        </m:r>
                      </m:sub>
                    </m:sSub>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𝑀</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𝐵</m:t>
                        </m:r>
                      </m:e>
                      <m:sub>
                        <m:r>
                          <a:rPr lang="en-US" altLang="ja-JP" sz="1800" b="0" i="1" smtClean="0">
                            <a:latin typeface="Cambria Math" panose="02040503050406030204" pitchFamily="18" charset="0"/>
                          </a:rPr>
                          <m:t>𝑖</m:t>
                        </m:r>
                      </m:sub>
                    </m:sSub>
                    <m:d>
                      <m:dPr>
                        <m:ctrlPr>
                          <a:rPr lang="en-US" altLang="ja-JP" sz="1800" b="0" i="1" smtClean="0">
                            <a:latin typeface="Cambria Math" panose="02040503050406030204" pitchFamily="18" charset="0"/>
                          </a:rPr>
                        </m:ctrlPr>
                      </m:dPr>
                      <m:e>
                        <m:sSubSup>
                          <m:sSubSupPr>
                            <m:ctrlPr>
                              <a:rPr lang="en-US" altLang="ja-JP" sz="1800" b="0" i="1" smtClean="0">
                                <a:latin typeface="Cambria Math" panose="02040503050406030204" pitchFamily="18" charset="0"/>
                              </a:rPr>
                            </m:ctrlPr>
                          </m:sSubSupPr>
                          <m:e>
                            <m:r>
                              <a:rPr lang="en-US" altLang="ja-JP" sz="1800" b="0" i="1" smtClean="0">
                                <a:latin typeface="Cambria Math" panose="02040503050406030204" pitchFamily="18" charset="0"/>
                              </a:rPr>
                              <m:t>𝑒</m:t>
                            </m:r>
                          </m:e>
                          <m:sub>
                            <m:r>
                              <a:rPr lang="en-US" altLang="ja-JP" sz="1800" b="0" i="1" smtClean="0">
                                <a:latin typeface="Cambria Math" panose="02040503050406030204" pitchFamily="18" charset="0"/>
                              </a:rPr>
                              <m:t>𝑖</m:t>
                            </m:r>
                          </m:sub>
                          <m:sup>
                            <m:r>
                              <a:rPr lang="en-US" altLang="ja-JP" sz="1800" b="0" i="1" smtClean="0">
                                <a:latin typeface="Cambria Math" panose="02040503050406030204" pitchFamily="18" charset="0"/>
                              </a:rPr>
                              <m:t>𝑀</m:t>
                            </m:r>
                          </m:sup>
                        </m:sSubSup>
                      </m:e>
                    </m:d>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𝑝</m:t>
                    </m:r>
                  </m:oMath>
                </a14:m>
                <a:r>
                  <a:rPr lang="ja-JP" altLang="en-US" sz="1800" dirty="0"/>
                  <a:t> </a:t>
                </a:r>
                <a:r>
                  <a:rPr lang="en-US" altLang="ja-JP" sz="1800" dirty="0"/>
                  <a:t>(</a:t>
                </a:r>
                <a:r>
                  <a:rPr lang="ja-JP" altLang="en-US" sz="1800" dirty="0"/>
                  <a:t>ラグランジアンは</a:t>
                </a:r>
                <a14:m>
                  <m:oMath xmlns:m="http://schemas.openxmlformats.org/officeDocument/2006/math">
                    <m:r>
                      <a:rPr lang="en-US" altLang="ja-JP" sz="1800" b="0" i="1" smtClean="0">
                        <a:latin typeface="Cambria Math" panose="02040503050406030204" pitchFamily="18" charset="0"/>
                      </a:rPr>
                      <m:t>𝐿</m:t>
                    </m:r>
                    <m:r>
                      <a:rPr lang="en-US" altLang="ja-JP" sz="1800" b="0" i="1" smtClean="0">
                        <a:latin typeface="Cambria Math" panose="02040503050406030204" pitchFamily="18" charset="0"/>
                      </a:rPr>
                      <m:t>=</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𝐵</m:t>
                        </m:r>
                      </m:e>
                      <m:sub>
                        <m:r>
                          <a:rPr lang="en-US" altLang="ja-JP" sz="1800" b="0" i="1" smtClean="0">
                            <a:latin typeface="Cambria Math" panose="02040503050406030204" pitchFamily="18" charset="0"/>
                          </a:rPr>
                          <m:t>𝑖</m:t>
                        </m:r>
                      </m:sub>
                    </m:sSub>
                    <m:d>
                      <m:dPr>
                        <m:ctrlPr>
                          <a:rPr lang="en-US" altLang="ja-JP" sz="1800" b="0" i="1" smtClean="0">
                            <a:latin typeface="Cambria Math" panose="02040503050406030204" pitchFamily="18" charset="0"/>
                          </a:rPr>
                        </m:ctrlPr>
                      </m:dPr>
                      <m:e>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𝑒</m:t>
                            </m:r>
                          </m:e>
                          <m:sub>
                            <m:r>
                              <a:rPr lang="en-US" altLang="ja-JP" sz="1800" b="0" i="1" smtClean="0">
                                <a:latin typeface="Cambria Math" panose="02040503050406030204" pitchFamily="18" charset="0"/>
                              </a:rPr>
                              <m:t>𝑖</m:t>
                            </m:r>
                          </m:sub>
                        </m:sSub>
                      </m:e>
                    </m:d>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𝑝</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𝑧</m:t>
                        </m:r>
                      </m:e>
                      <m:sub>
                        <m:r>
                          <a:rPr lang="en-US" altLang="ja-JP" sz="1800" b="0" i="1" smtClean="0">
                            <a:latin typeface="Cambria Math" panose="02040503050406030204" pitchFamily="18" charset="0"/>
                          </a:rPr>
                          <m:t>𝑖</m:t>
                        </m:r>
                      </m:sub>
                    </m:sSub>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𝜆</m:t>
                    </m:r>
                    <m:d>
                      <m:dPr>
                        <m:ctrlPr>
                          <a:rPr lang="en-US" altLang="ja-JP" sz="1800" b="0" i="1" smtClean="0">
                            <a:latin typeface="Cambria Math" panose="02040503050406030204" pitchFamily="18" charset="0"/>
                          </a:rPr>
                        </m:ctrlPr>
                      </m:dPr>
                      <m:e>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𝑧</m:t>
                            </m:r>
                          </m:e>
                          <m:sub>
                            <m:r>
                              <a:rPr lang="en-US" altLang="ja-JP" sz="1800" b="0" i="1" smtClean="0">
                                <a:latin typeface="Cambria Math" panose="02040503050406030204" pitchFamily="18" charset="0"/>
                              </a:rPr>
                              <m:t>𝑖</m:t>
                            </m:r>
                          </m:sub>
                        </m:sSub>
                        <m:r>
                          <a:rPr lang="en-US" altLang="ja-JP" sz="1800" b="0" i="1" smtClean="0">
                            <a:latin typeface="Cambria Math" panose="02040503050406030204" pitchFamily="18" charset="0"/>
                          </a:rPr>
                          <m:t>+</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𝑙</m:t>
                            </m:r>
                          </m:e>
                          <m:sub>
                            <m:r>
                              <a:rPr lang="en-US" altLang="ja-JP" sz="1800" b="0" i="1" smtClean="0">
                                <a:latin typeface="Cambria Math" panose="02040503050406030204" pitchFamily="18" charset="0"/>
                              </a:rPr>
                              <m:t>𝑖</m:t>
                            </m:r>
                          </m:sub>
                        </m:sSub>
                        <m:r>
                          <a:rPr lang="en-US" altLang="ja-JP" sz="1800" b="0" i="1" smtClean="0">
                            <a:latin typeface="Cambria Math" panose="02040503050406030204" pitchFamily="18" charset="0"/>
                          </a:rPr>
                          <m:t>−</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𝑒</m:t>
                            </m:r>
                          </m:e>
                          <m:sub>
                            <m:r>
                              <a:rPr lang="en-US" altLang="ja-JP" sz="1800" b="0" i="1" smtClean="0">
                                <a:latin typeface="Cambria Math" panose="02040503050406030204" pitchFamily="18" charset="0"/>
                              </a:rPr>
                              <m:t>𝑖</m:t>
                            </m:r>
                          </m:sub>
                        </m:sSub>
                      </m:e>
                    </m:d>
                  </m:oMath>
                </a14:m>
                <a:r>
                  <a:rPr kumimoji="1" lang="en-US" altLang="ja-JP" sz="1800" dirty="0"/>
                  <a:t>)</a:t>
                </a:r>
              </a:p>
              <a:p>
                <a:pPr>
                  <a:lnSpc>
                    <a:spcPct val="100000"/>
                  </a:lnSpc>
                </a:pPr>
                <a:r>
                  <a:rPr lang="ja-JP" altLang="en-US" sz="1800" dirty="0"/>
                  <a:t>マーケットクリアリング条件 </a:t>
                </a:r>
                <a:r>
                  <a:rPr lang="en-US" altLang="ja-JP" sz="1800" dirty="0"/>
                  <a:t>: </a:t>
                </a:r>
                <a14:m>
                  <m:oMath xmlns:m="http://schemas.openxmlformats.org/officeDocument/2006/math">
                    <m:nary>
                      <m:naryPr>
                        <m:chr m:val="∑"/>
                        <m:supHide m:val="on"/>
                        <m:ctrlPr>
                          <a:rPr lang="en-US" altLang="ja-JP" sz="1800" b="0" i="1" smtClean="0">
                            <a:latin typeface="Cambria Math" panose="02040503050406030204" pitchFamily="18" charset="0"/>
                          </a:rPr>
                        </m:ctrlPr>
                      </m:naryPr>
                      <m:sub>
                        <m:r>
                          <a:rPr lang="en-US" altLang="ja-JP" sz="1800" b="0" i="1" smtClean="0">
                            <a:latin typeface="Cambria Math" panose="02040503050406030204" pitchFamily="18" charset="0"/>
                          </a:rPr>
                          <m:t>𝑖</m:t>
                        </m:r>
                      </m:sub>
                      <m:sup/>
                      <m:e>
                        <m:sSubSup>
                          <m:sSubSupPr>
                            <m:ctrlPr>
                              <a:rPr lang="en-US" altLang="ja-JP" sz="1800" b="0" i="1" smtClean="0">
                                <a:latin typeface="Cambria Math" panose="02040503050406030204" pitchFamily="18" charset="0"/>
                              </a:rPr>
                            </m:ctrlPr>
                          </m:sSubSupPr>
                          <m:e>
                            <m:r>
                              <a:rPr lang="en-US" altLang="ja-JP" sz="1800" b="0" i="1" smtClean="0">
                                <a:latin typeface="Cambria Math" panose="02040503050406030204" pitchFamily="18" charset="0"/>
                              </a:rPr>
                              <m:t>𝑧</m:t>
                            </m:r>
                          </m:e>
                          <m:sub>
                            <m:r>
                              <a:rPr lang="en-US" altLang="ja-JP" sz="1800" b="0" i="1" smtClean="0">
                                <a:latin typeface="Cambria Math" panose="02040503050406030204" pitchFamily="18" charset="0"/>
                              </a:rPr>
                              <m:t>𝑖</m:t>
                            </m:r>
                          </m:sub>
                          <m:sup>
                            <m:r>
                              <a:rPr lang="en-US" altLang="ja-JP" sz="1800" b="0" i="1" smtClean="0">
                                <a:latin typeface="Cambria Math" panose="02040503050406030204" pitchFamily="18" charset="0"/>
                              </a:rPr>
                              <m:t>𝑀</m:t>
                            </m:r>
                          </m:sup>
                        </m:sSubSup>
                      </m:e>
                    </m:nary>
                    <m:r>
                      <a:rPr lang="en-US" altLang="ja-JP" sz="1800" b="0" i="1" smtClean="0">
                        <a:latin typeface="Cambria Math" panose="02040503050406030204" pitchFamily="18" charset="0"/>
                      </a:rPr>
                      <m:t>=0</m:t>
                    </m:r>
                  </m:oMath>
                </a14:m>
                <a:r>
                  <a:rPr kumimoji="1" lang="ja-JP" altLang="en-US" sz="1800" dirty="0"/>
                  <a:t>を課すと、</a:t>
                </a:r>
                <a14:m>
                  <m:oMath xmlns:m="http://schemas.openxmlformats.org/officeDocument/2006/math">
                    <m:r>
                      <a:rPr kumimoji="1" lang="en-US" altLang="ja-JP" sz="1800" b="0" i="1" smtClean="0">
                        <a:latin typeface="Cambria Math" panose="02040503050406030204" pitchFamily="18" charset="0"/>
                      </a:rPr>
                      <m:t>𝑙</m:t>
                    </m:r>
                    <m:r>
                      <a:rPr kumimoji="1" lang="en-US" altLang="ja-JP" sz="1800" b="0" i="1" smtClean="0">
                        <a:latin typeface="Cambria Math" panose="02040503050406030204" pitchFamily="18" charset="0"/>
                      </a:rPr>
                      <m:t>,</m:t>
                    </m:r>
                    <m:r>
                      <a:rPr kumimoji="1" lang="en-US" altLang="ja-JP" sz="1800" b="0" i="1" smtClean="0">
                        <a:latin typeface="Cambria Math" panose="02040503050406030204" pitchFamily="18" charset="0"/>
                      </a:rPr>
                      <m:t>𝑝</m:t>
                    </m:r>
                  </m:oMath>
                </a14:m>
                <a:r>
                  <a:rPr kumimoji="1" lang="ja-JP" altLang="en-US" sz="1800" dirty="0"/>
                  <a:t>の間の関係が</a:t>
                </a:r>
                <a14:m>
                  <m:oMath xmlns:m="http://schemas.openxmlformats.org/officeDocument/2006/math">
                    <m:r>
                      <a:rPr kumimoji="1" lang="en-US" altLang="ja-JP" sz="1800" b="0" i="1" smtClean="0">
                        <a:latin typeface="Cambria Math" panose="02040503050406030204" pitchFamily="18" charset="0"/>
                      </a:rPr>
                      <m:t>𝑝</m:t>
                    </m:r>
                    <m:r>
                      <a:rPr kumimoji="1" lang="en-US" altLang="ja-JP" sz="1800" b="0" i="1" smtClean="0">
                        <a:latin typeface="Cambria Math" panose="02040503050406030204" pitchFamily="18" charset="0"/>
                      </a:rPr>
                      <m:t>=</m:t>
                    </m:r>
                    <m:r>
                      <a:rPr kumimoji="1" lang="en-US" altLang="ja-JP" sz="1800" b="0" i="1" smtClean="0">
                        <a:latin typeface="Cambria Math" panose="02040503050406030204" pitchFamily="18" charset="0"/>
                      </a:rPr>
                      <m:t>𝑀𝐵</m:t>
                    </m:r>
                    <m:d>
                      <m:dPr>
                        <m:ctrlPr>
                          <a:rPr kumimoji="1" lang="en-US" altLang="ja-JP" sz="1800" b="0" i="1" smtClean="0">
                            <a:latin typeface="Cambria Math" panose="02040503050406030204" pitchFamily="18" charset="0"/>
                          </a:rPr>
                        </m:ctrlPr>
                      </m:dPr>
                      <m:e>
                        <m:r>
                          <a:rPr kumimoji="1" lang="en-US" altLang="ja-JP" sz="1800" b="0" i="1" smtClean="0">
                            <a:latin typeface="Cambria Math" panose="02040503050406030204" pitchFamily="18" charset="0"/>
                          </a:rPr>
                          <m:t>𝑙</m:t>
                        </m:r>
                      </m:e>
                    </m:d>
                    <m:r>
                      <a:rPr kumimoji="1" lang="en-US" altLang="ja-JP" sz="1800" b="0" i="1" smtClean="0">
                        <a:latin typeface="Cambria Math" panose="02040503050406030204" pitchFamily="18" charset="0"/>
                      </a:rPr>
                      <m:t>,</m:t>
                    </m:r>
                    <m:f>
                      <m:fPr>
                        <m:ctrlPr>
                          <a:rPr kumimoji="1" lang="en-US" altLang="ja-JP" sz="1800" b="0" i="1" smtClean="0">
                            <a:latin typeface="Cambria Math" panose="02040503050406030204" pitchFamily="18" charset="0"/>
                          </a:rPr>
                        </m:ctrlPr>
                      </m:fPr>
                      <m:num>
                        <m:r>
                          <a:rPr kumimoji="1" lang="en-US" altLang="ja-JP" sz="1800" b="0" i="1" smtClean="0">
                            <a:latin typeface="Cambria Math" panose="02040503050406030204" pitchFamily="18" charset="0"/>
                          </a:rPr>
                          <m:t>𝑑𝑝</m:t>
                        </m:r>
                      </m:num>
                      <m:den>
                        <m:r>
                          <a:rPr kumimoji="1" lang="en-US" altLang="ja-JP" sz="1800" b="0" i="1" smtClean="0">
                            <a:latin typeface="Cambria Math" panose="02040503050406030204" pitchFamily="18" charset="0"/>
                          </a:rPr>
                          <m:t>𝑑𝑙</m:t>
                        </m:r>
                      </m:den>
                    </m:f>
                    <m:r>
                      <a:rPr kumimoji="1" lang="en-US" altLang="ja-JP" sz="1800" b="0" i="1" smtClean="0">
                        <a:latin typeface="Cambria Math" panose="02040503050406030204" pitchFamily="18" charset="0"/>
                      </a:rPr>
                      <m:t>&lt;0</m:t>
                    </m:r>
                  </m:oMath>
                </a14:m>
                <a:r>
                  <a:rPr kumimoji="1" lang="ja-JP" altLang="en-US" sz="1800" dirty="0"/>
                  <a:t>となる</a:t>
                </a:r>
                <a:endParaRPr kumimoji="1" lang="en-US" altLang="ja-JP" sz="1800" dirty="0"/>
              </a:p>
              <a:p>
                <a:pPr lvl="1">
                  <a:lnSpc>
                    <a:spcPct val="100000"/>
                  </a:lnSpc>
                </a:pPr>
                <a14:m>
                  <m:oMath xmlns:m="http://schemas.openxmlformats.org/officeDocument/2006/math">
                    <m:r>
                      <a:rPr lang="en-US" altLang="ja-JP" sz="1800" b="0" i="1" smtClean="0">
                        <a:latin typeface="Cambria Math" panose="02040503050406030204" pitchFamily="18" charset="0"/>
                      </a:rPr>
                      <m:t>𝑀</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𝐵</m:t>
                        </m:r>
                      </m:e>
                      <m:sub>
                        <m:r>
                          <a:rPr lang="en-US" altLang="ja-JP" sz="1800" b="0" i="1" smtClean="0">
                            <a:latin typeface="Cambria Math" panose="02040503050406030204" pitchFamily="18" charset="0"/>
                          </a:rPr>
                          <m:t>𝑖</m:t>
                        </m:r>
                      </m:sub>
                    </m:sSub>
                    <m:d>
                      <m:dPr>
                        <m:ctrlPr>
                          <a:rPr lang="en-US" altLang="ja-JP" sz="1800" b="0" i="1" smtClean="0">
                            <a:latin typeface="Cambria Math" panose="02040503050406030204" pitchFamily="18" charset="0"/>
                          </a:rPr>
                        </m:ctrlPr>
                      </m:dPr>
                      <m:e>
                        <m:sSubSup>
                          <m:sSubSupPr>
                            <m:ctrlPr>
                              <a:rPr lang="en-US" altLang="ja-JP" sz="1800" b="0" i="1" smtClean="0">
                                <a:latin typeface="Cambria Math" panose="02040503050406030204" pitchFamily="18" charset="0"/>
                              </a:rPr>
                            </m:ctrlPr>
                          </m:sSubSupPr>
                          <m:e>
                            <m:r>
                              <a:rPr lang="en-US" altLang="ja-JP" sz="1800" b="0" i="1" smtClean="0">
                                <a:latin typeface="Cambria Math" panose="02040503050406030204" pitchFamily="18" charset="0"/>
                              </a:rPr>
                              <m:t>𝑒</m:t>
                            </m:r>
                          </m:e>
                          <m:sub>
                            <m:r>
                              <a:rPr lang="en-US" altLang="ja-JP" sz="1800" b="0" i="1" smtClean="0">
                                <a:latin typeface="Cambria Math" panose="02040503050406030204" pitchFamily="18" charset="0"/>
                              </a:rPr>
                              <m:t>𝑖</m:t>
                            </m:r>
                          </m:sub>
                          <m:sup>
                            <m:r>
                              <a:rPr lang="en-US" altLang="ja-JP" sz="1800" b="0" i="1" smtClean="0">
                                <a:latin typeface="Cambria Math" panose="02040503050406030204" pitchFamily="18" charset="0"/>
                              </a:rPr>
                              <m:t>𝑀</m:t>
                            </m:r>
                          </m:sup>
                        </m:sSubSup>
                      </m:e>
                    </m:d>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𝑀𝐵</m:t>
                    </m:r>
                    <m:d>
                      <m:dPr>
                        <m:ctrlPr>
                          <a:rPr lang="en-US" altLang="ja-JP" sz="1800" b="0" i="1" smtClean="0">
                            <a:latin typeface="Cambria Math" panose="02040503050406030204" pitchFamily="18" charset="0"/>
                          </a:rPr>
                        </m:ctrlPr>
                      </m:dPr>
                      <m:e>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𝑒</m:t>
                            </m:r>
                          </m:e>
                          <m:sup>
                            <m:r>
                              <a:rPr lang="en-US" altLang="ja-JP" sz="1800" b="0" i="1" smtClean="0">
                                <a:latin typeface="Cambria Math" panose="02040503050406030204" pitchFamily="18" charset="0"/>
                              </a:rPr>
                              <m:t>𝑀</m:t>
                            </m:r>
                          </m:sup>
                        </m:sSup>
                      </m:e>
                    </m:d>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𝑝</m:t>
                    </m:r>
                    <m:r>
                      <a:rPr lang="en-US" altLang="ja-JP" sz="1800" b="0" i="1" smtClean="0">
                        <a:latin typeface="Cambria Math" panose="02040503050406030204" pitchFamily="18" charset="0"/>
                      </a:rPr>
                      <m:t>, </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𝑒</m:t>
                        </m:r>
                      </m:e>
                      <m:sup>
                        <m:r>
                          <a:rPr lang="en-US" altLang="ja-JP" sz="1800" b="0" i="1" smtClean="0">
                            <a:latin typeface="Cambria Math" panose="02040503050406030204" pitchFamily="18" charset="0"/>
                          </a:rPr>
                          <m:t>𝑀</m:t>
                        </m:r>
                      </m:sup>
                    </m:sSup>
                    <m:r>
                      <a:rPr lang="en-US" altLang="ja-JP" sz="1800" b="0" i="1" smtClean="0">
                        <a:latin typeface="Cambria Math" panose="02040503050406030204" pitchFamily="18" charset="0"/>
                      </a:rPr>
                      <m:t>=</m:t>
                    </m:r>
                    <m:nary>
                      <m:naryPr>
                        <m:chr m:val="∑"/>
                        <m:supHide m:val="on"/>
                        <m:ctrlPr>
                          <a:rPr lang="en-US" altLang="ja-JP" sz="1800" b="0" i="1" smtClean="0">
                            <a:latin typeface="Cambria Math" panose="02040503050406030204" pitchFamily="18" charset="0"/>
                          </a:rPr>
                        </m:ctrlPr>
                      </m:naryPr>
                      <m:sub>
                        <m:r>
                          <a:rPr lang="en-US" altLang="ja-JP" sz="1800" b="0" i="1" smtClean="0">
                            <a:latin typeface="Cambria Math" panose="02040503050406030204" pitchFamily="18" charset="0"/>
                          </a:rPr>
                          <m:t>𝑖</m:t>
                        </m:r>
                      </m:sub>
                      <m:sup/>
                      <m:e>
                        <m:sSubSup>
                          <m:sSubSupPr>
                            <m:ctrlPr>
                              <a:rPr lang="en-US" altLang="ja-JP" sz="1800" b="0" i="1" smtClean="0">
                                <a:latin typeface="Cambria Math" panose="02040503050406030204" pitchFamily="18" charset="0"/>
                              </a:rPr>
                            </m:ctrlPr>
                          </m:sSubSupPr>
                          <m:e>
                            <m:r>
                              <a:rPr lang="en-US" altLang="ja-JP" sz="1800" b="0" i="1" smtClean="0">
                                <a:latin typeface="Cambria Math" panose="02040503050406030204" pitchFamily="18" charset="0"/>
                              </a:rPr>
                              <m:t>𝑒</m:t>
                            </m:r>
                          </m:e>
                          <m:sub>
                            <m:r>
                              <a:rPr lang="en-US" altLang="ja-JP" sz="1800" b="0" i="1" smtClean="0">
                                <a:latin typeface="Cambria Math" panose="02040503050406030204" pitchFamily="18" charset="0"/>
                              </a:rPr>
                              <m:t>𝑖</m:t>
                            </m:r>
                          </m:sub>
                          <m:sup>
                            <m:r>
                              <a:rPr lang="en-US" altLang="ja-JP" sz="1800" b="0" i="1" smtClean="0">
                                <a:latin typeface="Cambria Math" panose="02040503050406030204" pitchFamily="18" charset="0"/>
                              </a:rPr>
                              <m:t>𝑀</m:t>
                            </m:r>
                          </m:sup>
                        </m:sSubSup>
                      </m:e>
                    </m:nary>
                  </m:oMath>
                </a14:m>
                <a:endParaRPr lang="en-US" altLang="ja-JP" sz="1800" b="0" dirty="0"/>
              </a:p>
              <a:p>
                <a:pPr lvl="1">
                  <a:lnSpc>
                    <a:spcPct val="100000"/>
                  </a:lnSpc>
                </a:pPr>
                <a14:m>
                  <m:oMath xmlns:m="http://schemas.openxmlformats.org/officeDocument/2006/math">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𝑒</m:t>
                        </m:r>
                      </m:e>
                      <m:sup>
                        <m:r>
                          <a:rPr lang="en-US" altLang="ja-JP" sz="1800" b="0" i="1" smtClean="0">
                            <a:latin typeface="Cambria Math" panose="02040503050406030204" pitchFamily="18" charset="0"/>
                          </a:rPr>
                          <m:t>𝑀</m:t>
                        </m:r>
                      </m:sup>
                    </m:sSup>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𝑀</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𝐵</m:t>
                        </m:r>
                      </m:e>
                      <m:sup>
                        <m:r>
                          <a:rPr lang="en-US" altLang="ja-JP" sz="1800" b="0" i="1" smtClean="0">
                            <a:latin typeface="Cambria Math" panose="02040503050406030204" pitchFamily="18" charset="0"/>
                          </a:rPr>
                          <m:t>−1</m:t>
                        </m:r>
                      </m:sup>
                    </m:sSup>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𝑝</m:t>
                        </m:r>
                      </m:e>
                    </m:d>
                  </m:oMath>
                </a14:m>
                <a:endParaRPr lang="en-US" altLang="ja-JP" sz="1800" dirty="0"/>
              </a:p>
              <a:p>
                <a:pPr lvl="1">
                  <a:lnSpc>
                    <a:spcPct val="100000"/>
                  </a:lnSpc>
                </a:pPr>
                <a:r>
                  <a:rPr lang="ja-JP" altLang="en-US" sz="1800" dirty="0"/>
                  <a:t>また、マーケットクリアリング条件より</a:t>
                </a:r>
                <a14:m>
                  <m:oMath xmlns:m="http://schemas.openxmlformats.org/officeDocument/2006/math">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𝑒</m:t>
                        </m:r>
                      </m:e>
                      <m:sup>
                        <m:r>
                          <a:rPr lang="en-US" altLang="ja-JP" sz="1800" b="0" i="1" smtClean="0">
                            <a:latin typeface="Cambria Math" panose="02040503050406030204" pitchFamily="18" charset="0"/>
                          </a:rPr>
                          <m:t>𝑀</m:t>
                        </m:r>
                      </m:sup>
                    </m:sSup>
                    <m:r>
                      <a:rPr lang="en-US" altLang="ja-JP" sz="1800" b="0" i="1" smtClean="0">
                        <a:latin typeface="Cambria Math" panose="02040503050406030204" pitchFamily="18" charset="0"/>
                      </a:rPr>
                      <m:t>=</m:t>
                    </m:r>
                    <m:nary>
                      <m:naryPr>
                        <m:chr m:val="∑"/>
                        <m:supHide m:val="on"/>
                        <m:ctrlPr>
                          <a:rPr lang="en-US" altLang="ja-JP" sz="1800" b="0" i="1" smtClean="0">
                            <a:latin typeface="Cambria Math" panose="02040503050406030204" pitchFamily="18" charset="0"/>
                          </a:rPr>
                        </m:ctrlPr>
                      </m:naryPr>
                      <m:sub>
                        <m:r>
                          <a:rPr lang="en-US" altLang="ja-JP" sz="1800" b="0" i="1" smtClean="0">
                            <a:latin typeface="Cambria Math" panose="02040503050406030204" pitchFamily="18" charset="0"/>
                          </a:rPr>
                          <m:t>𝑖</m:t>
                        </m:r>
                      </m:sub>
                      <m:sup/>
                      <m:e>
                        <m:sSubSup>
                          <m:sSubSupPr>
                            <m:ctrlPr>
                              <a:rPr lang="en-US" altLang="ja-JP" sz="1800" b="0" i="1" smtClean="0">
                                <a:latin typeface="Cambria Math" panose="02040503050406030204" pitchFamily="18" charset="0"/>
                              </a:rPr>
                            </m:ctrlPr>
                          </m:sSubSupPr>
                          <m:e>
                            <m:r>
                              <a:rPr lang="en-US" altLang="ja-JP" sz="1800" b="0" i="1" smtClean="0">
                                <a:latin typeface="Cambria Math" panose="02040503050406030204" pitchFamily="18" charset="0"/>
                              </a:rPr>
                              <m:t>𝑒</m:t>
                            </m:r>
                          </m:e>
                          <m:sub>
                            <m:r>
                              <a:rPr lang="en-US" altLang="ja-JP" sz="1800" b="0" i="1" smtClean="0">
                                <a:latin typeface="Cambria Math" panose="02040503050406030204" pitchFamily="18" charset="0"/>
                              </a:rPr>
                              <m:t>𝑖</m:t>
                            </m:r>
                          </m:sub>
                          <m:sup>
                            <m:r>
                              <a:rPr lang="en-US" altLang="ja-JP" sz="1800" b="0" i="1" smtClean="0">
                                <a:latin typeface="Cambria Math" panose="02040503050406030204" pitchFamily="18" charset="0"/>
                              </a:rPr>
                              <m:t>𝑀</m:t>
                            </m:r>
                          </m:sup>
                        </m:sSubSup>
                      </m:e>
                    </m:nary>
                    <m:r>
                      <a:rPr lang="en-US" altLang="ja-JP" sz="1800" b="0" i="1" smtClean="0">
                        <a:latin typeface="Cambria Math" panose="02040503050406030204" pitchFamily="18" charset="0"/>
                      </a:rPr>
                      <m:t>=</m:t>
                    </m:r>
                    <m:nary>
                      <m:naryPr>
                        <m:chr m:val="∑"/>
                        <m:supHide m:val="on"/>
                        <m:ctrlPr>
                          <a:rPr lang="en-US" altLang="ja-JP" sz="1800" b="0" i="1" smtClean="0">
                            <a:latin typeface="Cambria Math" panose="02040503050406030204" pitchFamily="18" charset="0"/>
                          </a:rPr>
                        </m:ctrlPr>
                      </m:naryPr>
                      <m:sub>
                        <m:r>
                          <a:rPr lang="en-US" altLang="ja-JP" sz="1800" b="0" i="1" smtClean="0">
                            <a:latin typeface="Cambria Math" panose="02040503050406030204" pitchFamily="18" charset="0"/>
                          </a:rPr>
                          <m:t>𝑖</m:t>
                        </m:r>
                      </m:sub>
                      <m:sup/>
                      <m:e>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𝑙</m:t>
                            </m:r>
                          </m:e>
                          <m:sub>
                            <m:r>
                              <a:rPr lang="en-US" altLang="ja-JP" sz="1800" b="0" i="1" smtClean="0">
                                <a:latin typeface="Cambria Math" panose="02040503050406030204" pitchFamily="18" charset="0"/>
                              </a:rPr>
                              <m:t>𝑖</m:t>
                            </m:r>
                          </m:sub>
                        </m:sSub>
                      </m:e>
                    </m:nary>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𝑙</m:t>
                    </m:r>
                  </m:oMath>
                </a14:m>
                <a:endParaRPr lang="en-US" altLang="ja-JP" sz="1800" dirty="0"/>
              </a:p>
              <a:p>
                <a:pPr lvl="1">
                  <a:lnSpc>
                    <a:spcPct val="100000"/>
                  </a:lnSpc>
                </a:pPr>
                <a:r>
                  <a:rPr lang="ja-JP" altLang="en-US" sz="1800" dirty="0"/>
                  <a:t>よって</a:t>
                </a:r>
                <a14:m>
                  <m:oMath xmlns:m="http://schemas.openxmlformats.org/officeDocument/2006/math">
                    <m:r>
                      <a:rPr lang="en-US" altLang="ja-JP" sz="1800" b="0" i="1" smtClean="0">
                        <a:latin typeface="Cambria Math" panose="02040503050406030204" pitchFamily="18" charset="0"/>
                      </a:rPr>
                      <m:t>𝑙</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𝑀</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𝐵</m:t>
                        </m:r>
                      </m:e>
                      <m:sup>
                        <m:r>
                          <a:rPr lang="en-US" altLang="ja-JP" sz="1800" b="0" i="1" smtClean="0">
                            <a:latin typeface="Cambria Math" panose="02040503050406030204" pitchFamily="18" charset="0"/>
                          </a:rPr>
                          <m:t>−1</m:t>
                        </m:r>
                      </m:sup>
                    </m:sSup>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𝑝</m:t>
                        </m:r>
                      </m:e>
                    </m:d>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𝑝</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𝑀𝐵</m:t>
                    </m:r>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𝑙</m:t>
                        </m:r>
                      </m:e>
                    </m:d>
                  </m:oMath>
                </a14:m>
                <a:endParaRPr lang="en-US" altLang="ja-JP" sz="1800" dirty="0"/>
              </a:p>
              <a:p>
                <a:pPr lvl="1">
                  <a:lnSpc>
                    <a:spcPct val="100000"/>
                  </a:lnSpc>
                </a:pPr>
                <a:r>
                  <a:rPr lang="en-US" altLang="ja-JP" sz="1800" b="0" dirty="0"/>
                  <a:t>※</a:t>
                </a:r>
                <a14:m>
                  <m:oMath xmlns:m="http://schemas.openxmlformats.org/officeDocument/2006/math">
                    <m:func>
                      <m:funcPr>
                        <m:ctrlPr>
                          <a:rPr lang="en-US" altLang="ja-JP" sz="1800" b="0" i="1" smtClean="0">
                            <a:latin typeface="Cambria Math" panose="02040503050406030204" pitchFamily="18" charset="0"/>
                          </a:rPr>
                        </m:ctrlPr>
                      </m:funcPr>
                      <m:fName>
                        <m:limLow>
                          <m:limLowPr>
                            <m:ctrlPr>
                              <a:rPr lang="en-US" altLang="ja-JP" sz="1800" b="0" i="1" smtClean="0">
                                <a:latin typeface="Cambria Math" panose="02040503050406030204" pitchFamily="18" charset="0"/>
                              </a:rPr>
                            </m:ctrlPr>
                          </m:limLowPr>
                          <m:e>
                            <m:r>
                              <m:rPr>
                                <m:sty m:val="p"/>
                              </m:rPr>
                              <a:rPr lang="en-US" altLang="ja-JP" sz="1800" b="0" i="0" smtClean="0">
                                <a:latin typeface="Cambria Math" panose="02040503050406030204" pitchFamily="18" charset="0"/>
                              </a:rPr>
                              <m:t>max</m:t>
                            </m:r>
                          </m:e>
                          <m:lim>
                            <m:d>
                              <m:dPr>
                                <m:begChr m:val="{"/>
                                <m:endChr m:val="}"/>
                                <m:ctrlPr>
                                  <a:rPr lang="en-US" altLang="ja-JP" sz="1800" b="0" i="1" smtClean="0">
                                    <a:latin typeface="Cambria Math" panose="02040503050406030204" pitchFamily="18" charset="0"/>
                                  </a:rPr>
                                </m:ctrlPr>
                              </m:dPr>
                              <m:e>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𝑒</m:t>
                                    </m:r>
                                  </m:e>
                                  <m:sub>
                                    <m:r>
                                      <a:rPr lang="en-US" altLang="ja-JP" sz="1800" b="0" i="1" smtClean="0">
                                        <a:latin typeface="Cambria Math" panose="02040503050406030204" pitchFamily="18" charset="0"/>
                                      </a:rPr>
                                      <m:t>𝑖</m:t>
                                    </m:r>
                                  </m:sub>
                                </m:sSub>
                              </m:e>
                            </m:d>
                          </m:lim>
                        </m:limLow>
                      </m:fName>
                      <m:e>
                        <m:nary>
                          <m:naryPr>
                            <m:chr m:val="∑"/>
                            <m:supHide m:val="on"/>
                            <m:ctrlPr>
                              <a:rPr lang="en-US" altLang="ja-JP" sz="1800" b="0" i="1" smtClean="0">
                                <a:latin typeface="Cambria Math" panose="02040503050406030204" pitchFamily="18" charset="0"/>
                              </a:rPr>
                            </m:ctrlPr>
                          </m:naryPr>
                          <m:sub>
                            <m:r>
                              <a:rPr lang="en-US" altLang="ja-JP" sz="1800" b="0" i="1" smtClean="0">
                                <a:latin typeface="Cambria Math" panose="02040503050406030204" pitchFamily="18" charset="0"/>
                              </a:rPr>
                              <m:t>𝑖</m:t>
                            </m:r>
                          </m:sub>
                          <m:sup/>
                          <m:e>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𝐵</m:t>
                                </m:r>
                              </m:e>
                              <m:sub>
                                <m:r>
                                  <a:rPr lang="en-US" altLang="ja-JP" sz="1800" b="0" i="1" smtClean="0">
                                    <a:latin typeface="Cambria Math" panose="02040503050406030204" pitchFamily="18" charset="0"/>
                                  </a:rPr>
                                  <m:t>𝑖</m:t>
                                </m:r>
                              </m:sub>
                            </m:sSub>
                            <m:d>
                              <m:dPr>
                                <m:ctrlPr>
                                  <a:rPr lang="en-US" altLang="ja-JP" sz="1800" b="0" i="1" smtClean="0">
                                    <a:latin typeface="Cambria Math" panose="02040503050406030204" pitchFamily="18" charset="0"/>
                                  </a:rPr>
                                </m:ctrlPr>
                              </m:dPr>
                              <m:e>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𝑒</m:t>
                                    </m:r>
                                  </m:e>
                                  <m:sub>
                                    <m:r>
                                      <a:rPr lang="en-US" altLang="ja-JP" sz="1800" b="0" i="1" smtClean="0">
                                        <a:latin typeface="Cambria Math" panose="02040503050406030204" pitchFamily="18" charset="0"/>
                                      </a:rPr>
                                      <m:t>𝑖</m:t>
                                    </m:r>
                                  </m:sub>
                                </m:sSub>
                              </m:e>
                            </m:d>
                          </m:e>
                        </m:nary>
                      </m:e>
                    </m:func>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𝑠</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𝑒</m:t>
                    </m:r>
                    <m:r>
                      <a:rPr lang="en-US" altLang="ja-JP" sz="1800" b="0" i="1" smtClean="0">
                        <a:latin typeface="Cambria Math" panose="02040503050406030204" pitchFamily="18" charset="0"/>
                      </a:rPr>
                      <m:t>=</m:t>
                    </m:r>
                    <m:nary>
                      <m:naryPr>
                        <m:chr m:val="∑"/>
                        <m:supHide m:val="on"/>
                        <m:ctrlPr>
                          <a:rPr lang="en-US" altLang="ja-JP" sz="1800" b="0" i="1" smtClean="0">
                            <a:latin typeface="Cambria Math" panose="02040503050406030204" pitchFamily="18" charset="0"/>
                          </a:rPr>
                        </m:ctrlPr>
                      </m:naryPr>
                      <m:sub>
                        <m:r>
                          <a:rPr lang="en-US" altLang="ja-JP" sz="1800" b="0" i="1" smtClean="0">
                            <a:latin typeface="Cambria Math" panose="02040503050406030204" pitchFamily="18" charset="0"/>
                          </a:rPr>
                          <m:t>𝑖</m:t>
                        </m:r>
                      </m:sub>
                      <m:sup/>
                      <m:e>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𝑒</m:t>
                            </m:r>
                          </m:e>
                          <m:sub>
                            <m:r>
                              <a:rPr lang="en-US" altLang="ja-JP" sz="1800" b="0" i="1" smtClean="0">
                                <a:latin typeface="Cambria Math" panose="02040503050406030204" pitchFamily="18" charset="0"/>
                              </a:rPr>
                              <m:t>𝑖</m:t>
                            </m:r>
                          </m:sub>
                        </m:sSub>
                      </m:e>
                    </m:nary>
                  </m:oMath>
                </a14:m>
                <a:r>
                  <a:rPr lang="ja-JP" altLang="en-US" sz="1800" dirty="0"/>
                  <a:t>は、包絡線定理より</a:t>
                </a:r>
                <a14:m>
                  <m:oMath xmlns:m="http://schemas.openxmlformats.org/officeDocument/2006/math">
                    <m:r>
                      <a:rPr lang="en-US" altLang="ja-JP" sz="1800" b="0" i="1" smtClean="0">
                        <a:latin typeface="Cambria Math" panose="02040503050406030204" pitchFamily="18" charset="0"/>
                      </a:rPr>
                      <m:t>𝑀𝐵</m:t>
                    </m:r>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𝑒</m:t>
                        </m:r>
                      </m:e>
                    </m:d>
                    <m:r>
                      <a:rPr lang="en-US" altLang="ja-JP" sz="1800" b="0" i="1" smtClean="0">
                        <a:latin typeface="Cambria Math" panose="02040503050406030204" pitchFamily="18" charset="0"/>
                      </a:rPr>
                      <m:t>=</m:t>
                    </m:r>
                    <m:f>
                      <m:fPr>
                        <m:ctrlPr>
                          <a:rPr lang="en-US" altLang="ja-JP" sz="1800" b="0" i="1" smtClean="0">
                            <a:latin typeface="Cambria Math" panose="02040503050406030204" pitchFamily="18" charset="0"/>
                          </a:rPr>
                        </m:ctrlPr>
                      </m:fPr>
                      <m:num>
                        <m:r>
                          <a:rPr lang="en-US" altLang="ja-JP" sz="1800" b="0" i="1" smtClean="0">
                            <a:latin typeface="Cambria Math" panose="02040503050406030204" pitchFamily="18" charset="0"/>
                          </a:rPr>
                          <m:t>𝑑𝐵</m:t>
                        </m:r>
                      </m:num>
                      <m:den>
                        <m:r>
                          <a:rPr lang="en-US" altLang="ja-JP" sz="1800" b="0" i="1" smtClean="0">
                            <a:latin typeface="Cambria Math" panose="02040503050406030204" pitchFamily="18" charset="0"/>
                          </a:rPr>
                          <m:t>𝑑𝑒</m:t>
                        </m:r>
                      </m:den>
                    </m:f>
                    <m:d>
                      <m:dPr>
                        <m:ctrlPr>
                          <a:rPr lang="en-US" altLang="ja-JP" sz="1800" b="0" i="1" smtClean="0">
                            <a:latin typeface="Cambria Math" panose="02040503050406030204" pitchFamily="18" charset="0"/>
                          </a:rPr>
                        </m:ctrlPr>
                      </m:dPr>
                      <m:e>
                        <m:r>
                          <a:rPr lang="en-US" altLang="ja-JP" sz="1800" b="0" i="1" smtClean="0">
                            <a:latin typeface="Cambria Math" panose="02040503050406030204" pitchFamily="18" charset="0"/>
                          </a:rPr>
                          <m:t>𝑒</m:t>
                        </m:r>
                      </m:e>
                    </m:d>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𝑀</m:t>
                    </m:r>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𝐵</m:t>
                        </m:r>
                      </m:e>
                      <m:sub>
                        <m:r>
                          <a:rPr lang="en-US" altLang="ja-JP" sz="1800" b="0" i="1" smtClean="0">
                            <a:latin typeface="Cambria Math" panose="02040503050406030204" pitchFamily="18" charset="0"/>
                          </a:rPr>
                          <m:t>𝑖</m:t>
                        </m:r>
                      </m:sub>
                    </m:sSub>
                    <m:d>
                      <m:dPr>
                        <m:ctrlPr>
                          <a:rPr lang="en-US" altLang="ja-JP" sz="1800" b="0" i="1" smtClean="0">
                            <a:latin typeface="Cambria Math" panose="02040503050406030204" pitchFamily="18" charset="0"/>
                          </a:rPr>
                        </m:ctrlPr>
                      </m:dPr>
                      <m:e>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𝑒</m:t>
                            </m:r>
                          </m:e>
                          <m:sub>
                            <m:r>
                              <a:rPr lang="en-US" altLang="ja-JP" sz="1800" b="0" i="1" smtClean="0">
                                <a:latin typeface="Cambria Math" panose="02040503050406030204" pitchFamily="18" charset="0"/>
                              </a:rPr>
                              <m:t>𝑖</m:t>
                            </m:r>
                          </m:sub>
                        </m:sSub>
                      </m:e>
                    </m:d>
                  </m:oMath>
                </a14:m>
                <a:r>
                  <a:rPr kumimoji="1" lang="ja-JP" altLang="en-US" sz="1800" dirty="0"/>
                  <a:t>が成り立ち、逆にすべての</a:t>
                </a:r>
                <a14:m>
                  <m:oMath xmlns:m="http://schemas.openxmlformats.org/officeDocument/2006/math">
                    <m:r>
                      <a:rPr kumimoji="1" lang="en-US" altLang="ja-JP" sz="1800" b="0" i="1" smtClean="0">
                        <a:latin typeface="Cambria Math" panose="02040503050406030204" pitchFamily="18" charset="0"/>
                      </a:rPr>
                      <m:t>𝑀</m:t>
                    </m:r>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𝐵</m:t>
                        </m:r>
                      </m:e>
                      <m:sub>
                        <m:r>
                          <a:rPr kumimoji="1" lang="en-US" altLang="ja-JP" sz="1800" b="0" i="1" smtClean="0">
                            <a:latin typeface="Cambria Math" panose="02040503050406030204" pitchFamily="18" charset="0"/>
                          </a:rPr>
                          <m:t>𝑖</m:t>
                        </m:r>
                      </m:sub>
                    </m:sSub>
                    <m:d>
                      <m:dPr>
                        <m:ctrlPr>
                          <a:rPr kumimoji="1" lang="en-US" altLang="ja-JP" sz="1800" b="0" i="1" smtClean="0">
                            <a:latin typeface="Cambria Math" panose="02040503050406030204" pitchFamily="18" charset="0"/>
                          </a:rPr>
                        </m:ctrlPr>
                      </m:dPr>
                      <m:e>
                        <m:sSubSup>
                          <m:sSubSupPr>
                            <m:ctrlPr>
                              <a:rPr kumimoji="1" lang="en-US" altLang="ja-JP" sz="1800" b="0" i="1" smtClean="0">
                                <a:latin typeface="Cambria Math" panose="02040503050406030204" pitchFamily="18" charset="0"/>
                              </a:rPr>
                            </m:ctrlPr>
                          </m:sSubSupPr>
                          <m:e>
                            <m:r>
                              <a:rPr kumimoji="1" lang="en-US" altLang="ja-JP" sz="1800" b="0" i="1" smtClean="0">
                                <a:latin typeface="Cambria Math" panose="02040503050406030204" pitchFamily="18" charset="0"/>
                              </a:rPr>
                              <m:t>𝑒</m:t>
                            </m:r>
                          </m:e>
                          <m:sub>
                            <m:r>
                              <a:rPr kumimoji="1" lang="en-US" altLang="ja-JP" sz="1800" b="0" i="1" smtClean="0">
                                <a:latin typeface="Cambria Math" panose="02040503050406030204" pitchFamily="18" charset="0"/>
                              </a:rPr>
                              <m:t>𝑖</m:t>
                            </m:r>
                          </m:sub>
                          <m:sup>
                            <m:r>
                              <a:rPr kumimoji="1" lang="en-US" altLang="ja-JP" sz="1800" b="0" i="1" smtClean="0">
                                <a:latin typeface="Cambria Math" panose="02040503050406030204" pitchFamily="18" charset="0"/>
                              </a:rPr>
                              <m:t>𝑀</m:t>
                            </m:r>
                          </m:sup>
                        </m:sSubSup>
                      </m:e>
                    </m:d>
                  </m:oMath>
                </a14:m>
                <a:r>
                  <a:rPr kumimoji="1" lang="ja-JP" altLang="en-US" sz="1800" dirty="0"/>
                  <a:t>が等しければ、</a:t>
                </a:r>
                <a14:m>
                  <m:oMath xmlns:m="http://schemas.openxmlformats.org/officeDocument/2006/math">
                    <m:sSup>
                      <m:sSupPr>
                        <m:ctrlPr>
                          <a:rPr kumimoji="1" lang="en-US" altLang="ja-JP" sz="1800" b="0" i="1" smtClean="0">
                            <a:latin typeface="Cambria Math" panose="02040503050406030204" pitchFamily="18" charset="0"/>
                          </a:rPr>
                        </m:ctrlPr>
                      </m:sSupPr>
                      <m:e>
                        <m:r>
                          <a:rPr kumimoji="1" lang="en-US" altLang="ja-JP" sz="1800" b="0" i="1" smtClean="0">
                            <a:latin typeface="Cambria Math" panose="02040503050406030204" pitchFamily="18" charset="0"/>
                          </a:rPr>
                          <m:t>𝑒</m:t>
                        </m:r>
                      </m:e>
                      <m:sup>
                        <m:r>
                          <a:rPr kumimoji="1" lang="en-US" altLang="ja-JP" sz="1800" b="0" i="1" smtClean="0">
                            <a:latin typeface="Cambria Math" panose="02040503050406030204" pitchFamily="18" charset="0"/>
                          </a:rPr>
                          <m:t>𝑀</m:t>
                        </m:r>
                      </m:sup>
                    </m:sSup>
                    <m:r>
                      <a:rPr kumimoji="1" lang="en-US" altLang="ja-JP" sz="1800" b="0" i="1" smtClean="0">
                        <a:latin typeface="Cambria Math" panose="02040503050406030204" pitchFamily="18" charset="0"/>
                      </a:rPr>
                      <m:t>=</m:t>
                    </m:r>
                    <m:nary>
                      <m:naryPr>
                        <m:chr m:val="∑"/>
                        <m:supHide m:val="on"/>
                        <m:ctrlPr>
                          <a:rPr kumimoji="1" lang="en-US" altLang="ja-JP" sz="1800" b="0" i="1" smtClean="0">
                            <a:latin typeface="Cambria Math" panose="02040503050406030204" pitchFamily="18" charset="0"/>
                          </a:rPr>
                        </m:ctrlPr>
                      </m:naryPr>
                      <m:sub>
                        <m:r>
                          <a:rPr kumimoji="1" lang="en-US" altLang="ja-JP" sz="1800" b="0" i="1" smtClean="0">
                            <a:latin typeface="Cambria Math" panose="02040503050406030204" pitchFamily="18" charset="0"/>
                          </a:rPr>
                          <m:t>𝑖</m:t>
                        </m:r>
                      </m:sub>
                      <m:sup/>
                      <m:e>
                        <m:sSubSup>
                          <m:sSubSupPr>
                            <m:ctrlPr>
                              <a:rPr kumimoji="1" lang="en-US" altLang="ja-JP" sz="1800" b="0" i="1" smtClean="0">
                                <a:latin typeface="Cambria Math" panose="02040503050406030204" pitchFamily="18" charset="0"/>
                              </a:rPr>
                            </m:ctrlPr>
                          </m:sSubSupPr>
                          <m:e>
                            <m:r>
                              <a:rPr kumimoji="1" lang="en-US" altLang="ja-JP" sz="1800" b="0" i="1" smtClean="0">
                                <a:latin typeface="Cambria Math" panose="02040503050406030204" pitchFamily="18" charset="0"/>
                              </a:rPr>
                              <m:t>𝑒</m:t>
                            </m:r>
                          </m:e>
                          <m:sub>
                            <m:r>
                              <a:rPr kumimoji="1" lang="en-US" altLang="ja-JP" sz="1800" b="0" i="1" smtClean="0">
                                <a:latin typeface="Cambria Math" panose="02040503050406030204" pitchFamily="18" charset="0"/>
                              </a:rPr>
                              <m:t>𝑖</m:t>
                            </m:r>
                          </m:sub>
                          <m:sup>
                            <m:r>
                              <a:rPr kumimoji="1" lang="en-US" altLang="ja-JP" sz="1800" b="0" i="1" smtClean="0">
                                <a:latin typeface="Cambria Math" panose="02040503050406030204" pitchFamily="18" charset="0"/>
                              </a:rPr>
                              <m:t>𝑀</m:t>
                            </m:r>
                          </m:sup>
                        </m:sSubSup>
                      </m:e>
                    </m:nary>
                  </m:oMath>
                </a14:m>
                <a:r>
                  <a:rPr kumimoji="1" lang="ja-JP" altLang="en-US" sz="1800" dirty="0"/>
                  <a:t>なる</a:t>
                </a:r>
                <a14:m>
                  <m:oMath xmlns:m="http://schemas.openxmlformats.org/officeDocument/2006/math">
                    <m:sSup>
                      <m:sSupPr>
                        <m:ctrlPr>
                          <a:rPr kumimoji="1" lang="en-US" altLang="ja-JP" sz="1800" b="0" i="1" dirty="0" smtClean="0">
                            <a:latin typeface="Cambria Math" panose="02040503050406030204" pitchFamily="18" charset="0"/>
                          </a:rPr>
                        </m:ctrlPr>
                      </m:sSupPr>
                      <m:e>
                        <m:r>
                          <a:rPr kumimoji="1" lang="en-US" altLang="ja-JP" sz="1800" b="0" i="1" dirty="0" smtClean="0">
                            <a:latin typeface="Cambria Math" panose="02040503050406030204" pitchFamily="18" charset="0"/>
                          </a:rPr>
                          <m:t>𝑒</m:t>
                        </m:r>
                      </m:e>
                      <m:sup>
                        <m:r>
                          <a:rPr kumimoji="1" lang="en-US" altLang="ja-JP" sz="1800" b="0" i="1" dirty="0" smtClean="0">
                            <a:latin typeface="Cambria Math" panose="02040503050406030204" pitchFamily="18" charset="0"/>
                          </a:rPr>
                          <m:t>𝑀</m:t>
                        </m:r>
                      </m:sup>
                    </m:sSup>
                  </m:oMath>
                </a14:m>
                <a:r>
                  <a:rPr kumimoji="1" lang="ja-JP" altLang="en-US" sz="1800" dirty="0"/>
                  <a:t>に対して</a:t>
                </a:r>
                <a14:m>
                  <m:oMath xmlns:m="http://schemas.openxmlformats.org/officeDocument/2006/math">
                    <m:r>
                      <a:rPr kumimoji="1" lang="en-US" altLang="ja-JP" sz="1800" b="0" i="1" smtClean="0">
                        <a:latin typeface="Cambria Math" panose="02040503050406030204" pitchFamily="18" charset="0"/>
                      </a:rPr>
                      <m:t>𝐵</m:t>
                    </m:r>
                    <m:d>
                      <m:dPr>
                        <m:ctrlPr>
                          <a:rPr kumimoji="1" lang="en-US" altLang="ja-JP" sz="1800" b="0" i="1" smtClean="0">
                            <a:latin typeface="Cambria Math" panose="02040503050406030204" pitchFamily="18" charset="0"/>
                          </a:rPr>
                        </m:ctrlPr>
                      </m:dPr>
                      <m:e>
                        <m:sSup>
                          <m:sSupPr>
                            <m:ctrlPr>
                              <a:rPr kumimoji="1" lang="en-US" altLang="ja-JP" sz="1800" b="0" i="1" smtClean="0">
                                <a:latin typeface="Cambria Math" panose="02040503050406030204" pitchFamily="18" charset="0"/>
                              </a:rPr>
                            </m:ctrlPr>
                          </m:sSupPr>
                          <m:e>
                            <m:r>
                              <a:rPr kumimoji="1" lang="en-US" altLang="ja-JP" sz="1800" b="0" i="1" smtClean="0">
                                <a:latin typeface="Cambria Math" panose="02040503050406030204" pitchFamily="18" charset="0"/>
                              </a:rPr>
                              <m:t>𝑒</m:t>
                            </m:r>
                          </m:e>
                          <m:sup>
                            <m:r>
                              <a:rPr kumimoji="1" lang="en-US" altLang="ja-JP" sz="1800" b="0" i="1" smtClean="0">
                                <a:latin typeface="Cambria Math" panose="02040503050406030204" pitchFamily="18" charset="0"/>
                              </a:rPr>
                              <m:t>𝑀</m:t>
                            </m:r>
                          </m:sup>
                        </m:sSup>
                      </m:e>
                    </m:d>
                    <m:r>
                      <a:rPr kumimoji="1" lang="en-US" altLang="ja-JP" sz="1800" b="0" i="1" smtClean="0">
                        <a:latin typeface="Cambria Math" panose="02040503050406030204" pitchFamily="18" charset="0"/>
                      </a:rPr>
                      <m:t>=</m:t>
                    </m:r>
                    <m:func>
                      <m:funcPr>
                        <m:ctrlPr>
                          <a:rPr lang="en-US" altLang="ja-JP" sz="1800" b="0" i="1" smtClean="0">
                            <a:latin typeface="Cambria Math" panose="02040503050406030204" pitchFamily="18" charset="0"/>
                          </a:rPr>
                        </m:ctrlPr>
                      </m:funcPr>
                      <m:fName>
                        <m:limLow>
                          <m:limLowPr>
                            <m:ctrlPr>
                              <a:rPr lang="en-US" altLang="ja-JP" sz="1800" b="0" i="1" smtClean="0">
                                <a:latin typeface="Cambria Math" panose="02040503050406030204" pitchFamily="18" charset="0"/>
                              </a:rPr>
                            </m:ctrlPr>
                          </m:limLowPr>
                          <m:e>
                            <m:r>
                              <m:rPr>
                                <m:sty m:val="p"/>
                              </m:rPr>
                              <a:rPr lang="en-US" altLang="ja-JP" sz="1800" b="0" i="0" smtClean="0">
                                <a:latin typeface="Cambria Math" panose="02040503050406030204" pitchFamily="18" charset="0"/>
                              </a:rPr>
                              <m:t>max</m:t>
                            </m:r>
                          </m:e>
                          <m:lim>
                            <m:d>
                              <m:dPr>
                                <m:begChr m:val="{"/>
                                <m:endChr m:val="}"/>
                                <m:ctrlPr>
                                  <a:rPr lang="en-US" altLang="ja-JP" sz="1800" b="0" i="1" smtClean="0">
                                    <a:latin typeface="Cambria Math" panose="02040503050406030204" pitchFamily="18" charset="0"/>
                                  </a:rPr>
                                </m:ctrlPr>
                              </m:dPr>
                              <m:e>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𝑒</m:t>
                                    </m:r>
                                  </m:e>
                                  <m:sub>
                                    <m:r>
                                      <a:rPr lang="en-US" altLang="ja-JP" sz="1800" b="0" i="1" smtClean="0">
                                        <a:latin typeface="Cambria Math" panose="02040503050406030204" pitchFamily="18" charset="0"/>
                                      </a:rPr>
                                      <m:t>𝑖</m:t>
                                    </m:r>
                                  </m:sub>
                                </m:sSub>
                              </m:e>
                            </m:d>
                          </m:lim>
                        </m:limLow>
                      </m:fName>
                      <m:e>
                        <m:nary>
                          <m:naryPr>
                            <m:chr m:val="∑"/>
                            <m:supHide m:val="on"/>
                            <m:ctrlPr>
                              <a:rPr lang="en-US" altLang="ja-JP" sz="1800" b="0" i="1" smtClean="0">
                                <a:latin typeface="Cambria Math" panose="02040503050406030204" pitchFamily="18" charset="0"/>
                              </a:rPr>
                            </m:ctrlPr>
                          </m:naryPr>
                          <m:sub>
                            <m:r>
                              <a:rPr lang="en-US" altLang="ja-JP" sz="1800" b="0" i="1" smtClean="0">
                                <a:latin typeface="Cambria Math" panose="02040503050406030204" pitchFamily="18" charset="0"/>
                              </a:rPr>
                              <m:t>𝑖</m:t>
                            </m:r>
                          </m:sub>
                          <m:sup/>
                          <m:e>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𝐵</m:t>
                                </m:r>
                              </m:e>
                              <m:sub>
                                <m:r>
                                  <a:rPr lang="en-US" altLang="ja-JP" sz="1800" b="0" i="1" smtClean="0">
                                    <a:latin typeface="Cambria Math" panose="02040503050406030204" pitchFamily="18" charset="0"/>
                                  </a:rPr>
                                  <m:t>𝑖</m:t>
                                </m:r>
                              </m:sub>
                            </m:sSub>
                            <m:d>
                              <m:dPr>
                                <m:ctrlPr>
                                  <a:rPr lang="en-US" altLang="ja-JP" sz="1800" b="0" i="1" smtClean="0">
                                    <a:latin typeface="Cambria Math" panose="02040503050406030204" pitchFamily="18" charset="0"/>
                                  </a:rPr>
                                </m:ctrlPr>
                              </m:dPr>
                              <m:e>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𝑒</m:t>
                                    </m:r>
                                  </m:e>
                                  <m:sub>
                                    <m:r>
                                      <a:rPr lang="en-US" altLang="ja-JP" sz="1800" b="0" i="1" smtClean="0">
                                        <a:latin typeface="Cambria Math" panose="02040503050406030204" pitchFamily="18" charset="0"/>
                                      </a:rPr>
                                      <m:t>𝑖</m:t>
                                    </m:r>
                                  </m:sub>
                                </m:sSub>
                              </m:e>
                            </m:d>
                          </m:e>
                        </m:nary>
                      </m:e>
                    </m:func>
                    <m:r>
                      <a:rPr lang="en-US" altLang="ja-JP" sz="1800" b="0" i="1" smtClean="0">
                        <a:latin typeface="Cambria Math" panose="02040503050406030204" pitchFamily="18" charset="0"/>
                      </a:rPr>
                      <m:t> </m:t>
                    </m:r>
                    <m:r>
                      <a:rPr lang="en-US" altLang="ja-JP" sz="1800" b="0" i="1" smtClean="0">
                        <a:latin typeface="Cambria Math" panose="02040503050406030204" pitchFamily="18" charset="0"/>
                      </a:rPr>
                      <m:t>𝑠</m:t>
                    </m:r>
                    <m:r>
                      <a:rPr lang="en-US" altLang="ja-JP" sz="1800" b="0" i="1" smtClean="0">
                        <a:latin typeface="Cambria Math" panose="02040503050406030204" pitchFamily="18" charset="0"/>
                      </a:rPr>
                      <m:t>.</m:t>
                    </m:r>
                    <m:r>
                      <a:rPr lang="en-US" altLang="ja-JP" sz="1800" b="0" i="1" smtClean="0">
                        <a:latin typeface="Cambria Math" panose="02040503050406030204" pitchFamily="18" charset="0"/>
                      </a:rPr>
                      <m:t>𝑡</m:t>
                    </m:r>
                    <m:r>
                      <a:rPr lang="en-US" altLang="ja-JP" sz="1800" b="0" i="1" smtClean="0">
                        <a:latin typeface="Cambria Math" panose="02040503050406030204" pitchFamily="18" charset="0"/>
                      </a:rPr>
                      <m:t>. </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𝑒</m:t>
                        </m:r>
                      </m:e>
                      <m:sup>
                        <m:r>
                          <a:rPr lang="en-US" altLang="ja-JP" sz="1800" b="0" i="1" smtClean="0">
                            <a:latin typeface="Cambria Math" panose="02040503050406030204" pitchFamily="18" charset="0"/>
                          </a:rPr>
                          <m:t>𝑀</m:t>
                        </m:r>
                      </m:sup>
                    </m:sSup>
                    <m:r>
                      <a:rPr lang="en-US" altLang="ja-JP" sz="1800" b="0" i="1" smtClean="0">
                        <a:latin typeface="Cambria Math" panose="02040503050406030204" pitchFamily="18" charset="0"/>
                      </a:rPr>
                      <m:t>=</m:t>
                    </m:r>
                    <m:nary>
                      <m:naryPr>
                        <m:chr m:val="∑"/>
                        <m:supHide m:val="on"/>
                        <m:ctrlPr>
                          <a:rPr lang="en-US" altLang="ja-JP" sz="1800" b="0" i="1" smtClean="0">
                            <a:latin typeface="Cambria Math" panose="02040503050406030204" pitchFamily="18" charset="0"/>
                          </a:rPr>
                        </m:ctrlPr>
                      </m:naryPr>
                      <m:sub>
                        <m:r>
                          <a:rPr lang="en-US" altLang="ja-JP" sz="1800" b="0" i="1" smtClean="0">
                            <a:latin typeface="Cambria Math" panose="02040503050406030204" pitchFamily="18" charset="0"/>
                          </a:rPr>
                          <m:t>𝑖</m:t>
                        </m:r>
                      </m:sub>
                      <m:sup/>
                      <m:e>
                        <m:sSub>
                          <m:sSubPr>
                            <m:ctrlPr>
                              <a:rPr lang="en-US" altLang="ja-JP" sz="1800" b="0" i="1" smtClean="0">
                                <a:latin typeface="Cambria Math" panose="02040503050406030204" pitchFamily="18" charset="0"/>
                              </a:rPr>
                            </m:ctrlPr>
                          </m:sSubPr>
                          <m:e>
                            <m:r>
                              <a:rPr lang="en-US" altLang="ja-JP" sz="1800" b="0" i="1" smtClean="0">
                                <a:latin typeface="Cambria Math" panose="02040503050406030204" pitchFamily="18" charset="0"/>
                              </a:rPr>
                              <m:t>𝑒</m:t>
                            </m:r>
                          </m:e>
                          <m:sub>
                            <m:r>
                              <a:rPr lang="en-US" altLang="ja-JP" sz="1800" b="0" i="1" smtClean="0">
                                <a:latin typeface="Cambria Math" panose="02040503050406030204" pitchFamily="18" charset="0"/>
                              </a:rPr>
                              <m:t>𝑖</m:t>
                            </m:r>
                          </m:sub>
                        </m:sSub>
                      </m:e>
                    </m:nary>
                  </m:oMath>
                </a14:m>
                <a:r>
                  <a:rPr kumimoji="1" lang="ja-JP" altLang="en-US" sz="1800" dirty="0"/>
                  <a:t>の各</a:t>
                </a:r>
                <a14:m>
                  <m:oMath xmlns:m="http://schemas.openxmlformats.org/officeDocument/2006/math">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𝑒</m:t>
                        </m:r>
                      </m:e>
                      <m:sub>
                        <m:r>
                          <a:rPr kumimoji="1" lang="en-US" altLang="ja-JP" sz="1800" b="0" i="1" smtClean="0">
                            <a:latin typeface="Cambria Math" panose="02040503050406030204" pitchFamily="18" charset="0"/>
                          </a:rPr>
                          <m:t>𝑖</m:t>
                        </m:r>
                      </m:sub>
                    </m:sSub>
                    <m:r>
                      <a:rPr kumimoji="1" lang="en-US" altLang="ja-JP" sz="1800" b="0" i="1" smtClean="0">
                        <a:latin typeface="Cambria Math" panose="02040503050406030204" pitchFamily="18" charset="0"/>
                      </a:rPr>
                      <m:t>=</m:t>
                    </m:r>
                    <m:sSubSup>
                      <m:sSubSupPr>
                        <m:ctrlPr>
                          <a:rPr kumimoji="1" lang="en-US" altLang="ja-JP" sz="1800" b="0" i="1" smtClean="0">
                            <a:latin typeface="Cambria Math" panose="02040503050406030204" pitchFamily="18" charset="0"/>
                          </a:rPr>
                        </m:ctrlPr>
                      </m:sSubSupPr>
                      <m:e>
                        <m:r>
                          <a:rPr kumimoji="1" lang="en-US" altLang="ja-JP" sz="1800" b="0" i="1" smtClean="0">
                            <a:latin typeface="Cambria Math" panose="02040503050406030204" pitchFamily="18" charset="0"/>
                          </a:rPr>
                          <m:t>𝑒</m:t>
                        </m:r>
                      </m:e>
                      <m:sub>
                        <m:r>
                          <a:rPr kumimoji="1" lang="en-US" altLang="ja-JP" sz="1800" b="0" i="1" smtClean="0">
                            <a:latin typeface="Cambria Math" panose="02040503050406030204" pitchFamily="18" charset="0"/>
                          </a:rPr>
                          <m:t>𝑖</m:t>
                        </m:r>
                      </m:sub>
                      <m:sup>
                        <m:r>
                          <a:rPr kumimoji="1" lang="en-US" altLang="ja-JP" sz="1800" b="0" i="1" smtClean="0">
                            <a:latin typeface="Cambria Math" panose="02040503050406030204" pitchFamily="18" charset="0"/>
                          </a:rPr>
                          <m:t>𝑀</m:t>
                        </m:r>
                      </m:sup>
                    </m:sSubSup>
                  </m:oMath>
                </a14:m>
                <a:r>
                  <a:rPr kumimoji="1" lang="ja-JP" altLang="en-US" sz="1800" dirty="0"/>
                  <a:t>となる？</a:t>
                </a:r>
                <a:r>
                  <a:rPr kumimoji="1" lang="en-US" altLang="ja-JP" sz="1800" dirty="0"/>
                  <a:t>(</a:t>
                </a:r>
                <a:r>
                  <a:rPr kumimoji="1" lang="ja-JP" altLang="en-US" sz="1800" dirty="0"/>
                  <a:t>おそらく</a:t>
                </a:r>
                <a:r>
                  <a:rPr kumimoji="1" lang="en-US" altLang="ja-JP" sz="1800" dirty="0"/>
                  <a:t>)</a:t>
                </a:r>
              </a:p>
              <a:p>
                <a:pPr>
                  <a:lnSpc>
                    <a:spcPct val="100000"/>
                  </a:lnSpc>
                </a:pPr>
                <a:r>
                  <a:rPr lang="ja-JP" altLang="en-US" sz="1800" dirty="0"/>
                  <a:t>さらに、</a:t>
                </a:r>
                <a14:m>
                  <m:oMath xmlns:m="http://schemas.openxmlformats.org/officeDocument/2006/math">
                    <m:r>
                      <a:rPr lang="en-US" altLang="ja-JP" sz="1800" b="0" i="1" smtClean="0">
                        <a:latin typeface="Cambria Math" panose="02040503050406030204" pitchFamily="18" charset="0"/>
                      </a:rPr>
                      <m:t>𝑙</m:t>
                    </m:r>
                    <m:r>
                      <a:rPr lang="en-US" altLang="ja-JP" sz="1800" b="0" i="1" smtClean="0">
                        <a:latin typeface="Cambria Math" panose="02040503050406030204" pitchFamily="18" charset="0"/>
                      </a:rPr>
                      <m:t>=</m:t>
                    </m:r>
                    <m:sSup>
                      <m:sSupPr>
                        <m:ctrlPr>
                          <a:rPr lang="en-US" altLang="ja-JP" sz="1800" b="0" i="1" smtClean="0">
                            <a:latin typeface="Cambria Math" panose="02040503050406030204" pitchFamily="18" charset="0"/>
                          </a:rPr>
                        </m:ctrlPr>
                      </m:sSupPr>
                      <m:e>
                        <m:r>
                          <a:rPr lang="en-US" altLang="ja-JP" sz="1800" b="0" i="1" smtClean="0">
                            <a:latin typeface="Cambria Math" panose="02040503050406030204" pitchFamily="18" charset="0"/>
                          </a:rPr>
                          <m:t>𝑒</m:t>
                        </m:r>
                      </m:e>
                      <m:sup>
                        <m:r>
                          <a:rPr lang="en-US" altLang="ja-JP" sz="1800" b="0" i="1" smtClean="0">
                            <a:latin typeface="Cambria Math" panose="02040503050406030204" pitchFamily="18" charset="0"/>
                          </a:rPr>
                          <m:t>𝑆</m:t>
                        </m:r>
                      </m:sup>
                    </m:sSup>
                  </m:oMath>
                </a14:m>
                <a:r>
                  <a:rPr kumimoji="1" lang="ja-JP" altLang="en-US" sz="1800" dirty="0"/>
                  <a:t>と設定すると、</a:t>
                </a:r>
                <a14:m>
                  <m:oMath xmlns:m="http://schemas.openxmlformats.org/officeDocument/2006/math">
                    <m:r>
                      <a:rPr kumimoji="1" lang="en-US" altLang="ja-JP" sz="1800" b="0" i="1" smtClean="0">
                        <a:latin typeface="Cambria Math" panose="02040503050406030204" pitchFamily="18" charset="0"/>
                      </a:rPr>
                      <m:t>𝑝</m:t>
                    </m:r>
                    <m:r>
                      <a:rPr kumimoji="1" lang="en-US" altLang="ja-JP" sz="1800" b="0" i="1" smtClean="0">
                        <a:latin typeface="Cambria Math" panose="02040503050406030204" pitchFamily="18" charset="0"/>
                      </a:rPr>
                      <m:t>=</m:t>
                    </m:r>
                    <m:r>
                      <a:rPr kumimoji="1" lang="en-US" altLang="ja-JP" sz="1800" b="0" i="1" smtClean="0">
                        <a:latin typeface="Cambria Math" panose="02040503050406030204" pitchFamily="18" charset="0"/>
                      </a:rPr>
                      <m:t>𝑡</m:t>
                    </m:r>
                    <m:r>
                      <a:rPr kumimoji="1" lang="en-US" altLang="ja-JP" sz="1800" b="0" i="1" smtClean="0">
                        <a:latin typeface="Cambria Math" panose="02040503050406030204" pitchFamily="18" charset="0"/>
                      </a:rPr>
                      <m:t>,</m:t>
                    </m:r>
                    <m:sSubSup>
                      <m:sSubSupPr>
                        <m:ctrlPr>
                          <a:rPr kumimoji="1" lang="en-US" altLang="ja-JP" sz="1800" b="0" i="1" smtClean="0">
                            <a:latin typeface="Cambria Math" panose="02040503050406030204" pitchFamily="18" charset="0"/>
                          </a:rPr>
                        </m:ctrlPr>
                      </m:sSubSupPr>
                      <m:e>
                        <m:r>
                          <a:rPr kumimoji="1" lang="en-US" altLang="ja-JP" sz="1800" b="0" i="1" smtClean="0">
                            <a:latin typeface="Cambria Math" panose="02040503050406030204" pitchFamily="18" charset="0"/>
                          </a:rPr>
                          <m:t>𝑒</m:t>
                        </m:r>
                      </m:e>
                      <m:sub>
                        <m:r>
                          <a:rPr kumimoji="1" lang="en-US" altLang="ja-JP" sz="1800" b="0" i="1" smtClean="0">
                            <a:latin typeface="Cambria Math" panose="02040503050406030204" pitchFamily="18" charset="0"/>
                          </a:rPr>
                          <m:t>𝑖</m:t>
                        </m:r>
                      </m:sub>
                      <m:sup>
                        <m:r>
                          <a:rPr kumimoji="1" lang="en-US" altLang="ja-JP" sz="1800" b="0" i="1" smtClean="0">
                            <a:latin typeface="Cambria Math" panose="02040503050406030204" pitchFamily="18" charset="0"/>
                          </a:rPr>
                          <m:t>𝑀</m:t>
                        </m:r>
                      </m:sup>
                    </m:sSubSup>
                    <m:r>
                      <a:rPr kumimoji="1" lang="en-US" altLang="ja-JP" sz="1800" b="0" i="1" smtClean="0">
                        <a:latin typeface="Cambria Math" panose="02040503050406030204" pitchFamily="18" charset="0"/>
                      </a:rPr>
                      <m:t>=</m:t>
                    </m:r>
                    <m:sSubSup>
                      <m:sSubSupPr>
                        <m:ctrlPr>
                          <a:rPr kumimoji="1" lang="en-US" altLang="ja-JP" sz="1800" b="0" i="1" smtClean="0">
                            <a:latin typeface="Cambria Math" panose="02040503050406030204" pitchFamily="18" charset="0"/>
                          </a:rPr>
                        </m:ctrlPr>
                      </m:sSubSupPr>
                      <m:e>
                        <m:r>
                          <a:rPr kumimoji="1" lang="en-US" altLang="ja-JP" sz="1800" b="0" i="1" smtClean="0">
                            <a:latin typeface="Cambria Math" panose="02040503050406030204" pitchFamily="18" charset="0"/>
                          </a:rPr>
                          <m:t>𝑒</m:t>
                        </m:r>
                      </m:e>
                      <m:sub>
                        <m:r>
                          <a:rPr kumimoji="1" lang="en-US" altLang="ja-JP" sz="1800" b="0" i="1" smtClean="0">
                            <a:latin typeface="Cambria Math" panose="02040503050406030204" pitchFamily="18" charset="0"/>
                          </a:rPr>
                          <m:t>𝑖</m:t>
                        </m:r>
                      </m:sub>
                      <m:sup>
                        <m:r>
                          <a:rPr kumimoji="1" lang="en-US" altLang="ja-JP" sz="1800" b="0" i="1" smtClean="0">
                            <a:latin typeface="Cambria Math" panose="02040503050406030204" pitchFamily="18" charset="0"/>
                          </a:rPr>
                          <m:t>𝑆</m:t>
                        </m:r>
                      </m:sup>
                    </m:sSubSup>
                  </m:oMath>
                </a14:m>
                <a:r>
                  <a:rPr kumimoji="1" lang="ja-JP" altLang="en-US" sz="1800" dirty="0"/>
                  <a:t>となる。つまり、排出許可証の市場価格は最適な税率に一致し、各経済主体の排出量は自動的に社会的純便益最大化時の排出量に一致</a:t>
                </a:r>
                <a:endParaRPr kumimoji="1" lang="en-US" altLang="ja-JP" sz="1800" dirty="0"/>
              </a:p>
              <a:p>
                <a:pPr lvl="1">
                  <a:lnSpc>
                    <a:spcPct val="100000"/>
                  </a:lnSpc>
                </a:pPr>
                <a14:m>
                  <m:oMath xmlns:m="http://schemas.openxmlformats.org/officeDocument/2006/math">
                    <m:r>
                      <a:rPr kumimoji="1" lang="en-US" altLang="ja-JP" sz="1800" b="0" i="1" smtClean="0">
                        <a:latin typeface="Cambria Math" panose="02040503050406030204" pitchFamily="18" charset="0"/>
                      </a:rPr>
                      <m:t>𝑙</m:t>
                    </m:r>
                    <m:r>
                      <a:rPr kumimoji="1" lang="en-US" altLang="ja-JP" sz="1800" b="0" i="1" smtClean="0">
                        <a:latin typeface="Cambria Math" panose="02040503050406030204" pitchFamily="18" charset="0"/>
                      </a:rPr>
                      <m:t>=</m:t>
                    </m:r>
                    <m:sSup>
                      <m:sSupPr>
                        <m:ctrlPr>
                          <a:rPr kumimoji="1" lang="en-US" altLang="ja-JP" sz="1800" b="0" i="1" smtClean="0">
                            <a:latin typeface="Cambria Math" panose="02040503050406030204" pitchFamily="18" charset="0"/>
                          </a:rPr>
                        </m:ctrlPr>
                      </m:sSupPr>
                      <m:e>
                        <m:r>
                          <a:rPr kumimoji="1" lang="en-US" altLang="ja-JP" sz="1800" b="0" i="1" smtClean="0">
                            <a:latin typeface="Cambria Math" panose="02040503050406030204" pitchFamily="18" charset="0"/>
                          </a:rPr>
                          <m:t>𝑒</m:t>
                        </m:r>
                      </m:e>
                      <m:sup>
                        <m:r>
                          <a:rPr kumimoji="1" lang="en-US" altLang="ja-JP" sz="1800" b="0" i="1" smtClean="0">
                            <a:latin typeface="Cambria Math" panose="02040503050406030204" pitchFamily="18" charset="0"/>
                          </a:rPr>
                          <m:t>𝑆</m:t>
                        </m:r>
                      </m:sup>
                    </m:sSup>
                  </m:oMath>
                </a14:m>
                <a:r>
                  <a:rPr kumimoji="1" lang="ja-JP" altLang="en-US" sz="1800" dirty="0"/>
                  <a:t>のとき、</a:t>
                </a:r>
                <a14:m>
                  <m:oMath xmlns:m="http://schemas.openxmlformats.org/officeDocument/2006/math">
                    <m:r>
                      <a:rPr kumimoji="1" lang="en-US" altLang="ja-JP" sz="1800" b="0" i="1" smtClean="0">
                        <a:latin typeface="Cambria Math" panose="02040503050406030204" pitchFamily="18" charset="0"/>
                      </a:rPr>
                      <m:t>𝑝</m:t>
                    </m:r>
                    <m:r>
                      <a:rPr kumimoji="1" lang="en-US" altLang="ja-JP" sz="1800" b="0" i="1" smtClean="0">
                        <a:latin typeface="Cambria Math" panose="02040503050406030204" pitchFamily="18" charset="0"/>
                      </a:rPr>
                      <m:t>=</m:t>
                    </m:r>
                    <m:r>
                      <a:rPr kumimoji="1" lang="en-US" altLang="ja-JP" sz="1800" b="0" i="1" smtClean="0">
                        <a:latin typeface="Cambria Math" panose="02040503050406030204" pitchFamily="18" charset="0"/>
                      </a:rPr>
                      <m:t>𝑀𝐵</m:t>
                    </m:r>
                    <m:d>
                      <m:dPr>
                        <m:ctrlPr>
                          <a:rPr kumimoji="1" lang="en-US" altLang="ja-JP" sz="1800" b="0" i="1" smtClean="0">
                            <a:latin typeface="Cambria Math" panose="02040503050406030204" pitchFamily="18" charset="0"/>
                          </a:rPr>
                        </m:ctrlPr>
                      </m:dPr>
                      <m:e>
                        <m:sSup>
                          <m:sSupPr>
                            <m:ctrlPr>
                              <a:rPr kumimoji="1" lang="en-US" altLang="ja-JP" sz="1800" b="0" i="1" smtClean="0">
                                <a:latin typeface="Cambria Math" panose="02040503050406030204" pitchFamily="18" charset="0"/>
                              </a:rPr>
                            </m:ctrlPr>
                          </m:sSupPr>
                          <m:e>
                            <m:r>
                              <a:rPr kumimoji="1" lang="en-US" altLang="ja-JP" sz="1800" b="0" i="1" smtClean="0">
                                <a:latin typeface="Cambria Math" panose="02040503050406030204" pitchFamily="18" charset="0"/>
                              </a:rPr>
                              <m:t>𝑒</m:t>
                            </m:r>
                          </m:e>
                          <m:sup>
                            <m:r>
                              <a:rPr kumimoji="1" lang="en-US" altLang="ja-JP" sz="1800" b="0" i="1" smtClean="0">
                                <a:latin typeface="Cambria Math" panose="02040503050406030204" pitchFamily="18" charset="0"/>
                              </a:rPr>
                              <m:t>𝑆</m:t>
                            </m:r>
                          </m:sup>
                        </m:sSup>
                      </m:e>
                    </m:d>
                    <m:r>
                      <a:rPr kumimoji="1" lang="en-US" altLang="ja-JP" sz="1800" b="0" i="1" smtClean="0">
                        <a:latin typeface="Cambria Math" panose="02040503050406030204" pitchFamily="18" charset="0"/>
                      </a:rPr>
                      <m:t>=</m:t>
                    </m:r>
                    <m:r>
                      <a:rPr kumimoji="1" lang="en-US" altLang="ja-JP" sz="1800" b="0" i="1" smtClean="0">
                        <a:latin typeface="Cambria Math" panose="02040503050406030204" pitchFamily="18" charset="0"/>
                      </a:rPr>
                      <m:t>𝑡</m:t>
                    </m:r>
                  </m:oMath>
                </a14:m>
                <a:r>
                  <a:rPr kumimoji="1" lang="ja-JP" altLang="en-US" sz="1800" dirty="0"/>
                  <a:t>。さらに、</a:t>
                </a:r>
                <a14:m>
                  <m:oMath xmlns:m="http://schemas.openxmlformats.org/officeDocument/2006/math">
                    <m:sSub>
                      <m:sSubPr>
                        <m:ctrlPr>
                          <a:rPr lang="en-US" altLang="ja-JP" sz="1800" b="0" i="1" smtClean="0">
                            <a:latin typeface="Cambria Math" panose="02040503050406030204" pitchFamily="18" charset="0"/>
                          </a:rPr>
                        </m:ctrlPr>
                      </m:sSubPr>
                      <m:e>
                        <m:r>
                          <m:rPr>
                            <m:sty m:val="p"/>
                          </m:rPr>
                          <a:rPr lang="en-US" altLang="ja-JP" sz="1800" b="0" i="0" smtClean="0">
                            <a:latin typeface="Cambria Math" panose="02040503050406030204" pitchFamily="18" charset="0"/>
                          </a:rPr>
                          <m:t>MB</m:t>
                        </m:r>
                      </m:e>
                      <m:sub>
                        <m:r>
                          <m:rPr>
                            <m:sty m:val="p"/>
                          </m:rPr>
                          <a:rPr lang="en-US" altLang="ja-JP" sz="1800" b="0" i="0" smtClean="0">
                            <a:latin typeface="Cambria Math" panose="02040503050406030204" pitchFamily="18" charset="0"/>
                          </a:rPr>
                          <m:t>i</m:t>
                        </m:r>
                      </m:sub>
                    </m:sSub>
                    <m:d>
                      <m:dPr>
                        <m:ctrlPr>
                          <a:rPr lang="en-US" altLang="ja-JP" sz="1800" b="0" i="1" smtClean="0">
                            <a:latin typeface="Cambria Math" panose="02040503050406030204" pitchFamily="18" charset="0"/>
                          </a:rPr>
                        </m:ctrlPr>
                      </m:dPr>
                      <m:e>
                        <m:sSubSup>
                          <m:sSubSupPr>
                            <m:ctrlPr>
                              <a:rPr lang="en-US" altLang="ja-JP" sz="1800" b="0" i="1" smtClean="0">
                                <a:latin typeface="Cambria Math" panose="02040503050406030204" pitchFamily="18" charset="0"/>
                              </a:rPr>
                            </m:ctrlPr>
                          </m:sSubSupPr>
                          <m:e>
                            <m:r>
                              <a:rPr lang="en-US" altLang="ja-JP" sz="1800" b="0" i="1" smtClean="0">
                                <a:latin typeface="Cambria Math" panose="02040503050406030204" pitchFamily="18" charset="0"/>
                              </a:rPr>
                              <m:t>𝑒</m:t>
                            </m:r>
                          </m:e>
                          <m:sub>
                            <m:r>
                              <a:rPr lang="en-US" altLang="ja-JP" sz="1800" b="0" i="1" smtClean="0">
                                <a:latin typeface="Cambria Math" panose="02040503050406030204" pitchFamily="18" charset="0"/>
                              </a:rPr>
                              <m:t>𝑖</m:t>
                            </m:r>
                          </m:sub>
                          <m:sup>
                            <m:r>
                              <a:rPr lang="en-US" altLang="ja-JP" sz="1800" b="0" i="1" smtClean="0">
                                <a:latin typeface="Cambria Math" panose="02040503050406030204" pitchFamily="18" charset="0"/>
                              </a:rPr>
                              <m:t>𝑀</m:t>
                            </m:r>
                          </m:sup>
                        </m:sSubSup>
                      </m:e>
                    </m:d>
                    <m:r>
                      <a:rPr lang="en-US" altLang="ja-JP" sz="1800" b="0" i="0" smtClean="0">
                        <a:latin typeface="Cambria Math" panose="02040503050406030204" pitchFamily="18" charset="0"/>
                      </a:rPr>
                      <m:t>=</m:t>
                    </m:r>
                    <m:r>
                      <m:rPr>
                        <m:sty m:val="p"/>
                      </m:rPr>
                      <a:rPr lang="en-US" altLang="ja-JP" sz="1800">
                        <a:latin typeface="Cambria Math" panose="02040503050406030204" pitchFamily="18" charset="0"/>
                      </a:rPr>
                      <m:t>p</m:t>
                    </m:r>
                    <m:r>
                      <a:rPr kumimoji="1" lang="en-US" altLang="ja-JP" sz="1800" b="0" i="0" smtClean="0">
                        <a:latin typeface="Cambria Math" panose="02040503050406030204" pitchFamily="18" charset="0"/>
                      </a:rPr>
                      <m:t>=</m:t>
                    </m:r>
                    <m:r>
                      <a:rPr kumimoji="1" lang="en-US" altLang="ja-JP" sz="1800" b="0" i="1" smtClean="0">
                        <a:latin typeface="Cambria Math" panose="02040503050406030204" pitchFamily="18" charset="0"/>
                      </a:rPr>
                      <m:t>𝑀𝐵</m:t>
                    </m:r>
                    <m:d>
                      <m:dPr>
                        <m:ctrlPr>
                          <a:rPr kumimoji="1" lang="en-US" altLang="ja-JP" sz="1800" b="0" i="1" smtClean="0">
                            <a:latin typeface="Cambria Math" panose="02040503050406030204" pitchFamily="18" charset="0"/>
                          </a:rPr>
                        </m:ctrlPr>
                      </m:dPr>
                      <m:e>
                        <m:sSup>
                          <m:sSupPr>
                            <m:ctrlPr>
                              <a:rPr kumimoji="1" lang="en-US" altLang="ja-JP" sz="1800" b="0" i="1" smtClean="0">
                                <a:latin typeface="Cambria Math" panose="02040503050406030204" pitchFamily="18" charset="0"/>
                              </a:rPr>
                            </m:ctrlPr>
                          </m:sSupPr>
                          <m:e>
                            <m:r>
                              <a:rPr kumimoji="1" lang="en-US" altLang="ja-JP" sz="1800" b="0" i="1" smtClean="0">
                                <a:latin typeface="Cambria Math" panose="02040503050406030204" pitchFamily="18" charset="0"/>
                              </a:rPr>
                              <m:t>𝑒</m:t>
                            </m:r>
                          </m:e>
                          <m:sup>
                            <m:r>
                              <a:rPr kumimoji="1" lang="en-US" altLang="ja-JP" sz="1800" b="0" i="1" smtClean="0">
                                <a:latin typeface="Cambria Math" panose="02040503050406030204" pitchFamily="18" charset="0"/>
                              </a:rPr>
                              <m:t>𝑆</m:t>
                            </m:r>
                          </m:sup>
                        </m:sSup>
                      </m:e>
                    </m:d>
                    <m:r>
                      <a:rPr kumimoji="1" lang="en-US" altLang="ja-JP" sz="1800" b="0" i="1" smtClean="0">
                        <a:latin typeface="Cambria Math" panose="02040503050406030204" pitchFamily="18" charset="0"/>
                      </a:rPr>
                      <m:t>=</m:t>
                    </m:r>
                    <m:r>
                      <a:rPr kumimoji="1" lang="en-US" altLang="ja-JP" sz="1800" b="0" i="1" smtClean="0">
                        <a:latin typeface="Cambria Math" panose="02040503050406030204" pitchFamily="18" charset="0"/>
                      </a:rPr>
                      <m:t>𝑀</m:t>
                    </m:r>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𝐵</m:t>
                        </m:r>
                      </m:e>
                      <m:sub>
                        <m:r>
                          <a:rPr kumimoji="1" lang="en-US" altLang="ja-JP" sz="1800" b="0" i="1" smtClean="0">
                            <a:latin typeface="Cambria Math" panose="02040503050406030204" pitchFamily="18" charset="0"/>
                          </a:rPr>
                          <m:t>𝑖</m:t>
                        </m:r>
                      </m:sub>
                    </m:sSub>
                    <m:d>
                      <m:dPr>
                        <m:ctrlPr>
                          <a:rPr kumimoji="1" lang="en-US" altLang="ja-JP" sz="1800" b="0" i="1" smtClean="0">
                            <a:latin typeface="Cambria Math" panose="02040503050406030204" pitchFamily="18" charset="0"/>
                          </a:rPr>
                        </m:ctrlPr>
                      </m:dPr>
                      <m:e>
                        <m:sSubSup>
                          <m:sSubSupPr>
                            <m:ctrlPr>
                              <a:rPr kumimoji="1" lang="en-US" altLang="ja-JP" sz="1800" b="0" i="1" smtClean="0">
                                <a:latin typeface="Cambria Math" panose="02040503050406030204" pitchFamily="18" charset="0"/>
                              </a:rPr>
                            </m:ctrlPr>
                          </m:sSubSupPr>
                          <m:e>
                            <m:r>
                              <a:rPr kumimoji="1" lang="en-US" altLang="ja-JP" sz="1800" b="0" i="1" smtClean="0">
                                <a:latin typeface="Cambria Math" panose="02040503050406030204" pitchFamily="18" charset="0"/>
                              </a:rPr>
                              <m:t>𝑒</m:t>
                            </m:r>
                          </m:e>
                          <m:sub>
                            <m:r>
                              <a:rPr kumimoji="1" lang="en-US" altLang="ja-JP" sz="1800" b="0" i="1" smtClean="0">
                                <a:latin typeface="Cambria Math" panose="02040503050406030204" pitchFamily="18" charset="0"/>
                              </a:rPr>
                              <m:t>𝑖</m:t>
                            </m:r>
                          </m:sub>
                          <m:sup>
                            <m:r>
                              <a:rPr kumimoji="1" lang="en-US" altLang="ja-JP" sz="1800" b="0" i="1" smtClean="0">
                                <a:latin typeface="Cambria Math" panose="02040503050406030204" pitchFamily="18" charset="0"/>
                              </a:rPr>
                              <m:t>𝑆</m:t>
                            </m:r>
                          </m:sup>
                        </m:sSubSup>
                      </m:e>
                    </m:d>
                  </m:oMath>
                </a14:m>
                <a:r>
                  <a:rPr kumimoji="1" lang="ja-JP" altLang="en-US" sz="1800" dirty="0"/>
                  <a:t>より</a:t>
                </a:r>
                <a14:m>
                  <m:oMath xmlns:m="http://schemas.openxmlformats.org/officeDocument/2006/math">
                    <m:sSubSup>
                      <m:sSubSupPr>
                        <m:ctrlPr>
                          <a:rPr kumimoji="1" lang="en-US" altLang="ja-JP" sz="1800" b="0" i="1" dirty="0" smtClean="0">
                            <a:latin typeface="Cambria Math" panose="02040503050406030204" pitchFamily="18" charset="0"/>
                          </a:rPr>
                        </m:ctrlPr>
                      </m:sSubSupPr>
                      <m:e>
                        <m:r>
                          <a:rPr kumimoji="1" lang="en-US" altLang="ja-JP" sz="1800" b="0" i="1" dirty="0" smtClean="0">
                            <a:latin typeface="Cambria Math" panose="02040503050406030204" pitchFamily="18" charset="0"/>
                          </a:rPr>
                          <m:t>𝑒</m:t>
                        </m:r>
                      </m:e>
                      <m:sub>
                        <m:r>
                          <a:rPr kumimoji="1" lang="en-US" altLang="ja-JP" sz="1800" b="0" i="1" dirty="0" smtClean="0">
                            <a:latin typeface="Cambria Math" panose="02040503050406030204" pitchFamily="18" charset="0"/>
                          </a:rPr>
                          <m:t>𝑖</m:t>
                        </m:r>
                      </m:sub>
                      <m:sup>
                        <m:r>
                          <a:rPr kumimoji="1" lang="en-US" altLang="ja-JP" sz="1800" b="0" i="1" dirty="0" smtClean="0">
                            <a:latin typeface="Cambria Math" panose="02040503050406030204" pitchFamily="18" charset="0"/>
                          </a:rPr>
                          <m:t>𝑀</m:t>
                        </m:r>
                      </m:sup>
                    </m:sSubSup>
                    <m:r>
                      <a:rPr kumimoji="1" lang="en-US" altLang="ja-JP" sz="1800" b="0" i="1" dirty="0" smtClean="0">
                        <a:latin typeface="Cambria Math" panose="02040503050406030204" pitchFamily="18" charset="0"/>
                      </a:rPr>
                      <m:t>=</m:t>
                    </m:r>
                    <m:sSubSup>
                      <m:sSubSupPr>
                        <m:ctrlPr>
                          <a:rPr kumimoji="1" lang="en-US" altLang="ja-JP" sz="1800" b="0" i="1" dirty="0" smtClean="0">
                            <a:latin typeface="Cambria Math" panose="02040503050406030204" pitchFamily="18" charset="0"/>
                          </a:rPr>
                        </m:ctrlPr>
                      </m:sSubSupPr>
                      <m:e>
                        <m:r>
                          <a:rPr kumimoji="1" lang="en-US" altLang="ja-JP" sz="1800" b="0" i="1" dirty="0" smtClean="0">
                            <a:latin typeface="Cambria Math" panose="02040503050406030204" pitchFamily="18" charset="0"/>
                          </a:rPr>
                          <m:t>𝑒</m:t>
                        </m:r>
                      </m:e>
                      <m:sub>
                        <m:r>
                          <a:rPr kumimoji="1" lang="en-US" altLang="ja-JP" sz="1800" b="0" i="1" dirty="0" smtClean="0">
                            <a:latin typeface="Cambria Math" panose="02040503050406030204" pitchFamily="18" charset="0"/>
                          </a:rPr>
                          <m:t>𝑖</m:t>
                        </m:r>
                      </m:sub>
                      <m:sup>
                        <m:r>
                          <a:rPr kumimoji="1" lang="en-US" altLang="ja-JP" sz="1800" b="0" i="1" dirty="0" smtClean="0">
                            <a:latin typeface="Cambria Math" panose="02040503050406030204" pitchFamily="18" charset="0"/>
                          </a:rPr>
                          <m:t>𝑆</m:t>
                        </m:r>
                      </m:sup>
                    </m:sSubSup>
                  </m:oMath>
                </a14:m>
                <a:endParaRPr kumimoji="1" lang="en-US" altLang="ja-JP" sz="1800" dirty="0"/>
              </a:p>
              <a:p>
                <a:pPr lvl="1">
                  <a:lnSpc>
                    <a:spcPct val="100000"/>
                  </a:lnSpc>
                </a:pPr>
                <a:r>
                  <a:rPr kumimoji="1" lang="ja-JP" altLang="en-US" sz="1800" dirty="0"/>
                  <a:t>初期配分</a:t>
                </a:r>
                <a14:m>
                  <m:oMath xmlns:m="http://schemas.openxmlformats.org/officeDocument/2006/math">
                    <m:d>
                      <m:dPr>
                        <m:begChr m:val="{"/>
                        <m:endChr m:val="}"/>
                        <m:ctrlPr>
                          <a:rPr kumimoji="1" lang="en-US" altLang="ja-JP" sz="1800" b="0" i="1" smtClean="0">
                            <a:latin typeface="Cambria Math" panose="02040503050406030204" pitchFamily="18" charset="0"/>
                          </a:rPr>
                        </m:ctrlPr>
                      </m:dPr>
                      <m:e>
                        <m:sSub>
                          <m:sSubPr>
                            <m:ctrlPr>
                              <a:rPr kumimoji="1" lang="en-US" altLang="ja-JP" sz="1800" b="0" i="1" smtClean="0">
                                <a:latin typeface="Cambria Math" panose="02040503050406030204" pitchFamily="18" charset="0"/>
                              </a:rPr>
                            </m:ctrlPr>
                          </m:sSubPr>
                          <m:e>
                            <m:r>
                              <a:rPr kumimoji="1" lang="en-US" altLang="ja-JP" sz="1800" b="0" i="1" smtClean="0">
                                <a:latin typeface="Cambria Math" panose="02040503050406030204" pitchFamily="18" charset="0"/>
                              </a:rPr>
                              <m:t>𝑙</m:t>
                            </m:r>
                          </m:e>
                          <m:sub>
                            <m:r>
                              <a:rPr kumimoji="1" lang="en-US" altLang="ja-JP" sz="1800" b="0" i="1" smtClean="0">
                                <a:latin typeface="Cambria Math" panose="02040503050406030204" pitchFamily="18" charset="0"/>
                              </a:rPr>
                              <m:t>𝑖</m:t>
                            </m:r>
                          </m:sub>
                        </m:sSub>
                      </m:e>
                    </m:d>
                  </m:oMath>
                </a14:m>
                <a:r>
                  <a:rPr kumimoji="1" lang="ja-JP" altLang="en-US" sz="1800" dirty="0"/>
                  <a:t>に依存しない！</a:t>
                </a:r>
                <a:r>
                  <a:rPr kumimoji="1" lang="en-US" altLang="ja-JP" sz="1800" dirty="0"/>
                  <a:t>(</a:t>
                </a:r>
                <a:r>
                  <a:rPr kumimoji="1" lang="ja-JP" altLang="en-US" sz="1800" dirty="0"/>
                  <a:t>初期分布は公平性の問題であり、効率性には関係ない</a:t>
                </a:r>
                <a:r>
                  <a:rPr kumimoji="1" lang="en-US" altLang="ja-JP" sz="1800" dirty="0"/>
                  <a:t>)</a:t>
                </a:r>
              </a:p>
            </p:txBody>
          </p:sp>
        </mc:Choice>
        <mc:Fallback xmlns="">
          <p:sp>
            <p:nvSpPr>
              <p:cNvPr id="5" name="コンテンツ プレースホルダー 2">
                <a:extLst>
                  <a:ext uri="{FF2B5EF4-FFF2-40B4-BE49-F238E27FC236}">
                    <a16:creationId xmlns:a16="http://schemas.microsoft.com/office/drawing/2014/main" id="{C18A9117-5757-52F0-30B4-6ADDF19268C3}"/>
                  </a:ext>
                </a:extLst>
              </p:cNvPr>
              <p:cNvSpPr>
                <a:spLocks noGrp="1" noRot="1" noChangeAspect="1" noMove="1" noResize="1" noEditPoints="1" noAdjustHandles="1" noChangeArrowheads="1" noChangeShapeType="1" noTextEdit="1"/>
              </p:cNvSpPr>
              <p:nvPr>
                <p:ph idx="1"/>
              </p:nvPr>
            </p:nvSpPr>
            <p:spPr>
              <a:xfrm>
                <a:off x="246553" y="1008131"/>
                <a:ext cx="11570903" cy="5530781"/>
              </a:xfrm>
              <a:blipFill>
                <a:blip r:embed="rId3"/>
                <a:stretch>
                  <a:fillRect l="-421" t="-8040" r="-2370" b="-638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45443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D618274-FD04-7B61-F3CE-D98F0D029D27}"/>
              </a:ext>
            </a:extLst>
          </p:cNvPr>
          <p:cNvSpPr>
            <a:spLocks noGrp="1"/>
          </p:cNvSpPr>
          <p:nvPr>
            <p:ph type="sldNum" sz="quarter" idx="12"/>
          </p:nvPr>
        </p:nvSpPr>
        <p:spPr/>
        <p:txBody>
          <a:bodyPr/>
          <a:lstStyle/>
          <a:p>
            <a:fld id="{35A7A24F-9FDF-4A75-AF47-958DB0AA3AC0}" type="slidenum">
              <a:rPr kumimoji="1" lang="ja-JP" altLang="en-US" smtClean="0"/>
              <a:t>18</a:t>
            </a:fld>
            <a:endParaRPr kumimoji="1" lang="ja-JP" altLang="en-US" dirty="0"/>
          </a:p>
        </p:txBody>
      </p:sp>
      <p:pic>
        <p:nvPicPr>
          <p:cNvPr id="6" name="図 5">
            <a:extLst>
              <a:ext uri="{FF2B5EF4-FFF2-40B4-BE49-F238E27FC236}">
                <a16:creationId xmlns:a16="http://schemas.microsoft.com/office/drawing/2014/main" id="{5DB70E54-7282-CE7E-C4BB-6E821B05C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454563"/>
            <a:ext cx="12192000" cy="894953"/>
          </a:xfrm>
          <a:prstGeom prst="rect">
            <a:avLst/>
          </a:prstGeom>
        </p:spPr>
      </p:pic>
      <p:sp>
        <p:nvSpPr>
          <p:cNvPr id="8" name="タイトル 1">
            <a:extLst>
              <a:ext uri="{FF2B5EF4-FFF2-40B4-BE49-F238E27FC236}">
                <a16:creationId xmlns:a16="http://schemas.microsoft.com/office/drawing/2014/main" id="{5635FA23-AB75-5C4D-9DB8-28542DF6AF98}"/>
              </a:ext>
            </a:extLst>
          </p:cNvPr>
          <p:cNvSpPr txBox="1">
            <a:spLocks/>
          </p:cNvSpPr>
          <p:nvPr/>
        </p:nvSpPr>
        <p:spPr>
          <a:xfrm>
            <a:off x="108526" y="64652"/>
            <a:ext cx="9377219" cy="79829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eiryo UI" panose="020B0604030504040204" pitchFamily="50" charset="-128"/>
                <a:ea typeface="Meiryo UI" panose="020B0604030504040204" pitchFamily="50" charset="-128"/>
              </a:rPr>
              <a:t>直接規制・環境税・排出権取引の取り扱い</a:t>
            </a:r>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850899A9-10E7-3AD2-4C22-AE051225418A}"/>
                  </a:ext>
                </a:extLst>
              </p:cNvPr>
              <p:cNvSpPr txBox="1"/>
              <p:nvPr/>
            </p:nvSpPr>
            <p:spPr>
              <a:xfrm>
                <a:off x="285019" y="990119"/>
                <a:ext cx="11445498" cy="133991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dirty="0"/>
                  <a:t>経済効率性の観点からは、理論的には直接規制</a:t>
                </a:r>
                <a:r>
                  <a:rPr kumimoji="1" lang="en-US" altLang="ja-JP" sz="1600" dirty="0"/>
                  <a:t>/</a:t>
                </a:r>
                <a:r>
                  <a:rPr kumimoji="1" lang="ja-JP" altLang="en-US" sz="1600" dirty="0"/>
                  <a:t>環境税</a:t>
                </a:r>
                <a:r>
                  <a:rPr kumimoji="1" lang="en-US" altLang="ja-JP" sz="1600" dirty="0"/>
                  <a:t>/</a:t>
                </a:r>
                <a:r>
                  <a:rPr kumimoji="1" lang="ja-JP" altLang="en-US" sz="1600" dirty="0"/>
                  <a:t>排出権取引はすべて同値</a:t>
                </a:r>
                <a:endParaRPr kumimoji="1" lang="en-US" altLang="ja-JP" sz="1600" dirty="0"/>
              </a:p>
              <a:p>
                <a:pPr marL="285750" indent="-285750">
                  <a:buFont typeface="Arial" panose="020B0604020202020204" pitchFamily="34" charset="0"/>
                  <a:buChar char="•"/>
                </a:pPr>
                <a:r>
                  <a:rPr lang="ja-JP" altLang="en-US" sz="1600" dirty="0"/>
                  <a:t>規制当局があらかじめ知らなければならない情報量は排出権取引が最も少ない</a:t>
                </a:r>
                <a:endParaRPr lang="en-US" altLang="ja-JP" sz="1600" dirty="0"/>
              </a:p>
              <a:p>
                <a:pPr marL="285750" indent="-285750">
                  <a:buFont typeface="Arial" panose="020B0604020202020204" pitchFamily="34" charset="0"/>
                  <a:buChar char="•"/>
                </a:pPr>
                <a:r>
                  <a:rPr kumimoji="1" lang="ja-JP" altLang="en-US" sz="1600" b="1" dirty="0"/>
                  <a:t>環境税</a:t>
                </a:r>
                <a:r>
                  <a:rPr kumimoji="1" lang="en-US" altLang="ja-JP" sz="1600" b="1" dirty="0"/>
                  <a:t>/</a:t>
                </a:r>
                <a:r>
                  <a:rPr kumimoji="1" lang="ja-JP" altLang="en-US" sz="1600" b="1" dirty="0"/>
                  <a:t>排出権取引は各経済主体が自分の利益だけを考えて行動しているのに、自動的に社会的に望ましい結果になっている点がポイント</a:t>
                </a:r>
                <a:endParaRPr kumimoji="1" lang="en-US" altLang="ja-JP" sz="1600" b="1" dirty="0"/>
              </a:p>
              <a:p>
                <a:pPr marL="285750" indent="-285750">
                  <a:buFont typeface="Arial" panose="020B0604020202020204" pitchFamily="34" charset="0"/>
                  <a:buChar char="•"/>
                </a:pPr>
                <a:r>
                  <a:rPr lang="en-US" altLang="ja-JP" sz="1600" dirty="0"/>
                  <a:t>※</a:t>
                </a:r>
                <a:r>
                  <a:rPr lang="ja-JP" altLang="en-US" sz="1600" dirty="0"/>
                  <a:t>最終的な個々の排出量はすべての施策で同じで</a:t>
                </a:r>
                <a14:m>
                  <m:oMath xmlns:m="http://schemas.openxmlformats.org/officeDocument/2006/math">
                    <m:sSubSup>
                      <m:sSubSupPr>
                        <m:ctrlPr>
                          <a:rPr lang="en-US" altLang="ja-JP" sz="1600" i="1" smtClean="0">
                            <a:latin typeface="Cambria Math" panose="02040503050406030204" pitchFamily="18" charset="0"/>
                          </a:rPr>
                        </m:ctrlPr>
                      </m:sSubSupPr>
                      <m:e>
                        <m:r>
                          <a:rPr lang="en-US" altLang="ja-JP" sz="1600" b="0" i="1" smtClean="0">
                            <a:latin typeface="Cambria Math" panose="02040503050406030204" pitchFamily="18" charset="0"/>
                          </a:rPr>
                          <m:t>𝑒</m:t>
                        </m:r>
                      </m:e>
                      <m:sub>
                        <m:r>
                          <a:rPr lang="en-US" altLang="ja-JP" sz="1600" b="0" i="1" smtClean="0">
                            <a:latin typeface="Cambria Math" panose="02040503050406030204" pitchFamily="18" charset="0"/>
                          </a:rPr>
                          <m:t>𝑖</m:t>
                        </m:r>
                      </m:sub>
                      <m:sup>
                        <m:r>
                          <a:rPr lang="en-US" altLang="ja-JP" sz="1600" b="0" i="1" smtClean="0">
                            <a:latin typeface="Cambria Math" panose="02040503050406030204" pitchFamily="18" charset="0"/>
                          </a:rPr>
                          <m:t>𝑆</m:t>
                        </m:r>
                      </m:sup>
                    </m:sSubSup>
                  </m:oMath>
                </a14:m>
                <a:r>
                  <a:rPr kumimoji="1" lang="ja-JP" altLang="en-US" sz="1600" dirty="0"/>
                  <a:t>となる。</a:t>
                </a:r>
              </a:p>
            </p:txBody>
          </p:sp>
        </mc:Choice>
        <mc:Fallback xmlns="">
          <p:sp>
            <p:nvSpPr>
              <p:cNvPr id="3" name="テキスト ボックス 2">
                <a:extLst>
                  <a:ext uri="{FF2B5EF4-FFF2-40B4-BE49-F238E27FC236}">
                    <a16:creationId xmlns:a16="http://schemas.microsoft.com/office/drawing/2014/main" id="{850899A9-10E7-3AD2-4C22-AE051225418A}"/>
                  </a:ext>
                </a:extLst>
              </p:cNvPr>
              <p:cNvSpPr txBox="1">
                <a:spLocks noRot="1" noChangeAspect="1" noMove="1" noResize="1" noEditPoints="1" noAdjustHandles="1" noChangeArrowheads="1" noChangeShapeType="1" noTextEdit="1"/>
              </p:cNvSpPr>
              <p:nvPr/>
            </p:nvSpPr>
            <p:spPr>
              <a:xfrm>
                <a:off x="285019" y="990119"/>
                <a:ext cx="11445498" cy="1339919"/>
              </a:xfrm>
              <a:prstGeom prst="rect">
                <a:avLst/>
              </a:prstGeom>
              <a:blipFill>
                <a:blip r:embed="rId3"/>
                <a:stretch>
                  <a:fillRect l="-213" t="-1364" b="-4545"/>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A0E77776-7E8C-13C2-76D7-B1875E859BC2}"/>
              </a:ext>
            </a:extLst>
          </p:cNvPr>
          <p:cNvSpPr txBox="1"/>
          <p:nvPr/>
        </p:nvSpPr>
        <p:spPr>
          <a:xfrm>
            <a:off x="9270401" y="6331683"/>
            <a:ext cx="2056108" cy="461665"/>
          </a:xfrm>
          <a:prstGeom prst="rect">
            <a:avLst/>
          </a:prstGeom>
          <a:noFill/>
        </p:spPr>
        <p:txBody>
          <a:bodyPr wrap="square">
            <a:spAutoFit/>
          </a:bodyPr>
          <a:lstStyle/>
          <a:p>
            <a:r>
              <a:rPr kumimoji="1" lang="ja-JP" altLang="en-US" sz="1200" dirty="0"/>
              <a:t>排出権制度の経済理論</a:t>
            </a:r>
            <a:br>
              <a:rPr kumimoji="1" lang="en-US" altLang="ja-JP" sz="1200" dirty="0"/>
            </a:br>
            <a:r>
              <a:rPr kumimoji="1" lang="ja-JP" altLang="en-US" sz="1200" dirty="0"/>
              <a:t>前田章</a:t>
            </a:r>
            <a:endParaRPr lang="ja-JP" altLang="en-US" sz="1200" dirty="0"/>
          </a:p>
        </p:txBody>
      </p:sp>
      <mc:AlternateContent xmlns:mc="http://schemas.openxmlformats.org/markup-compatibility/2006" xmlns:a14="http://schemas.microsoft.com/office/drawing/2010/main">
        <mc:Choice Requires="a14">
          <p:graphicFrame>
            <p:nvGraphicFramePr>
              <p:cNvPr id="11" name="表 4">
                <a:extLst>
                  <a:ext uri="{FF2B5EF4-FFF2-40B4-BE49-F238E27FC236}">
                    <a16:creationId xmlns:a16="http://schemas.microsoft.com/office/drawing/2014/main" id="{2BD746D7-4A45-38A3-E7A4-56B07298210A}"/>
                  </a:ext>
                </a:extLst>
              </p:cNvPr>
              <p:cNvGraphicFramePr>
                <a:graphicFrameLocks noGrp="1"/>
              </p:cNvGraphicFramePr>
              <p:nvPr/>
            </p:nvGraphicFramePr>
            <p:xfrm>
              <a:off x="311258" y="2339839"/>
              <a:ext cx="11569484" cy="3982042"/>
            </p:xfrm>
            <a:graphic>
              <a:graphicData uri="http://schemas.openxmlformats.org/drawingml/2006/table">
                <a:tbl>
                  <a:tblPr firstRow="1" bandRow="1">
                    <a:tableStyleId>{5C22544A-7EE6-4342-B048-85BDC9FD1C3A}</a:tableStyleId>
                  </a:tblPr>
                  <a:tblGrid>
                    <a:gridCol w="2331203">
                      <a:extLst>
                        <a:ext uri="{9D8B030D-6E8A-4147-A177-3AD203B41FA5}">
                          <a16:colId xmlns:a16="http://schemas.microsoft.com/office/drawing/2014/main" val="564901073"/>
                        </a:ext>
                      </a:extLst>
                    </a:gridCol>
                    <a:gridCol w="3453539">
                      <a:extLst>
                        <a:ext uri="{9D8B030D-6E8A-4147-A177-3AD203B41FA5}">
                          <a16:colId xmlns:a16="http://schemas.microsoft.com/office/drawing/2014/main" val="4180863954"/>
                        </a:ext>
                      </a:extLst>
                    </a:gridCol>
                    <a:gridCol w="2892371">
                      <a:extLst>
                        <a:ext uri="{9D8B030D-6E8A-4147-A177-3AD203B41FA5}">
                          <a16:colId xmlns:a16="http://schemas.microsoft.com/office/drawing/2014/main" val="3001719663"/>
                        </a:ext>
                      </a:extLst>
                    </a:gridCol>
                    <a:gridCol w="2892371">
                      <a:extLst>
                        <a:ext uri="{9D8B030D-6E8A-4147-A177-3AD203B41FA5}">
                          <a16:colId xmlns:a16="http://schemas.microsoft.com/office/drawing/2014/main" val="1837503814"/>
                        </a:ext>
                      </a:extLst>
                    </a:gridCol>
                  </a:tblGrid>
                  <a:tr h="316342">
                    <a:tc>
                      <a:txBody>
                        <a:bodyPr/>
                        <a:lstStyle/>
                        <a:p>
                          <a:endParaRPr kumimoji="1" lang="ja-JP" altLang="en-US" sz="1400" dirty="0"/>
                        </a:p>
                      </a:txBody>
                      <a:tcPr/>
                    </a:tc>
                    <a:tc>
                      <a:txBody>
                        <a:bodyPr/>
                        <a:lstStyle/>
                        <a:p>
                          <a:r>
                            <a:rPr kumimoji="1" lang="ja-JP" altLang="en-US" sz="1400" dirty="0"/>
                            <a:t>直接規制</a:t>
                          </a:r>
                        </a:p>
                      </a:txBody>
                      <a:tcPr/>
                    </a:tc>
                    <a:tc>
                      <a:txBody>
                        <a:bodyPr/>
                        <a:lstStyle/>
                        <a:p>
                          <a:r>
                            <a:rPr kumimoji="1" lang="ja-JP" altLang="en-US" sz="1400" dirty="0"/>
                            <a:t>ピグー税</a:t>
                          </a:r>
                        </a:p>
                      </a:txBody>
                      <a:tcPr/>
                    </a:tc>
                    <a:tc>
                      <a:txBody>
                        <a:bodyPr/>
                        <a:lstStyle/>
                        <a:p>
                          <a:r>
                            <a:rPr kumimoji="1" lang="ja-JP" altLang="en-US" sz="1400" dirty="0"/>
                            <a:t>排出権取引</a:t>
                          </a:r>
                        </a:p>
                      </a:txBody>
                      <a:tcPr/>
                    </a:tc>
                    <a:extLst>
                      <a:ext uri="{0D108BD9-81ED-4DB2-BD59-A6C34878D82A}">
                        <a16:rowId xmlns:a16="http://schemas.microsoft.com/office/drawing/2014/main" val="320543088"/>
                      </a:ext>
                    </a:extLst>
                  </a:tr>
                  <a:tr h="581187">
                    <a:tc>
                      <a:txBody>
                        <a:bodyPr/>
                        <a:lstStyle/>
                        <a:p>
                          <a:r>
                            <a:rPr kumimoji="1" lang="ja-JP" altLang="en-US" sz="1400" dirty="0"/>
                            <a:t>規制当局がやること</a:t>
                          </a:r>
                        </a:p>
                      </a:txBody>
                      <a:tcPr/>
                    </a:tc>
                    <a:tc>
                      <a:txBody>
                        <a:bodyPr/>
                        <a:lstStyle/>
                        <a:p>
                          <a:r>
                            <a:rPr kumimoji="1" lang="ja-JP" altLang="en-US" sz="1400" dirty="0"/>
                            <a:t>各経済主体の個々の排出量の決定 </a:t>
                          </a:r>
                          <a14:m>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𝑒</m:t>
                                  </m:r>
                                </m:e>
                                <m:sub>
                                  <m:r>
                                    <a:rPr kumimoji="1" lang="en-US" altLang="ja-JP" sz="1400" b="0" i="1" smtClean="0">
                                      <a:latin typeface="Cambria Math" panose="02040503050406030204" pitchFamily="18" charset="0"/>
                                    </a:rPr>
                                    <m:t>𝑖</m:t>
                                  </m:r>
                                </m:sub>
                              </m:sSub>
                            </m:oMath>
                          </a14:m>
                          <a:endParaRPr kumimoji="1" lang="ja-JP" altLang="en-US" sz="1400" dirty="0"/>
                        </a:p>
                      </a:txBody>
                      <a:tcPr/>
                    </a:tc>
                    <a:tc>
                      <a:txBody>
                        <a:bodyPr/>
                        <a:lstStyle/>
                        <a:p>
                          <a:r>
                            <a:rPr kumimoji="1" lang="ja-JP" altLang="en-US" sz="1400" dirty="0"/>
                            <a:t>ピグー税</a:t>
                          </a:r>
                          <a14:m>
                            <m:oMath xmlns:m="http://schemas.openxmlformats.org/officeDocument/2006/math">
                              <m:r>
                                <a:rPr kumimoji="1" lang="en-US" altLang="ja-JP" sz="1400" b="0" i="1" smtClean="0">
                                  <a:latin typeface="Cambria Math" panose="02040503050406030204" pitchFamily="18" charset="0"/>
                                </a:rPr>
                                <m:t>𝑡</m:t>
                              </m:r>
                            </m:oMath>
                          </a14:m>
                          <a:r>
                            <a:rPr kumimoji="1" lang="ja-JP" altLang="en-US" sz="1400" dirty="0"/>
                            <a:t>の設定</a:t>
                          </a:r>
                        </a:p>
                      </a:txBody>
                      <a:tcPr/>
                    </a:tc>
                    <a:tc>
                      <a:txBody>
                        <a:bodyPr/>
                        <a:lstStyle/>
                        <a:p>
                          <a:r>
                            <a:rPr kumimoji="1" lang="ja-JP" altLang="en-US" sz="1400" dirty="0"/>
                            <a:t>総排出量</a:t>
                          </a:r>
                          <a14:m>
                            <m:oMath xmlns:m="http://schemas.openxmlformats.org/officeDocument/2006/math">
                              <m:r>
                                <a:rPr kumimoji="1" lang="en-US" altLang="ja-JP" sz="1400" b="0" i="1" smtClean="0">
                                  <a:latin typeface="Cambria Math" panose="02040503050406030204" pitchFamily="18" charset="0"/>
                                </a:rPr>
                                <m:t>𝑙</m:t>
                              </m:r>
                            </m:oMath>
                          </a14:m>
                          <a:r>
                            <a:rPr kumimoji="1" lang="ja-JP" altLang="en-US" sz="1400" dirty="0"/>
                            <a:t>の決定</a:t>
                          </a:r>
                        </a:p>
                      </a:txBody>
                      <a:tcPr/>
                    </a:tc>
                    <a:extLst>
                      <a:ext uri="{0D108BD9-81ED-4DB2-BD59-A6C34878D82A}">
                        <a16:rowId xmlns:a16="http://schemas.microsoft.com/office/drawing/2014/main" val="4268126812"/>
                      </a:ext>
                    </a:extLst>
                  </a:tr>
                  <a:tr h="1043855">
                    <a:tc>
                      <a:txBody>
                        <a:bodyPr/>
                        <a:lstStyle/>
                        <a:p>
                          <a:r>
                            <a:rPr kumimoji="1" lang="ja-JP" altLang="en-US" sz="1400" dirty="0"/>
                            <a:t>各経済主体の行動原理</a:t>
                          </a:r>
                        </a:p>
                      </a:txBody>
                      <a:tcPr/>
                    </a:tc>
                    <a:tc>
                      <a:txBody>
                        <a:bodyPr/>
                        <a:lstStyle/>
                        <a:p>
                          <a:r>
                            <a:rPr kumimoji="1" lang="ja-JP" altLang="en-US" sz="1400" dirty="0"/>
                            <a:t>規制された</a:t>
                          </a:r>
                          <a14:m>
                            <m:oMath xmlns:m="http://schemas.openxmlformats.org/officeDocument/2006/math">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𝑒</m:t>
                                  </m:r>
                                </m:e>
                                <m:sub>
                                  <m:r>
                                    <a:rPr kumimoji="1" lang="en-US" altLang="ja-JP" sz="1400" b="0" i="1" smtClean="0">
                                      <a:latin typeface="Cambria Math" panose="02040503050406030204" pitchFamily="18" charset="0"/>
                                    </a:rPr>
                                    <m:t>𝑖</m:t>
                                  </m:r>
                                </m:sub>
                              </m:sSub>
                            </m:oMath>
                          </a14:m>
                          <a:r>
                            <a:rPr kumimoji="1" lang="ja-JP" altLang="en-US" sz="1400" dirty="0"/>
                            <a:t>をフルに排出</a:t>
                          </a:r>
                        </a:p>
                      </a:txBody>
                      <a:tcPr/>
                    </a:tc>
                    <a:tc>
                      <a:txBody>
                        <a:bodyPr/>
                        <a:lstStyle/>
                        <a:p>
                          <a:pPr/>
                          <a14:m>
                            <m:oMathPara xmlns:m="http://schemas.openxmlformats.org/officeDocument/2006/math">
                              <m:oMathParaPr>
                                <m:jc m:val="centerGroup"/>
                              </m:oMathParaPr>
                              <m:oMath xmlns:m="http://schemas.openxmlformats.org/officeDocument/2006/math">
                                <m:func>
                                  <m:funcPr>
                                    <m:ctrlPr>
                                      <a:rPr kumimoji="1" lang="en-US" altLang="ja-JP" sz="1400" b="0" i="1" smtClean="0">
                                        <a:latin typeface="Cambria Math" panose="02040503050406030204" pitchFamily="18" charset="0"/>
                                      </a:rPr>
                                    </m:ctrlPr>
                                  </m:funcPr>
                                  <m:fName>
                                    <m:limLow>
                                      <m:limLowPr>
                                        <m:ctrlPr>
                                          <a:rPr kumimoji="1" lang="en-US" altLang="ja-JP" sz="1400" b="0" i="1" smtClean="0">
                                            <a:latin typeface="Cambria Math" panose="02040503050406030204" pitchFamily="18" charset="0"/>
                                          </a:rPr>
                                        </m:ctrlPr>
                                      </m:limLowPr>
                                      <m:e>
                                        <m:r>
                                          <m:rPr>
                                            <m:sty m:val="p"/>
                                          </m:rPr>
                                          <a:rPr kumimoji="1" lang="en-US" altLang="ja-JP" sz="1400" b="0" i="0" smtClean="0">
                                            <a:latin typeface="Cambria Math" panose="02040503050406030204" pitchFamily="18" charset="0"/>
                                          </a:rPr>
                                          <m:t>max</m:t>
                                        </m:r>
                                      </m:e>
                                      <m:lim>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𝑒</m:t>
                                            </m:r>
                                          </m:e>
                                          <m:sub>
                                            <m:r>
                                              <a:rPr kumimoji="1" lang="en-US" altLang="ja-JP" sz="1400" b="0" i="1" smtClean="0">
                                                <a:latin typeface="Cambria Math" panose="02040503050406030204" pitchFamily="18" charset="0"/>
                                              </a:rPr>
                                              <m:t>𝑖</m:t>
                                            </m:r>
                                          </m:sub>
                                        </m:sSub>
                                      </m:lim>
                                    </m:limLow>
                                  </m:fName>
                                  <m:e>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𝐵</m:t>
                                        </m:r>
                                      </m:e>
                                      <m:sub>
                                        <m:r>
                                          <a:rPr kumimoji="1" lang="en-US" altLang="ja-JP" sz="1400" b="0" i="1" smtClean="0">
                                            <a:latin typeface="Cambria Math" panose="02040503050406030204" pitchFamily="18" charset="0"/>
                                          </a:rPr>
                                          <m:t>𝑖</m:t>
                                        </m:r>
                                      </m:sub>
                                    </m:sSub>
                                    <m:d>
                                      <m:dPr>
                                        <m:ctrlPr>
                                          <a:rPr kumimoji="1" lang="en-US" altLang="ja-JP" sz="1400" b="0" i="1" smtClean="0">
                                            <a:latin typeface="Cambria Math" panose="02040503050406030204" pitchFamily="18" charset="0"/>
                                          </a:rPr>
                                        </m:ctrlPr>
                                      </m:dPr>
                                      <m:e>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𝑒</m:t>
                                            </m:r>
                                          </m:e>
                                          <m:sub>
                                            <m:r>
                                              <a:rPr kumimoji="1" lang="en-US" altLang="ja-JP" sz="1400" b="0" i="1" smtClean="0">
                                                <a:latin typeface="Cambria Math" panose="02040503050406030204" pitchFamily="18" charset="0"/>
                                              </a:rPr>
                                              <m:t>𝑖</m:t>
                                            </m:r>
                                          </m:sub>
                                        </m:sSub>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𝑒</m:t>
                                        </m:r>
                                      </m:e>
                                      <m:sub>
                                        <m:r>
                                          <a:rPr kumimoji="1" lang="en-US" altLang="ja-JP" sz="1400" b="0" i="1" smtClean="0">
                                            <a:latin typeface="Cambria Math" panose="02040503050406030204" pitchFamily="18" charset="0"/>
                                          </a:rPr>
                                          <m:t>𝑖</m:t>
                                        </m:r>
                                      </m:sub>
                                    </m:sSub>
                                  </m:e>
                                </m:func>
                              </m:oMath>
                            </m:oMathPara>
                          </a14:m>
                          <a:endParaRPr kumimoji="1" lang="en-US" altLang="ja-JP" sz="1400" b="0" dirty="0"/>
                        </a:p>
                        <a:p>
                          <a:endParaRPr kumimoji="1" lang="en-US" altLang="ja-JP" sz="1400" dirty="0"/>
                        </a:p>
                        <a:p>
                          <a:r>
                            <a:rPr kumimoji="1" lang="en-US" altLang="ja-JP" sz="1400" b="1" dirty="0"/>
                            <a:t>※</a:t>
                          </a:r>
                          <a:r>
                            <a:rPr kumimoji="1" lang="ja-JP" altLang="en-US" sz="1400" b="1" dirty="0"/>
                            <a:t>ピグー税</a:t>
                          </a:r>
                          <a14:m>
                            <m:oMath xmlns:m="http://schemas.openxmlformats.org/officeDocument/2006/math">
                              <m:r>
                                <a:rPr kumimoji="1" lang="en-US" altLang="ja-JP" sz="1400" b="1" i="1" smtClean="0">
                                  <a:latin typeface="Cambria Math" panose="02040503050406030204" pitchFamily="18" charset="0"/>
                                </a:rPr>
                                <m:t>𝒕</m:t>
                              </m:r>
                            </m:oMath>
                          </a14:m>
                          <a:r>
                            <a:rPr kumimoji="1" lang="ja-JP" altLang="en-US" sz="1400" b="1" dirty="0"/>
                            <a:t>は</a:t>
                          </a:r>
                          <a14:m>
                            <m:oMath xmlns:m="http://schemas.openxmlformats.org/officeDocument/2006/math">
                              <m:r>
                                <a:rPr kumimoji="1" lang="en-US" altLang="ja-JP" sz="1400" b="1" i="1" dirty="0" smtClean="0">
                                  <a:latin typeface="Cambria Math" panose="02040503050406030204" pitchFamily="18" charset="0"/>
                                </a:rPr>
                                <m:t>𝒕</m:t>
                              </m:r>
                              <m:r>
                                <a:rPr kumimoji="1" lang="en-US" altLang="ja-JP" sz="1400" b="1" i="1" dirty="0" smtClean="0">
                                  <a:latin typeface="Cambria Math" panose="02040503050406030204" pitchFamily="18" charset="0"/>
                                </a:rPr>
                                <m:t>=</m:t>
                              </m:r>
                              <m:r>
                                <a:rPr kumimoji="1" lang="en-US" altLang="ja-JP" sz="1400" b="1" i="1" dirty="0" smtClean="0">
                                  <a:latin typeface="Cambria Math" panose="02040503050406030204" pitchFamily="18" charset="0"/>
                                </a:rPr>
                                <m:t>𝑴𝑩</m:t>
                              </m:r>
                              <m:d>
                                <m:dPr>
                                  <m:ctrlPr>
                                    <a:rPr kumimoji="1" lang="en-US" altLang="ja-JP" sz="1400" b="1" i="1" dirty="0" smtClean="0">
                                      <a:latin typeface="Cambria Math" panose="02040503050406030204" pitchFamily="18" charset="0"/>
                                    </a:rPr>
                                  </m:ctrlPr>
                                </m:dPr>
                                <m:e>
                                  <m:sSup>
                                    <m:sSupPr>
                                      <m:ctrlPr>
                                        <a:rPr kumimoji="1" lang="en-US" altLang="ja-JP" sz="1400" b="1" i="1" dirty="0" smtClean="0">
                                          <a:latin typeface="Cambria Math" panose="02040503050406030204" pitchFamily="18" charset="0"/>
                                        </a:rPr>
                                      </m:ctrlPr>
                                    </m:sSupPr>
                                    <m:e>
                                      <m:r>
                                        <a:rPr kumimoji="1" lang="en-US" altLang="ja-JP" sz="1400" b="1" i="1" dirty="0" smtClean="0">
                                          <a:latin typeface="Cambria Math" panose="02040503050406030204" pitchFamily="18" charset="0"/>
                                        </a:rPr>
                                        <m:t>𝒆</m:t>
                                      </m:r>
                                    </m:e>
                                    <m:sup>
                                      <m:r>
                                        <a:rPr kumimoji="1" lang="en-US" altLang="ja-JP" sz="1400" b="1" i="1" dirty="0" smtClean="0">
                                          <a:latin typeface="Cambria Math" panose="02040503050406030204" pitchFamily="18" charset="0"/>
                                        </a:rPr>
                                        <m:t>𝑺</m:t>
                                      </m:r>
                                    </m:sup>
                                  </m:sSup>
                                </m:e>
                              </m:d>
                            </m:oMath>
                          </a14:m>
                          <a:r>
                            <a:rPr kumimoji="1" lang="ja-JP" altLang="en-US" sz="1400" b="1" dirty="0"/>
                            <a:t>となるように設定しなければならない。</a:t>
                          </a:r>
                        </a:p>
                      </a:txBody>
                      <a:tcPr/>
                    </a:tc>
                    <a:tc>
                      <a:txBody>
                        <a:bodyPr/>
                        <a:lstStyle/>
                        <a:p>
                          <a:pPr/>
                          <a14:m>
                            <m:oMathPara xmlns:m="http://schemas.openxmlformats.org/officeDocument/2006/math">
                              <m:oMathParaPr>
                                <m:jc m:val="centerGroup"/>
                              </m:oMathParaPr>
                              <m:oMath xmlns:m="http://schemas.openxmlformats.org/officeDocument/2006/math">
                                <m:func>
                                  <m:funcPr>
                                    <m:ctrlPr>
                                      <a:rPr kumimoji="1" lang="en-US" altLang="ja-JP" sz="1400" b="0" i="1" smtClean="0">
                                        <a:latin typeface="Cambria Math" panose="02040503050406030204" pitchFamily="18" charset="0"/>
                                      </a:rPr>
                                    </m:ctrlPr>
                                  </m:funcPr>
                                  <m:fName>
                                    <m:limLow>
                                      <m:limLowPr>
                                        <m:ctrlPr>
                                          <a:rPr kumimoji="1" lang="en-US" altLang="ja-JP" sz="1400" b="0" i="1" smtClean="0">
                                            <a:latin typeface="Cambria Math" panose="02040503050406030204" pitchFamily="18" charset="0"/>
                                          </a:rPr>
                                        </m:ctrlPr>
                                      </m:limLowPr>
                                      <m:e>
                                        <m:r>
                                          <m:rPr>
                                            <m:sty m:val="p"/>
                                          </m:rPr>
                                          <a:rPr kumimoji="1" lang="en-US" altLang="ja-JP" sz="1400" b="0" i="0" smtClean="0">
                                            <a:latin typeface="Cambria Math" panose="02040503050406030204" pitchFamily="18" charset="0"/>
                                          </a:rPr>
                                          <m:t>max</m:t>
                                        </m:r>
                                      </m:e>
                                      <m:lim>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𝑒</m:t>
                                            </m:r>
                                          </m:e>
                                          <m:sub>
                                            <m:r>
                                              <a:rPr kumimoji="1" lang="en-US" altLang="ja-JP" sz="1400" b="0" i="1" smtClean="0">
                                                <a:latin typeface="Cambria Math" panose="02040503050406030204" pitchFamily="18" charset="0"/>
                                              </a:rPr>
                                              <m:t>𝑖</m:t>
                                            </m:r>
                                          </m:sub>
                                        </m:sSub>
                                      </m:lim>
                                    </m:limLow>
                                  </m:fName>
                                  <m:e>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𝐵</m:t>
                                        </m:r>
                                      </m:e>
                                      <m:sub>
                                        <m:r>
                                          <a:rPr kumimoji="1" lang="en-US" altLang="ja-JP" sz="1400" b="0" i="1" smtClean="0">
                                            <a:latin typeface="Cambria Math" panose="02040503050406030204" pitchFamily="18" charset="0"/>
                                          </a:rPr>
                                          <m:t>𝑖</m:t>
                                        </m:r>
                                      </m:sub>
                                    </m:sSub>
                                    <m:d>
                                      <m:dPr>
                                        <m:ctrlPr>
                                          <a:rPr kumimoji="1" lang="en-US" altLang="ja-JP" sz="1400" b="0" i="1" smtClean="0">
                                            <a:latin typeface="Cambria Math" panose="02040503050406030204" pitchFamily="18" charset="0"/>
                                          </a:rPr>
                                        </m:ctrlPr>
                                      </m:dPr>
                                      <m:e>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𝑒</m:t>
                                            </m:r>
                                          </m:e>
                                          <m:sub>
                                            <m:r>
                                              <a:rPr kumimoji="1" lang="en-US" altLang="ja-JP" sz="1400" b="0" i="1" smtClean="0">
                                                <a:latin typeface="Cambria Math" panose="02040503050406030204" pitchFamily="18" charset="0"/>
                                              </a:rPr>
                                              <m:t>𝑖</m:t>
                                            </m:r>
                                          </m:sub>
                                        </m:sSub>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𝑝</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𝑧</m:t>
                                        </m:r>
                                      </m:e>
                                      <m:sub>
                                        <m:r>
                                          <a:rPr kumimoji="1" lang="en-US" altLang="ja-JP" sz="1400" b="0" i="1" smtClean="0">
                                            <a:latin typeface="Cambria Math" panose="02040503050406030204" pitchFamily="18" charset="0"/>
                                          </a:rPr>
                                          <m:t>𝑖</m:t>
                                        </m:r>
                                      </m:sub>
                                    </m:sSub>
                                  </m:e>
                                </m:func>
                              </m:oMath>
                            </m:oMathPara>
                          </a14:m>
                          <a:endParaRPr kumimoji="1" lang="en-US" altLang="ja-JP" sz="1400" b="0" dirty="0"/>
                        </a:p>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𝑠</m:t>
                                </m:r>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𝑡</m:t>
                                </m:r>
                                <m:r>
                                  <a:rPr kumimoji="1" lang="en-US" altLang="ja-JP" sz="1400" b="0" i="1" smtClean="0">
                                    <a:latin typeface="Cambria Math" panose="02040503050406030204" pitchFamily="18" charset="0"/>
                                  </a:rPr>
                                  <m:t>. </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𝑒</m:t>
                                    </m:r>
                                  </m:e>
                                  <m:sub>
                                    <m:r>
                                      <a:rPr kumimoji="1" lang="en-US" altLang="ja-JP" sz="1400" b="0" i="1" smtClean="0">
                                        <a:latin typeface="Cambria Math" panose="02040503050406030204" pitchFamily="18" charset="0"/>
                                      </a:rPr>
                                      <m:t>𝑖</m:t>
                                    </m:r>
                                  </m:sub>
                                </m:sSub>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𝑧</m:t>
                                    </m:r>
                                  </m:e>
                                  <m:sub>
                                    <m:r>
                                      <a:rPr kumimoji="1" lang="en-US" altLang="ja-JP" sz="1400" b="0" i="1" smtClean="0">
                                        <a:latin typeface="Cambria Math" panose="02040503050406030204" pitchFamily="18" charset="0"/>
                                      </a:rPr>
                                      <m:t>𝑖</m:t>
                                    </m:r>
                                  </m:sub>
                                </m:sSub>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𝑙</m:t>
                                    </m:r>
                                  </m:e>
                                  <m:sub>
                                    <m:r>
                                      <a:rPr kumimoji="1" lang="en-US" altLang="ja-JP" sz="1400" b="0" i="1" smtClean="0">
                                        <a:latin typeface="Cambria Math" panose="02040503050406030204" pitchFamily="18" charset="0"/>
                                      </a:rPr>
                                      <m:t>𝑖</m:t>
                                    </m:r>
                                  </m:sub>
                                </m:sSub>
                              </m:oMath>
                            </m:oMathPara>
                          </a14:m>
                          <a:endParaRPr kumimoji="1" lang="en-US" altLang="ja-JP" sz="1400" dirty="0"/>
                        </a:p>
                        <a:p>
                          <a14:m>
                            <m:oMath xmlns:m="http://schemas.openxmlformats.org/officeDocument/2006/math">
                              <m:r>
                                <a:rPr kumimoji="1" lang="en-US" altLang="ja-JP" sz="1400" b="0" i="1" smtClean="0">
                                  <a:latin typeface="Cambria Math" panose="02040503050406030204" pitchFamily="18" charset="0"/>
                                </a:rPr>
                                <m:t>𝑝</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 : </m:t>
                                  </m:r>
                                  <m:r>
                                    <a:rPr kumimoji="1" lang="ja-JP" altLang="en-US" sz="1400" b="0" i="1" smtClean="0">
                                      <a:latin typeface="Cambria Math" panose="02040503050406030204" pitchFamily="18" charset="0"/>
                                    </a:rPr>
                                    <m:t>市場価格</m:t>
                                  </m:r>
                                  <m:r>
                                    <a:rPr kumimoji="1" lang="en-US" altLang="ja-JP" sz="1400" b="0" i="1" smtClean="0">
                                      <a:latin typeface="Cambria Math" panose="02040503050406030204" pitchFamily="18" charset="0"/>
                                    </a:rPr>
                                    <m:t>, </m:t>
                                  </m:r>
                                  <m:r>
                                    <a:rPr kumimoji="1" lang="en-US" altLang="ja-JP" sz="1400" b="0" i="1" smtClean="0">
                                      <a:latin typeface="Cambria Math" panose="02040503050406030204" pitchFamily="18" charset="0"/>
                                    </a:rPr>
                                    <m:t>𝑙</m:t>
                                  </m:r>
                                </m:e>
                                <m:sub>
                                  <m:r>
                                    <a:rPr kumimoji="1" lang="en-US" altLang="ja-JP" sz="1400" b="0" i="1" smtClean="0">
                                      <a:latin typeface="Cambria Math" panose="02040503050406030204" pitchFamily="18" charset="0"/>
                                    </a:rPr>
                                    <m:t>𝑖</m:t>
                                  </m:r>
                                </m:sub>
                              </m:sSub>
                            </m:oMath>
                          </a14:m>
                          <a:r>
                            <a:rPr kumimoji="1" lang="ja-JP" altLang="en-US" sz="1400" dirty="0"/>
                            <a:t> </a:t>
                          </a:r>
                          <a:r>
                            <a:rPr kumimoji="1" lang="en-US" altLang="ja-JP" sz="1400" dirty="0"/>
                            <a:t>: </a:t>
                          </a:r>
                          <a:r>
                            <a:rPr kumimoji="1" lang="ja-JP" altLang="en-US" sz="1400" dirty="0"/>
                            <a:t>初期配分</a:t>
                          </a:r>
                          <a:endParaRPr kumimoji="1" lang="en-US" altLang="ja-JP" sz="1400" dirty="0"/>
                        </a:p>
                        <a:p>
                          <a:endParaRPr kumimoji="1" lang="en-US" altLang="ja-JP" sz="1400" dirty="0"/>
                        </a:p>
                        <a:p>
                          <a:r>
                            <a:rPr kumimoji="1" lang="en-US" altLang="ja-JP" sz="1400" b="1" dirty="0"/>
                            <a:t>※</a:t>
                          </a:r>
                          <a:r>
                            <a:rPr kumimoji="1" lang="ja-JP" altLang="en-US" sz="1400" b="1" dirty="0"/>
                            <a:t>総排出量は</a:t>
                          </a:r>
                          <a14:m>
                            <m:oMath xmlns:m="http://schemas.openxmlformats.org/officeDocument/2006/math">
                              <m:r>
                                <a:rPr kumimoji="1" lang="en-US" altLang="ja-JP" sz="1400" b="1" i="1" smtClean="0">
                                  <a:latin typeface="Cambria Math" panose="02040503050406030204" pitchFamily="18" charset="0"/>
                                </a:rPr>
                                <m:t>𝒍</m:t>
                              </m:r>
                              <m:r>
                                <a:rPr kumimoji="1" lang="en-US" altLang="ja-JP" sz="1400" b="1" i="1" smtClean="0">
                                  <a:latin typeface="Cambria Math" panose="02040503050406030204" pitchFamily="18" charset="0"/>
                                </a:rPr>
                                <m:t>=</m:t>
                              </m:r>
                              <m:sSup>
                                <m:sSupPr>
                                  <m:ctrlPr>
                                    <a:rPr kumimoji="1" lang="en-US" altLang="ja-JP" sz="1400" b="1" i="1" smtClean="0">
                                      <a:latin typeface="Cambria Math" panose="02040503050406030204" pitchFamily="18" charset="0"/>
                                    </a:rPr>
                                  </m:ctrlPr>
                                </m:sSupPr>
                                <m:e>
                                  <m:r>
                                    <a:rPr kumimoji="1" lang="en-US" altLang="ja-JP" sz="1400" b="1" i="1" smtClean="0">
                                      <a:latin typeface="Cambria Math" panose="02040503050406030204" pitchFamily="18" charset="0"/>
                                    </a:rPr>
                                    <m:t>𝒆</m:t>
                                  </m:r>
                                </m:e>
                                <m:sup>
                                  <m:r>
                                    <a:rPr kumimoji="1" lang="en-US" altLang="ja-JP" sz="1400" b="1" i="1" smtClean="0">
                                      <a:latin typeface="Cambria Math" panose="02040503050406030204" pitchFamily="18" charset="0"/>
                                    </a:rPr>
                                    <m:t>𝑺</m:t>
                                  </m:r>
                                </m:sup>
                              </m:sSup>
                            </m:oMath>
                          </a14:m>
                          <a:r>
                            <a:rPr kumimoji="1" lang="ja-JP" altLang="en-US" sz="1400" b="1" dirty="0"/>
                            <a:t>となるように設定しなければならない。</a:t>
                          </a:r>
                        </a:p>
                      </a:txBody>
                      <a:tcPr/>
                    </a:tc>
                    <a:extLst>
                      <a:ext uri="{0D108BD9-81ED-4DB2-BD59-A6C34878D82A}">
                        <a16:rowId xmlns:a16="http://schemas.microsoft.com/office/drawing/2014/main" val="662905960"/>
                      </a:ext>
                    </a:extLst>
                  </a:tr>
                  <a:tr h="1043855">
                    <a:tc>
                      <a:txBody>
                        <a:bodyPr/>
                        <a:lstStyle/>
                        <a:p>
                          <a:r>
                            <a:rPr kumimoji="1" lang="ja-JP" altLang="en-US" sz="1400" dirty="0"/>
                            <a:t>規制等当局が知らないといけないこと</a:t>
                          </a:r>
                        </a:p>
                      </a:txBody>
                      <a:tcPr/>
                    </a:tc>
                    <a:tc>
                      <a:txBody>
                        <a:bodyPr/>
                        <a:lstStyle/>
                        <a:p>
                          <a:r>
                            <a:rPr kumimoji="1" lang="ja-JP" altLang="en-US" sz="1400" b="0" dirty="0"/>
                            <a:t>①社会便益、社会損失の微分</a:t>
                          </a:r>
                          <a:endParaRPr kumimoji="1" lang="en-US" altLang="ja-JP" sz="1400" b="0" dirty="0"/>
                        </a:p>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𝑀𝐵</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𝑒</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𝑀𝐷</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𝑒</m:t>
                                    </m:r>
                                  </m:e>
                                </m:d>
                              </m:oMath>
                            </m:oMathPara>
                          </a14:m>
                          <a:endParaRPr kumimoji="1" lang="en-US" altLang="ja-JP" sz="1400" dirty="0"/>
                        </a:p>
                        <a:p>
                          <a:r>
                            <a:rPr kumimoji="1" lang="ja-JP" altLang="en-US" sz="1400" dirty="0"/>
                            <a:t>②社会的に好ましい排出量の値</a:t>
                          </a:r>
                          <a14:m>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𝑒</m:t>
                                  </m:r>
                                </m:e>
                                <m:sup>
                                  <m:r>
                                    <a:rPr kumimoji="1" lang="en-US" altLang="ja-JP" sz="1400" b="0" i="1" smtClean="0">
                                      <a:latin typeface="Cambria Math" panose="02040503050406030204" pitchFamily="18" charset="0"/>
                                    </a:rPr>
                                    <m:t>𝑆</m:t>
                                  </m:r>
                                </m:sup>
                              </m:sSup>
                            </m:oMath>
                          </a14:m>
                          <a:endParaRPr kumimoji="1" lang="en-US" altLang="ja-JP" sz="1400" dirty="0"/>
                        </a:p>
                        <a:p>
                          <a:r>
                            <a:rPr kumimoji="1" lang="en-US" altLang="ja-JP" sz="1400" dirty="0"/>
                            <a:t>(</a:t>
                          </a:r>
                          <a14:m>
                            <m:oMath xmlns:m="http://schemas.openxmlformats.org/officeDocument/2006/math">
                              <m:r>
                                <a:rPr kumimoji="1" lang="en-US" altLang="ja-JP" sz="1400" b="0" i="1" smtClean="0">
                                  <a:latin typeface="Cambria Math" panose="02040503050406030204" pitchFamily="18" charset="0"/>
                                </a:rPr>
                                <m:t>𝑀𝐷</m:t>
                              </m:r>
                              <m:d>
                                <m:dPr>
                                  <m:ctrlPr>
                                    <a:rPr kumimoji="1" lang="en-US" altLang="ja-JP" sz="1400" b="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𝑒</m:t>
                                      </m:r>
                                    </m:e>
                                    <m:sup>
                                      <m:r>
                                        <a:rPr kumimoji="1" lang="en-US" altLang="ja-JP" sz="1400" b="0" i="1" smtClean="0">
                                          <a:latin typeface="Cambria Math" panose="02040503050406030204" pitchFamily="18" charset="0"/>
                                        </a:rPr>
                                        <m:t>𝑆</m:t>
                                      </m:r>
                                    </m:sup>
                                  </m:sSup>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𝑀𝐵</m:t>
                              </m:r>
                              <m:d>
                                <m:dPr>
                                  <m:ctrlPr>
                                    <a:rPr kumimoji="1" lang="en-US" altLang="ja-JP" sz="1400" b="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𝑒</m:t>
                                      </m:r>
                                    </m:e>
                                    <m:sup>
                                      <m:r>
                                        <a:rPr kumimoji="1" lang="en-US" altLang="ja-JP" sz="1400" b="0" i="1" smtClean="0">
                                          <a:latin typeface="Cambria Math" panose="02040503050406030204" pitchFamily="18" charset="0"/>
                                        </a:rPr>
                                        <m:t>𝑆</m:t>
                                      </m:r>
                                    </m:sup>
                                  </m:sSup>
                                </m:e>
                              </m:d>
                              <m:r>
                                <a:rPr kumimoji="1" lang="ja-JP" altLang="en-US" sz="1400" b="0" i="1" smtClean="0">
                                  <a:latin typeface="Cambria Math" panose="02040503050406030204" pitchFamily="18" charset="0"/>
                                </a:rPr>
                                <m:t>なる</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𝑒</m:t>
                                  </m:r>
                                </m:e>
                                <m:sup>
                                  <m:r>
                                    <a:rPr kumimoji="1" lang="en-US" altLang="ja-JP" sz="1400" b="0" i="1" smtClean="0">
                                      <a:latin typeface="Cambria Math" panose="02040503050406030204" pitchFamily="18" charset="0"/>
                                    </a:rPr>
                                    <m:t>𝑆</m:t>
                                  </m:r>
                                </m:sup>
                              </m:sSup>
                            </m:oMath>
                          </a14:m>
                          <a:r>
                            <a:rPr kumimoji="1" lang="en-US" altLang="ja-JP" sz="1400" dirty="0"/>
                            <a:t>)</a:t>
                          </a:r>
                        </a:p>
                        <a:p>
                          <a:r>
                            <a:rPr kumimoji="1" lang="ja-JP" altLang="en-US" sz="1400" dirty="0"/>
                            <a:t>③そのときの値</a:t>
                          </a:r>
                          <a14:m>
                            <m:oMath xmlns:m="http://schemas.openxmlformats.org/officeDocument/2006/math">
                              <m:r>
                                <a:rPr kumimoji="1" lang="en-US" altLang="ja-JP" sz="1400" b="0" i="1" smtClean="0">
                                  <a:latin typeface="Cambria Math" panose="02040503050406030204" pitchFamily="18" charset="0"/>
                                </a:rPr>
                                <m:t>𝑀𝐵</m:t>
                              </m:r>
                              <m:d>
                                <m:dPr>
                                  <m:ctrlPr>
                                    <a:rPr kumimoji="1" lang="en-US" altLang="ja-JP" sz="1400" b="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𝑒</m:t>
                                      </m:r>
                                    </m:e>
                                    <m:sup>
                                      <m:r>
                                        <a:rPr kumimoji="1" lang="en-US" altLang="ja-JP" sz="1400" b="0" i="1" smtClean="0">
                                          <a:latin typeface="Cambria Math" panose="02040503050406030204" pitchFamily="18" charset="0"/>
                                        </a:rPr>
                                        <m:t>𝑆</m:t>
                                      </m:r>
                                    </m:sup>
                                  </m:sSup>
                                </m:e>
                              </m:d>
                            </m:oMath>
                          </a14:m>
                          <a:endParaRPr kumimoji="1" lang="en-US" altLang="ja-JP" sz="1400" dirty="0"/>
                        </a:p>
                        <a:p>
                          <a:r>
                            <a:rPr kumimoji="1" lang="ja-JP" altLang="en-US" sz="1400" dirty="0"/>
                            <a:t>④各経済主体の便益の微分</a:t>
                          </a:r>
                          <a14:m>
                            <m:oMath xmlns:m="http://schemas.openxmlformats.org/officeDocument/2006/math">
                              <m:r>
                                <a:rPr kumimoji="1" lang="en-US" altLang="ja-JP" sz="1400" b="0" i="1" smtClean="0">
                                  <a:latin typeface="Cambria Math" panose="02040503050406030204" pitchFamily="18" charset="0"/>
                                </a:rPr>
                                <m:t>𝑀</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𝐵</m:t>
                                  </m:r>
                                </m:e>
                                <m:sub>
                                  <m:r>
                                    <a:rPr kumimoji="1" lang="en-US" altLang="ja-JP" sz="1400" b="0" i="1" smtClean="0">
                                      <a:latin typeface="Cambria Math" panose="02040503050406030204" pitchFamily="18" charset="0"/>
                                    </a:rPr>
                                    <m:t>𝑖</m:t>
                                  </m:r>
                                </m:sub>
                              </m:sSub>
                              <m:d>
                                <m:dPr>
                                  <m:ctrlPr>
                                    <a:rPr kumimoji="1" lang="en-US" altLang="ja-JP" sz="1400" b="0" i="1" smtClean="0">
                                      <a:latin typeface="Cambria Math" panose="02040503050406030204" pitchFamily="18" charset="0"/>
                                    </a:rPr>
                                  </m:ctrlPr>
                                </m:dPr>
                                <m:e>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𝑒</m:t>
                                      </m:r>
                                    </m:e>
                                    <m:sub>
                                      <m:r>
                                        <a:rPr kumimoji="1" lang="en-US" altLang="ja-JP" sz="1400" b="0" i="1" smtClean="0">
                                          <a:latin typeface="Cambria Math" panose="02040503050406030204" pitchFamily="18" charset="0"/>
                                        </a:rPr>
                                        <m:t>𝑖</m:t>
                                      </m:r>
                                    </m:sub>
                                  </m:sSub>
                                </m:e>
                              </m:d>
                            </m:oMath>
                          </a14:m>
                          <a:endParaRPr kumimoji="1" lang="en-US" altLang="ja-JP" sz="1400" b="0" i="1" dirty="0">
                            <a:latin typeface="Cambria Math" panose="02040503050406030204" pitchFamily="18" charset="0"/>
                          </a:endParaRPr>
                        </a:p>
                        <a:p>
                          <a:r>
                            <a:rPr kumimoji="1" lang="ja-JP" altLang="en-US" sz="1400" b="0" i="0" dirty="0">
                              <a:latin typeface="+mn-lt"/>
                            </a:rPr>
                            <a:t>⑤</a:t>
                          </a:r>
                          <a14:m>
                            <m:oMath xmlns:m="http://schemas.openxmlformats.org/officeDocument/2006/math">
                              <m:r>
                                <a:rPr kumimoji="1" lang="en-US" altLang="ja-JP" sz="1400" b="0" i="1" dirty="0" smtClean="0">
                                  <a:latin typeface="Cambria Math" panose="02040503050406030204" pitchFamily="18" charset="0"/>
                                </a:rPr>
                                <m:t>𝑀𝐵</m:t>
                              </m:r>
                              <m:d>
                                <m:dPr>
                                  <m:ctrlPr>
                                    <a:rPr kumimoji="1" lang="en-US" altLang="ja-JP" sz="1400" b="0" i="1" dirty="0" smtClean="0">
                                      <a:latin typeface="Cambria Math" panose="02040503050406030204" pitchFamily="18" charset="0"/>
                                    </a:rPr>
                                  </m:ctrlPr>
                                </m:dPr>
                                <m:e>
                                  <m:sSup>
                                    <m:sSupPr>
                                      <m:ctrlPr>
                                        <a:rPr kumimoji="1" lang="en-US" altLang="ja-JP" sz="1400" b="0" i="1" dirty="0" smtClean="0">
                                          <a:latin typeface="Cambria Math" panose="02040503050406030204" pitchFamily="18" charset="0"/>
                                        </a:rPr>
                                      </m:ctrlPr>
                                    </m:sSupPr>
                                    <m:e>
                                      <m:r>
                                        <a:rPr kumimoji="1" lang="en-US" altLang="ja-JP" sz="1400" b="0" i="1" dirty="0" smtClean="0">
                                          <a:latin typeface="Cambria Math" panose="02040503050406030204" pitchFamily="18" charset="0"/>
                                        </a:rPr>
                                        <m:t>𝑒</m:t>
                                      </m:r>
                                    </m:e>
                                    <m:sup>
                                      <m:r>
                                        <a:rPr kumimoji="1" lang="en-US" altLang="ja-JP" sz="1400" b="0" i="1" dirty="0" smtClean="0">
                                          <a:latin typeface="Cambria Math" panose="02040503050406030204" pitchFamily="18" charset="0"/>
                                        </a:rPr>
                                        <m:t>𝑆</m:t>
                                      </m:r>
                                    </m:sup>
                                  </m:sSup>
                                </m:e>
                              </m:d>
                              <m:r>
                                <a:rPr kumimoji="1" lang="en-US" altLang="ja-JP" sz="1400" b="0" i="1" dirty="0" smtClean="0">
                                  <a:latin typeface="Cambria Math" panose="02040503050406030204" pitchFamily="18" charset="0"/>
                                </a:rPr>
                                <m:t>=</m:t>
                              </m:r>
                              <m:r>
                                <a:rPr kumimoji="1" lang="en-US" altLang="ja-JP" sz="1400" b="0" i="1" dirty="0" smtClean="0">
                                  <a:latin typeface="Cambria Math" panose="02040503050406030204" pitchFamily="18" charset="0"/>
                                </a:rPr>
                                <m:t>𝑀</m:t>
                              </m:r>
                              <m:sSub>
                                <m:sSubPr>
                                  <m:ctrlPr>
                                    <a:rPr kumimoji="1" lang="en-US" altLang="ja-JP" sz="1400" b="0" i="1" dirty="0" smtClean="0">
                                      <a:latin typeface="Cambria Math" panose="02040503050406030204" pitchFamily="18" charset="0"/>
                                    </a:rPr>
                                  </m:ctrlPr>
                                </m:sSubPr>
                                <m:e>
                                  <m:r>
                                    <a:rPr kumimoji="1" lang="en-US" altLang="ja-JP" sz="1400" b="0" i="1" dirty="0" smtClean="0">
                                      <a:latin typeface="Cambria Math" panose="02040503050406030204" pitchFamily="18" charset="0"/>
                                    </a:rPr>
                                    <m:t>𝐵</m:t>
                                  </m:r>
                                </m:e>
                                <m:sub>
                                  <m:r>
                                    <a:rPr kumimoji="1" lang="en-US" altLang="ja-JP" sz="1400" b="0" i="1" dirty="0" smtClean="0">
                                      <a:latin typeface="Cambria Math" panose="02040503050406030204" pitchFamily="18" charset="0"/>
                                    </a:rPr>
                                    <m:t>𝑖</m:t>
                                  </m:r>
                                </m:sub>
                              </m:sSub>
                              <m:d>
                                <m:dPr>
                                  <m:ctrlPr>
                                    <a:rPr kumimoji="1" lang="en-US" altLang="ja-JP" sz="1400" b="0" i="1" dirty="0" smtClean="0">
                                      <a:latin typeface="Cambria Math" panose="02040503050406030204" pitchFamily="18" charset="0"/>
                                    </a:rPr>
                                  </m:ctrlPr>
                                </m:dPr>
                                <m:e>
                                  <m:sSubSup>
                                    <m:sSubSupPr>
                                      <m:ctrlPr>
                                        <a:rPr kumimoji="1" lang="en-US" altLang="ja-JP" sz="1400" b="0" i="1" dirty="0" smtClean="0">
                                          <a:latin typeface="Cambria Math" panose="02040503050406030204" pitchFamily="18" charset="0"/>
                                        </a:rPr>
                                      </m:ctrlPr>
                                    </m:sSubSupPr>
                                    <m:e>
                                      <m:r>
                                        <a:rPr kumimoji="1" lang="en-US" altLang="ja-JP" sz="1400" b="0" i="1" dirty="0" smtClean="0">
                                          <a:latin typeface="Cambria Math" panose="02040503050406030204" pitchFamily="18" charset="0"/>
                                        </a:rPr>
                                        <m:t>𝑒</m:t>
                                      </m:r>
                                    </m:e>
                                    <m:sub>
                                      <m:r>
                                        <a:rPr kumimoji="1" lang="en-US" altLang="ja-JP" sz="1400" b="0" i="1" dirty="0" smtClean="0">
                                          <a:latin typeface="Cambria Math" panose="02040503050406030204" pitchFamily="18" charset="0"/>
                                        </a:rPr>
                                        <m:t>𝑖</m:t>
                                      </m:r>
                                    </m:sub>
                                    <m:sup>
                                      <m:r>
                                        <a:rPr kumimoji="1" lang="en-US" altLang="ja-JP" sz="1400" b="0" i="1" dirty="0" smtClean="0">
                                          <a:latin typeface="Cambria Math" panose="02040503050406030204" pitchFamily="18" charset="0"/>
                                        </a:rPr>
                                        <m:t>𝑆</m:t>
                                      </m:r>
                                    </m:sup>
                                  </m:sSubSup>
                                </m:e>
                              </m:d>
                            </m:oMath>
                          </a14:m>
                          <a:r>
                            <a:rPr kumimoji="1" lang="ja-JP" altLang="en-US" sz="1400" dirty="0"/>
                            <a:t>となるような</a:t>
                          </a:r>
                          <a14:m>
                            <m:oMath xmlns:m="http://schemas.openxmlformats.org/officeDocument/2006/math">
                              <m:sSubSup>
                                <m:sSubSupPr>
                                  <m:ctrlPr>
                                    <a:rPr kumimoji="1" lang="en-US" altLang="ja-JP" sz="1400" b="0" i="1" smtClean="0">
                                      <a:latin typeface="Cambria Math" panose="02040503050406030204" pitchFamily="18" charset="0"/>
                                    </a:rPr>
                                  </m:ctrlPr>
                                </m:sSubSupPr>
                                <m:e>
                                  <m:r>
                                    <a:rPr kumimoji="1" lang="en-US" altLang="ja-JP" sz="1400" b="0" i="1" smtClean="0">
                                      <a:latin typeface="Cambria Math" panose="02040503050406030204" pitchFamily="18" charset="0"/>
                                    </a:rPr>
                                    <m:t>𝑒</m:t>
                                  </m:r>
                                </m:e>
                                <m:sub>
                                  <m:r>
                                    <a:rPr kumimoji="1" lang="en-US" altLang="ja-JP" sz="1400" b="0" i="1" smtClean="0">
                                      <a:latin typeface="Cambria Math" panose="02040503050406030204" pitchFamily="18" charset="0"/>
                                    </a:rPr>
                                    <m:t>𝑖</m:t>
                                  </m:r>
                                </m:sub>
                                <m:sup>
                                  <m:r>
                                    <a:rPr kumimoji="1" lang="en-US" altLang="ja-JP" sz="1400" b="0" i="1" smtClean="0">
                                      <a:latin typeface="Cambria Math" panose="02040503050406030204" pitchFamily="18" charset="0"/>
                                    </a:rPr>
                                    <m:t>𝑆</m:t>
                                  </m:r>
                                </m:sup>
                              </m:sSubSup>
                            </m:oMath>
                          </a14:m>
                          <a:endParaRPr kumimoji="1" lang="ja-JP" altLang="en-US" sz="1400" dirty="0"/>
                        </a:p>
                      </a:txBody>
                      <a:tcPr/>
                    </a:tc>
                    <a:tc>
                      <a:txBody>
                        <a:bodyPr/>
                        <a:lstStyle/>
                        <a:p>
                          <a:r>
                            <a:rPr kumimoji="1" lang="ja-JP" altLang="en-US" sz="1400" b="0" dirty="0"/>
                            <a:t>①社会便益、社会損失の微分</a:t>
                          </a:r>
                          <a:endParaRPr kumimoji="1" lang="en-US" altLang="ja-JP" sz="1400" b="0" dirty="0"/>
                        </a:p>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𝑀𝐵</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𝑒</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𝑀𝐷</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𝑒</m:t>
                                    </m:r>
                                  </m:e>
                                </m:d>
                              </m:oMath>
                            </m:oMathPara>
                          </a14:m>
                          <a:endParaRPr kumimoji="1" lang="en-US" altLang="ja-JP" sz="1400" dirty="0"/>
                        </a:p>
                        <a:p>
                          <a:r>
                            <a:rPr kumimoji="1" lang="ja-JP" altLang="en-US" sz="1400" dirty="0"/>
                            <a:t>②社会的に好ましい排出量の値</a:t>
                          </a:r>
                          <a14:m>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𝑒</m:t>
                                  </m:r>
                                </m:e>
                                <m:sup>
                                  <m:r>
                                    <a:rPr kumimoji="1" lang="en-US" altLang="ja-JP" sz="1400" b="0" i="1" smtClean="0">
                                      <a:latin typeface="Cambria Math" panose="02040503050406030204" pitchFamily="18" charset="0"/>
                                    </a:rPr>
                                    <m:t>𝑆</m:t>
                                  </m:r>
                                </m:sup>
                              </m:sSup>
                            </m:oMath>
                          </a14:m>
                          <a:endParaRPr kumimoji="1" lang="en-US" altLang="ja-JP" sz="14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a:t>
                          </a:r>
                          <a14:m>
                            <m:oMath xmlns:m="http://schemas.openxmlformats.org/officeDocument/2006/math">
                              <m:r>
                                <a:rPr kumimoji="1" lang="en-US" altLang="ja-JP" sz="1400" b="0" i="1" smtClean="0">
                                  <a:latin typeface="Cambria Math" panose="02040503050406030204" pitchFamily="18" charset="0"/>
                                </a:rPr>
                                <m:t>𝑀𝐷</m:t>
                              </m:r>
                              <m:d>
                                <m:dPr>
                                  <m:ctrlPr>
                                    <a:rPr kumimoji="1" lang="en-US" altLang="ja-JP" sz="1400" b="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𝑒</m:t>
                                      </m:r>
                                    </m:e>
                                    <m:sup>
                                      <m:r>
                                        <a:rPr kumimoji="1" lang="en-US" altLang="ja-JP" sz="1400" b="0" i="1" smtClean="0">
                                          <a:latin typeface="Cambria Math" panose="02040503050406030204" pitchFamily="18" charset="0"/>
                                        </a:rPr>
                                        <m:t>𝑆</m:t>
                                      </m:r>
                                    </m:sup>
                                  </m:sSup>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𝑀𝐵</m:t>
                              </m:r>
                              <m:d>
                                <m:dPr>
                                  <m:ctrlPr>
                                    <a:rPr kumimoji="1" lang="en-US" altLang="ja-JP" sz="1400" b="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𝑒</m:t>
                                      </m:r>
                                    </m:e>
                                    <m:sup>
                                      <m:r>
                                        <a:rPr kumimoji="1" lang="en-US" altLang="ja-JP" sz="1400" b="0" i="1" smtClean="0">
                                          <a:latin typeface="Cambria Math" panose="02040503050406030204" pitchFamily="18" charset="0"/>
                                        </a:rPr>
                                        <m:t>𝑆</m:t>
                                      </m:r>
                                    </m:sup>
                                  </m:sSup>
                                </m:e>
                              </m:d>
                              <m:r>
                                <a:rPr kumimoji="1" lang="ja-JP" altLang="en-US" sz="1400" b="0" i="1" smtClean="0">
                                  <a:latin typeface="Cambria Math" panose="02040503050406030204" pitchFamily="18" charset="0"/>
                                </a:rPr>
                                <m:t>なる</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𝑒</m:t>
                                  </m:r>
                                </m:e>
                                <m:sup>
                                  <m:r>
                                    <a:rPr kumimoji="1" lang="en-US" altLang="ja-JP" sz="1400" b="0" i="1" smtClean="0">
                                      <a:latin typeface="Cambria Math" panose="02040503050406030204" pitchFamily="18" charset="0"/>
                                    </a:rPr>
                                    <m:t>𝑆</m:t>
                                  </m:r>
                                </m:sup>
                              </m:sSup>
                            </m:oMath>
                          </a14:m>
                          <a:r>
                            <a:rPr kumimoji="1" lang="en-US" altLang="ja-JP" sz="1400" dirty="0"/>
                            <a:t>)</a:t>
                          </a:r>
                        </a:p>
                        <a:p>
                          <a:r>
                            <a:rPr kumimoji="1" lang="ja-JP" altLang="en-US" sz="1400" dirty="0"/>
                            <a:t>③そのときの値</a:t>
                          </a:r>
                          <a14:m>
                            <m:oMath xmlns:m="http://schemas.openxmlformats.org/officeDocument/2006/math">
                              <m:r>
                                <a:rPr kumimoji="1" lang="en-US" altLang="ja-JP" sz="1400" b="0" i="1" smtClean="0">
                                  <a:latin typeface="Cambria Math" panose="02040503050406030204" pitchFamily="18" charset="0"/>
                                </a:rPr>
                                <m:t>𝑀𝐵</m:t>
                              </m:r>
                              <m:d>
                                <m:dPr>
                                  <m:ctrlPr>
                                    <a:rPr kumimoji="1" lang="en-US" altLang="ja-JP" sz="1400" b="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𝑒</m:t>
                                      </m:r>
                                    </m:e>
                                    <m:sup>
                                      <m:r>
                                        <a:rPr kumimoji="1" lang="en-US" altLang="ja-JP" sz="1400" b="0" i="1" smtClean="0">
                                          <a:latin typeface="Cambria Math" panose="02040503050406030204" pitchFamily="18" charset="0"/>
                                        </a:rPr>
                                        <m:t>𝑆</m:t>
                                      </m:r>
                                    </m:sup>
                                  </m:sSup>
                                </m:e>
                              </m:d>
                            </m:oMath>
                          </a14:m>
                          <a:endParaRPr kumimoji="1" lang="en-US" altLang="ja-JP" sz="1400" b="0" dirty="0"/>
                        </a:p>
                        <a:p>
                          <a:endParaRPr kumimoji="1" lang="en-US" altLang="ja-JP" sz="1400" dirty="0"/>
                        </a:p>
                        <a:p>
                          <a:r>
                            <a:rPr kumimoji="1" lang="en-US" altLang="ja-JP" sz="1400" dirty="0"/>
                            <a:t>※</a:t>
                          </a:r>
                          <a:r>
                            <a:rPr kumimoji="1" lang="ja-JP" altLang="en-US" sz="1400" dirty="0"/>
                            <a:t>補助金も同様の考え</a:t>
                          </a:r>
                        </a:p>
                      </a:txBody>
                      <a:tcPr/>
                    </a:tc>
                    <a:tc>
                      <a:txBody>
                        <a:bodyPr/>
                        <a:lstStyle/>
                        <a:p>
                          <a:r>
                            <a:rPr kumimoji="1" lang="ja-JP" altLang="en-US" sz="1400" b="0" dirty="0"/>
                            <a:t>①社会便益、社会損失の微分</a:t>
                          </a:r>
                          <a:endParaRPr kumimoji="1" lang="en-US" altLang="ja-JP" sz="1400" b="0" dirty="0"/>
                        </a:p>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𝑀𝐵</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𝑒</m:t>
                                    </m:r>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𝑀𝐷</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𝑒</m:t>
                                    </m:r>
                                  </m:e>
                                </m:d>
                              </m:oMath>
                            </m:oMathPara>
                          </a14:m>
                          <a:endParaRPr kumimoji="1" lang="en-US" altLang="ja-JP" sz="1400" dirty="0"/>
                        </a:p>
                        <a:p>
                          <a:r>
                            <a:rPr kumimoji="1" lang="ja-JP" altLang="en-US" sz="1400" dirty="0"/>
                            <a:t>②社会的に好ましい排出量の値</a:t>
                          </a:r>
                          <a14:m>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𝑒</m:t>
                                  </m:r>
                                </m:e>
                                <m:sup>
                                  <m:r>
                                    <a:rPr kumimoji="1" lang="en-US" altLang="ja-JP" sz="1400" b="0" i="1" smtClean="0">
                                      <a:latin typeface="Cambria Math" panose="02040503050406030204" pitchFamily="18" charset="0"/>
                                    </a:rPr>
                                    <m:t>𝑆</m:t>
                                  </m:r>
                                </m:sup>
                              </m:sSup>
                            </m:oMath>
                          </a14:m>
                          <a:endParaRPr kumimoji="1" lang="en-US" altLang="ja-JP" sz="14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a:t>
                          </a:r>
                          <a14:m>
                            <m:oMath xmlns:m="http://schemas.openxmlformats.org/officeDocument/2006/math">
                              <m:r>
                                <a:rPr kumimoji="1" lang="en-US" altLang="ja-JP" sz="1400" b="0" i="1" smtClean="0">
                                  <a:latin typeface="Cambria Math" panose="02040503050406030204" pitchFamily="18" charset="0"/>
                                </a:rPr>
                                <m:t>𝑀𝐷</m:t>
                              </m:r>
                              <m:d>
                                <m:dPr>
                                  <m:ctrlPr>
                                    <a:rPr kumimoji="1" lang="en-US" altLang="ja-JP" sz="1400" b="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𝑒</m:t>
                                      </m:r>
                                    </m:e>
                                    <m:sup>
                                      <m:r>
                                        <a:rPr kumimoji="1" lang="en-US" altLang="ja-JP" sz="1400" b="0" i="1" smtClean="0">
                                          <a:latin typeface="Cambria Math" panose="02040503050406030204" pitchFamily="18" charset="0"/>
                                        </a:rPr>
                                        <m:t>𝑆</m:t>
                                      </m:r>
                                    </m:sup>
                                  </m:sSup>
                                </m:e>
                              </m:d>
                              <m:r>
                                <a:rPr kumimoji="1"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𝑀𝐵</m:t>
                              </m:r>
                              <m:d>
                                <m:dPr>
                                  <m:ctrlPr>
                                    <a:rPr kumimoji="1" lang="en-US" altLang="ja-JP" sz="1400" b="0" i="1" smtClean="0">
                                      <a:latin typeface="Cambria Math" panose="02040503050406030204" pitchFamily="18" charset="0"/>
                                    </a:rPr>
                                  </m:ctrlPr>
                                </m:dPr>
                                <m:e>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𝑒</m:t>
                                      </m:r>
                                    </m:e>
                                    <m:sup>
                                      <m:r>
                                        <a:rPr kumimoji="1" lang="en-US" altLang="ja-JP" sz="1400" b="0" i="1" smtClean="0">
                                          <a:latin typeface="Cambria Math" panose="02040503050406030204" pitchFamily="18" charset="0"/>
                                        </a:rPr>
                                        <m:t>𝑆</m:t>
                                      </m:r>
                                    </m:sup>
                                  </m:sSup>
                                </m:e>
                              </m:d>
                              <m:r>
                                <a:rPr kumimoji="1" lang="ja-JP" altLang="en-US" sz="1400" b="0" i="1" smtClean="0">
                                  <a:latin typeface="Cambria Math" panose="02040503050406030204" pitchFamily="18" charset="0"/>
                                </a:rPr>
                                <m:t>なる</m:t>
                              </m:r>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𝑒</m:t>
                                  </m:r>
                                </m:e>
                                <m:sup>
                                  <m:r>
                                    <a:rPr kumimoji="1" lang="en-US" altLang="ja-JP" sz="1400" b="0" i="1" smtClean="0">
                                      <a:latin typeface="Cambria Math" panose="02040503050406030204" pitchFamily="18" charset="0"/>
                                    </a:rPr>
                                    <m:t>𝑆</m:t>
                                  </m:r>
                                </m:sup>
                              </m:sSup>
                            </m:oMath>
                          </a14:m>
                          <a:r>
                            <a:rPr kumimoji="1" lang="en-US" altLang="ja-JP" sz="14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a:t>
                          </a:r>
                          <a:r>
                            <a:rPr kumimoji="1" lang="ja-JP" altLang="en-US" sz="1400" dirty="0"/>
                            <a:t>市場価格</a:t>
                          </a:r>
                          <a14:m>
                            <m:oMath xmlns:m="http://schemas.openxmlformats.org/officeDocument/2006/math">
                              <m:r>
                                <a:rPr kumimoji="1" lang="en-US" altLang="ja-JP" sz="1400" b="0" i="1" smtClean="0">
                                  <a:latin typeface="Cambria Math" panose="02040503050406030204" pitchFamily="18" charset="0"/>
                                </a:rPr>
                                <m:t>𝑝</m:t>
                              </m:r>
                            </m:oMath>
                          </a14:m>
                          <a:r>
                            <a:rPr kumimoji="1" lang="ja-JP" altLang="en-US" sz="1400" dirty="0"/>
                            <a:t>はピグー税</a:t>
                          </a:r>
                          <a14:m>
                            <m:oMath xmlns:m="http://schemas.openxmlformats.org/officeDocument/2006/math">
                              <m:r>
                                <a:rPr kumimoji="1" lang="en-US" altLang="ja-JP" sz="1400" b="0" i="1" smtClean="0">
                                  <a:latin typeface="Cambria Math" panose="02040503050406030204" pitchFamily="18" charset="0"/>
                                </a:rPr>
                                <m:t>𝑡</m:t>
                              </m:r>
                            </m:oMath>
                          </a14:m>
                          <a:r>
                            <a:rPr kumimoji="1" lang="ja-JP" altLang="en-US" sz="1400" dirty="0"/>
                            <a:t>と一致する。</a:t>
                          </a:r>
                          <a:endParaRPr kumimoji="1" lang="en-US" altLang="ja-JP" sz="1400" dirty="0"/>
                        </a:p>
                        <a:p>
                          <a:endParaRPr kumimoji="1" lang="ja-JP" altLang="en-US" sz="1400" dirty="0"/>
                        </a:p>
                      </a:txBody>
                      <a:tcPr/>
                    </a:tc>
                    <a:extLst>
                      <a:ext uri="{0D108BD9-81ED-4DB2-BD59-A6C34878D82A}">
                        <a16:rowId xmlns:a16="http://schemas.microsoft.com/office/drawing/2014/main" val="3080098215"/>
                      </a:ext>
                    </a:extLst>
                  </a:tr>
                </a:tbl>
              </a:graphicData>
            </a:graphic>
          </p:graphicFrame>
        </mc:Choice>
        <mc:Fallback xmlns="">
          <p:graphicFrame>
            <p:nvGraphicFramePr>
              <p:cNvPr id="11" name="表 4">
                <a:extLst>
                  <a:ext uri="{FF2B5EF4-FFF2-40B4-BE49-F238E27FC236}">
                    <a16:creationId xmlns:a16="http://schemas.microsoft.com/office/drawing/2014/main" id="{2BD746D7-4A45-38A3-E7A4-56B07298210A}"/>
                  </a:ext>
                </a:extLst>
              </p:cNvPr>
              <p:cNvGraphicFramePr>
                <a:graphicFrameLocks noGrp="1"/>
              </p:cNvGraphicFramePr>
              <p:nvPr>
                <p:extLst>
                  <p:ext uri="{D42A27DB-BD31-4B8C-83A1-F6EECF244321}">
                    <p14:modId xmlns:p14="http://schemas.microsoft.com/office/powerpoint/2010/main" val="808161503"/>
                  </p:ext>
                </p:extLst>
              </p:nvPr>
            </p:nvGraphicFramePr>
            <p:xfrm>
              <a:off x="311258" y="2339839"/>
              <a:ext cx="11569484" cy="3982042"/>
            </p:xfrm>
            <a:graphic>
              <a:graphicData uri="http://schemas.openxmlformats.org/drawingml/2006/table">
                <a:tbl>
                  <a:tblPr firstRow="1" bandRow="1">
                    <a:tableStyleId>{5C22544A-7EE6-4342-B048-85BDC9FD1C3A}</a:tableStyleId>
                  </a:tblPr>
                  <a:tblGrid>
                    <a:gridCol w="2331203">
                      <a:extLst>
                        <a:ext uri="{9D8B030D-6E8A-4147-A177-3AD203B41FA5}">
                          <a16:colId xmlns:a16="http://schemas.microsoft.com/office/drawing/2014/main" val="564901073"/>
                        </a:ext>
                      </a:extLst>
                    </a:gridCol>
                    <a:gridCol w="3453539">
                      <a:extLst>
                        <a:ext uri="{9D8B030D-6E8A-4147-A177-3AD203B41FA5}">
                          <a16:colId xmlns:a16="http://schemas.microsoft.com/office/drawing/2014/main" val="4180863954"/>
                        </a:ext>
                      </a:extLst>
                    </a:gridCol>
                    <a:gridCol w="2892371">
                      <a:extLst>
                        <a:ext uri="{9D8B030D-6E8A-4147-A177-3AD203B41FA5}">
                          <a16:colId xmlns:a16="http://schemas.microsoft.com/office/drawing/2014/main" val="3001719663"/>
                        </a:ext>
                      </a:extLst>
                    </a:gridCol>
                    <a:gridCol w="2892371">
                      <a:extLst>
                        <a:ext uri="{9D8B030D-6E8A-4147-A177-3AD203B41FA5}">
                          <a16:colId xmlns:a16="http://schemas.microsoft.com/office/drawing/2014/main" val="1837503814"/>
                        </a:ext>
                      </a:extLst>
                    </a:gridCol>
                  </a:tblGrid>
                  <a:tr h="316342">
                    <a:tc>
                      <a:txBody>
                        <a:bodyPr/>
                        <a:lstStyle/>
                        <a:p>
                          <a:endParaRPr kumimoji="1" lang="ja-JP" altLang="en-US" sz="1400" dirty="0"/>
                        </a:p>
                      </a:txBody>
                      <a:tcPr/>
                    </a:tc>
                    <a:tc>
                      <a:txBody>
                        <a:bodyPr/>
                        <a:lstStyle/>
                        <a:p>
                          <a:r>
                            <a:rPr kumimoji="1" lang="ja-JP" altLang="en-US" sz="1400" dirty="0"/>
                            <a:t>直接規制</a:t>
                          </a:r>
                        </a:p>
                      </a:txBody>
                      <a:tcPr/>
                    </a:tc>
                    <a:tc>
                      <a:txBody>
                        <a:bodyPr/>
                        <a:lstStyle/>
                        <a:p>
                          <a:r>
                            <a:rPr kumimoji="1" lang="ja-JP" altLang="en-US" sz="1400" dirty="0"/>
                            <a:t>ピグー税</a:t>
                          </a:r>
                        </a:p>
                      </a:txBody>
                      <a:tcPr/>
                    </a:tc>
                    <a:tc>
                      <a:txBody>
                        <a:bodyPr/>
                        <a:lstStyle/>
                        <a:p>
                          <a:r>
                            <a:rPr kumimoji="1" lang="ja-JP" altLang="en-US" sz="1400" dirty="0"/>
                            <a:t>排出権取引</a:t>
                          </a:r>
                        </a:p>
                      </a:txBody>
                      <a:tcPr/>
                    </a:tc>
                    <a:extLst>
                      <a:ext uri="{0D108BD9-81ED-4DB2-BD59-A6C34878D82A}">
                        <a16:rowId xmlns:a16="http://schemas.microsoft.com/office/drawing/2014/main" val="320543088"/>
                      </a:ext>
                    </a:extLst>
                  </a:tr>
                  <a:tr h="581187">
                    <a:tc>
                      <a:txBody>
                        <a:bodyPr/>
                        <a:lstStyle/>
                        <a:p>
                          <a:r>
                            <a:rPr kumimoji="1" lang="ja-JP" altLang="en-US" sz="1400" dirty="0"/>
                            <a:t>規制当局がやること</a:t>
                          </a:r>
                        </a:p>
                      </a:txBody>
                      <a:tcPr/>
                    </a:tc>
                    <a:tc>
                      <a:txBody>
                        <a:bodyPr/>
                        <a:lstStyle/>
                        <a:p>
                          <a:endParaRPr lang="ja-JP"/>
                        </a:p>
                      </a:txBody>
                      <a:tcPr>
                        <a:blipFill>
                          <a:blip r:embed="rId4"/>
                          <a:stretch>
                            <a:fillRect l="-67549" t="-55208" r="-168254" b="-537500"/>
                          </a:stretch>
                        </a:blipFill>
                      </a:tcPr>
                    </a:tc>
                    <a:tc>
                      <a:txBody>
                        <a:bodyPr/>
                        <a:lstStyle/>
                        <a:p>
                          <a:endParaRPr lang="ja-JP"/>
                        </a:p>
                      </a:txBody>
                      <a:tcPr>
                        <a:blipFill>
                          <a:blip r:embed="rId4"/>
                          <a:stretch>
                            <a:fillRect l="-200000" t="-55208" r="-100842" b="-537500"/>
                          </a:stretch>
                        </a:blipFill>
                      </a:tcPr>
                    </a:tc>
                    <a:tc>
                      <a:txBody>
                        <a:bodyPr/>
                        <a:lstStyle/>
                        <a:p>
                          <a:endParaRPr lang="ja-JP"/>
                        </a:p>
                      </a:txBody>
                      <a:tcPr>
                        <a:blipFill>
                          <a:blip r:embed="rId4"/>
                          <a:stretch>
                            <a:fillRect l="-300633" t="-55208" r="-1055" b="-537500"/>
                          </a:stretch>
                        </a:blipFill>
                      </a:tcPr>
                    </a:tc>
                    <a:extLst>
                      <a:ext uri="{0D108BD9-81ED-4DB2-BD59-A6C34878D82A}">
                        <a16:rowId xmlns:a16="http://schemas.microsoft.com/office/drawing/2014/main" val="4268126812"/>
                      </a:ext>
                    </a:extLst>
                  </a:tr>
                  <a:tr h="1470216">
                    <a:tc>
                      <a:txBody>
                        <a:bodyPr/>
                        <a:lstStyle/>
                        <a:p>
                          <a:r>
                            <a:rPr kumimoji="1" lang="ja-JP" altLang="en-US" sz="1400" dirty="0"/>
                            <a:t>各経済主体の行動原理</a:t>
                          </a:r>
                        </a:p>
                      </a:txBody>
                      <a:tcPr/>
                    </a:tc>
                    <a:tc>
                      <a:txBody>
                        <a:bodyPr/>
                        <a:lstStyle/>
                        <a:p>
                          <a:endParaRPr lang="ja-JP"/>
                        </a:p>
                      </a:txBody>
                      <a:tcPr>
                        <a:blipFill>
                          <a:blip r:embed="rId4"/>
                          <a:stretch>
                            <a:fillRect l="-67549" t="-61826" r="-168254" b="-114108"/>
                          </a:stretch>
                        </a:blipFill>
                      </a:tcPr>
                    </a:tc>
                    <a:tc>
                      <a:txBody>
                        <a:bodyPr/>
                        <a:lstStyle/>
                        <a:p>
                          <a:endParaRPr lang="ja-JP"/>
                        </a:p>
                      </a:txBody>
                      <a:tcPr>
                        <a:blipFill>
                          <a:blip r:embed="rId4"/>
                          <a:stretch>
                            <a:fillRect l="-200000" t="-61826" r="-100842" b="-114108"/>
                          </a:stretch>
                        </a:blipFill>
                      </a:tcPr>
                    </a:tc>
                    <a:tc>
                      <a:txBody>
                        <a:bodyPr/>
                        <a:lstStyle/>
                        <a:p>
                          <a:endParaRPr lang="ja-JP"/>
                        </a:p>
                      </a:txBody>
                      <a:tcPr>
                        <a:blipFill>
                          <a:blip r:embed="rId4"/>
                          <a:stretch>
                            <a:fillRect l="-300633" t="-61826" r="-1055" b="-114108"/>
                          </a:stretch>
                        </a:blipFill>
                      </a:tcPr>
                    </a:tc>
                    <a:extLst>
                      <a:ext uri="{0D108BD9-81ED-4DB2-BD59-A6C34878D82A}">
                        <a16:rowId xmlns:a16="http://schemas.microsoft.com/office/drawing/2014/main" val="662905960"/>
                      </a:ext>
                    </a:extLst>
                  </a:tr>
                  <a:tr h="1614297">
                    <a:tc>
                      <a:txBody>
                        <a:bodyPr/>
                        <a:lstStyle/>
                        <a:p>
                          <a:r>
                            <a:rPr kumimoji="1" lang="ja-JP" altLang="en-US" sz="1400" dirty="0"/>
                            <a:t>規制等当局が知らないといけないこと</a:t>
                          </a:r>
                        </a:p>
                      </a:txBody>
                      <a:tcPr/>
                    </a:tc>
                    <a:tc>
                      <a:txBody>
                        <a:bodyPr/>
                        <a:lstStyle/>
                        <a:p>
                          <a:endParaRPr lang="ja-JP"/>
                        </a:p>
                      </a:txBody>
                      <a:tcPr>
                        <a:blipFill>
                          <a:blip r:embed="rId4"/>
                          <a:stretch>
                            <a:fillRect l="-67549" t="-146617" r="-168254" b="-3383"/>
                          </a:stretch>
                        </a:blipFill>
                      </a:tcPr>
                    </a:tc>
                    <a:tc>
                      <a:txBody>
                        <a:bodyPr/>
                        <a:lstStyle/>
                        <a:p>
                          <a:endParaRPr lang="ja-JP"/>
                        </a:p>
                      </a:txBody>
                      <a:tcPr>
                        <a:blipFill>
                          <a:blip r:embed="rId4"/>
                          <a:stretch>
                            <a:fillRect l="-200000" t="-146617" r="-100842" b="-3383"/>
                          </a:stretch>
                        </a:blipFill>
                      </a:tcPr>
                    </a:tc>
                    <a:tc>
                      <a:txBody>
                        <a:bodyPr/>
                        <a:lstStyle/>
                        <a:p>
                          <a:endParaRPr lang="ja-JP"/>
                        </a:p>
                      </a:txBody>
                      <a:tcPr>
                        <a:blipFill>
                          <a:blip r:embed="rId4"/>
                          <a:stretch>
                            <a:fillRect l="-300633" t="-146617" r="-1055" b="-3383"/>
                          </a:stretch>
                        </a:blipFill>
                      </a:tcPr>
                    </a:tc>
                    <a:extLst>
                      <a:ext uri="{0D108BD9-81ED-4DB2-BD59-A6C34878D82A}">
                        <a16:rowId xmlns:a16="http://schemas.microsoft.com/office/drawing/2014/main" val="3080098215"/>
                      </a:ext>
                    </a:extLst>
                  </a:tr>
                </a:tbl>
              </a:graphicData>
            </a:graphic>
          </p:graphicFrame>
        </mc:Fallback>
      </mc:AlternateContent>
    </p:spTree>
    <p:extLst>
      <p:ext uri="{BB962C8B-B14F-4D97-AF65-F5344CB8AC3E}">
        <p14:creationId xmlns:p14="http://schemas.microsoft.com/office/powerpoint/2010/main" val="4292793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D618274-FD04-7B61-F3CE-D98F0D029D27}"/>
              </a:ext>
            </a:extLst>
          </p:cNvPr>
          <p:cNvSpPr>
            <a:spLocks noGrp="1"/>
          </p:cNvSpPr>
          <p:nvPr>
            <p:ph type="sldNum" sz="quarter" idx="12"/>
          </p:nvPr>
        </p:nvSpPr>
        <p:spPr/>
        <p:txBody>
          <a:bodyPr/>
          <a:lstStyle/>
          <a:p>
            <a:fld id="{35A7A24F-9FDF-4A75-AF47-958DB0AA3AC0}" type="slidenum">
              <a:rPr kumimoji="1" lang="ja-JP" altLang="en-US" smtClean="0"/>
              <a:t>19</a:t>
            </a:fld>
            <a:endParaRPr kumimoji="1" lang="ja-JP" altLang="en-US" dirty="0"/>
          </a:p>
        </p:txBody>
      </p:sp>
      <p:pic>
        <p:nvPicPr>
          <p:cNvPr id="6" name="図 5">
            <a:extLst>
              <a:ext uri="{FF2B5EF4-FFF2-40B4-BE49-F238E27FC236}">
                <a16:creationId xmlns:a16="http://schemas.microsoft.com/office/drawing/2014/main" id="{5DB70E54-7282-CE7E-C4BB-6E821B05C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454563"/>
            <a:ext cx="12192000" cy="894953"/>
          </a:xfrm>
          <a:prstGeom prst="rect">
            <a:avLst/>
          </a:prstGeom>
        </p:spPr>
      </p:pic>
      <p:sp>
        <p:nvSpPr>
          <p:cNvPr id="8" name="タイトル 1">
            <a:extLst>
              <a:ext uri="{FF2B5EF4-FFF2-40B4-BE49-F238E27FC236}">
                <a16:creationId xmlns:a16="http://schemas.microsoft.com/office/drawing/2014/main" id="{5635FA23-AB75-5C4D-9DB8-28542DF6AF98}"/>
              </a:ext>
            </a:extLst>
          </p:cNvPr>
          <p:cNvSpPr txBox="1">
            <a:spLocks/>
          </p:cNvSpPr>
          <p:nvPr/>
        </p:nvSpPr>
        <p:spPr>
          <a:xfrm>
            <a:off x="108526" y="64652"/>
            <a:ext cx="9377219" cy="7982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eiryo UI" panose="020B0604030504040204" pitchFamily="50" charset="-128"/>
                <a:ea typeface="Meiryo UI" panose="020B0604030504040204" pitchFamily="50" charset="-128"/>
              </a:rPr>
              <a:t>包絡線定理</a:t>
            </a:r>
          </a:p>
        </p:txBody>
      </p:sp>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id="{847912C4-92A9-8CF1-6FC8-ED53FF7C7AF0}"/>
                  </a:ext>
                </a:extLst>
              </p:cNvPr>
              <p:cNvSpPr>
                <a:spLocks noGrp="1"/>
              </p:cNvSpPr>
              <p:nvPr>
                <p:ph idx="1"/>
              </p:nvPr>
            </p:nvSpPr>
            <p:spPr>
              <a:xfrm>
                <a:off x="661737" y="1593014"/>
                <a:ext cx="10515600" cy="4351338"/>
              </a:xfrm>
            </p:spPr>
            <p:txBody>
              <a:bodyPr>
                <a:normAutofit fontScale="70000" lnSpcReduction="20000"/>
              </a:bodyPr>
              <a:lstStyle/>
              <a:p>
                <a:r>
                  <a:rPr lang="ja-JP" altLang="en-US" dirty="0"/>
                  <a:t>社会全体の便益 </a:t>
                </a:r>
                <a14:m>
                  <m:oMath xmlns:m="http://schemas.openxmlformats.org/officeDocument/2006/math">
                    <m:r>
                      <a:rPr lang="en-US" altLang="ja-JP" b="0" i="1" smtClean="0">
                        <a:latin typeface="Cambria Math" panose="02040503050406030204" pitchFamily="18" charset="0"/>
                      </a:rPr>
                      <m:t>𝐵</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𝑒</m:t>
                        </m:r>
                      </m:e>
                    </m:d>
                    <m:r>
                      <a:rPr lang="en-US" altLang="ja-JP" b="0" i="1" smtClean="0">
                        <a:latin typeface="Cambria Math" panose="02040503050406030204" pitchFamily="18" charset="0"/>
                      </a:rPr>
                      <m:t>=</m:t>
                    </m:r>
                    <m:func>
                      <m:funcPr>
                        <m:ctrlPr>
                          <a:rPr lang="en-US" altLang="ja-JP" b="0" i="1" smtClean="0">
                            <a:latin typeface="Cambria Math" panose="02040503050406030204" pitchFamily="18" charset="0"/>
                          </a:rPr>
                        </m:ctrlPr>
                      </m:funcPr>
                      <m:fName>
                        <m:limLow>
                          <m:limLowPr>
                            <m:ctrlPr>
                              <a:rPr lang="en-US" altLang="ja-JP" b="0" i="1" smtClean="0">
                                <a:latin typeface="Cambria Math" panose="02040503050406030204" pitchFamily="18" charset="0"/>
                              </a:rPr>
                            </m:ctrlPr>
                          </m:limLowPr>
                          <m:e>
                            <m:r>
                              <m:rPr>
                                <m:sty m:val="p"/>
                              </m:rPr>
                              <a:rPr lang="en-US" altLang="ja-JP" b="0" i="0" smtClean="0">
                                <a:latin typeface="Cambria Math" panose="02040503050406030204" pitchFamily="18" charset="0"/>
                              </a:rPr>
                              <m:t>max</m:t>
                            </m:r>
                          </m:e>
                          <m:lim>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Sub>
                              </m:e>
                            </m:d>
                          </m:lim>
                        </m:limLow>
                      </m:fName>
                      <m:e>
                        <m:nary>
                          <m:naryPr>
                            <m:chr m:val="∑"/>
                            <m:supHide m:val="on"/>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𝑖</m:t>
                            </m:r>
                          </m:sub>
                          <m:sup/>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𝐵</m:t>
                                </m:r>
                              </m:e>
                              <m:sub>
                                <m:r>
                                  <a:rPr lang="en-US" altLang="ja-JP" b="0" i="1" smtClean="0">
                                    <a:latin typeface="Cambria Math" panose="02040503050406030204" pitchFamily="18" charset="0"/>
                                  </a:rPr>
                                  <m:t>𝑖</m:t>
                                </m:r>
                              </m:sub>
                            </m:sSub>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Sub>
                              </m:e>
                            </m:d>
                          </m:e>
                        </m:nary>
                      </m:e>
                    </m:func>
                    <m:r>
                      <a:rPr lang="en-US" altLang="ja-JP" b="0" i="1" smtClean="0">
                        <a:latin typeface="Cambria Math" panose="02040503050406030204" pitchFamily="18" charset="0"/>
                      </a:rPr>
                      <m:t> </m:t>
                    </m:r>
                    <m:r>
                      <a:rPr lang="en-US" altLang="ja-JP" b="0" i="1" smtClean="0">
                        <a:latin typeface="Cambria Math" panose="02040503050406030204" pitchFamily="18" charset="0"/>
                      </a:rPr>
                      <m:t>𝑠</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r>
                      <a:rPr lang="en-US" altLang="ja-JP" b="0" i="1" smtClean="0">
                        <a:latin typeface="Cambria Math" panose="02040503050406030204" pitchFamily="18" charset="0"/>
                      </a:rPr>
                      <m:t>. </m:t>
                    </m:r>
                    <m:r>
                      <a:rPr lang="en-US" altLang="ja-JP" b="0" i="1" smtClean="0">
                        <a:latin typeface="Cambria Math" panose="02040503050406030204" pitchFamily="18" charset="0"/>
                      </a:rPr>
                      <m:t>𝑒</m:t>
                    </m:r>
                    <m:r>
                      <a:rPr lang="en-US" altLang="ja-JP" b="0" i="1" smtClean="0">
                        <a:latin typeface="Cambria Math" panose="02040503050406030204" pitchFamily="18" charset="0"/>
                      </a:rPr>
                      <m:t>=</m:t>
                    </m:r>
                    <m:nary>
                      <m:naryPr>
                        <m:chr m:val="∑"/>
                        <m:supHide m:val="on"/>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𝑖</m:t>
                        </m:r>
                      </m:sub>
                      <m:sup/>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Sub>
                      </m:e>
                    </m:nary>
                  </m:oMath>
                </a14:m>
                <a:endParaRPr kumimoji="1" lang="en-US" altLang="ja-JP" dirty="0"/>
              </a:p>
              <a:p>
                <a:pPr lvl="1"/>
                <a:r>
                  <a:rPr lang="ja-JP" altLang="en-US" dirty="0"/>
                  <a:t>包絡線定理より</a:t>
                </a:r>
                <a14:m>
                  <m:oMath xmlns:m="http://schemas.openxmlformats.org/officeDocument/2006/math">
                    <m:r>
                      <a:rPr lang="en-US" altLang="ja-JP" b="0" i="1" smtClean="0">
                        <a:latin typeface="Cambria Math" panose="02040503050406030204" pitchFamily="18" charset="0"/>
                      </a:rPr>
                      <m:t>𝑀𝐵</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𝑒</m:t>
                        </m:r>
                      </m:e>
                    </m:d>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𝑑𝐵</m:t>
                        </m:r>
                      </m:num>
                      <m:den>
                        <m:r>
                          <a:rPr lang="en-US" altLang="ja-JP" b="0" i="1" smtClean="0">
                            <a:latin typeface="Cambria Math" panose="02040503050406030204" pitchFamily="18" charset="0"/>
                          </a:rPr>
                          <m:t>𝑑𝑒</m:t>
                        </m:r>
                      </m:den>
                    </m:f>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𝑒</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𝑀</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𝐵</m:t>
                        </m:r>
                      </m:e>
                      <m:sub>
                        <m:r>
                          <a:rPr lang="en-US" altLang="ja-JP" b="0" i="1" smtClean="0">
                            <a:latin typeface="Cambria Math" panose="02040503050406030204" pitchFamily="18" charset="0"/>
                          </a:rPr>
                          <m:t>𝑖</m:t>
                        </m:r>
                      </m:sub>
                    </m:sSub>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Sub>
                      </m:e>
                    </m:d>
                  </m:oMath>
                </a14:m>
                <a:endParaRPr kumimoji="1" lang="en-US" altLang="ja-JP" dirty="0"/>
              </a:p>
              <a:p>
                <a:r>
                  <a:rPr lang="ja-JP" altLang="en-US" dirty="0"/>
                  <a:t>証明</a:t>
                </a:r>
                <a:endParaRPr lang="en-US" altLang="ja-JP" dirty="0"/>
              </a:p>
              <a:p>
                <a:pPr lvl="1"/>
                <a14:m>
                  <m:oMath xmlns:m="http://schemas.openxmlformats.org/officeDocument/2006/math">
                    <m:r>
                      <a:rPr kumimoji="1" lang="en-US" altLang="ja-JP" b="0" i="1" smtClean="0">
                        <a:latin typeface="Cambria Math" panose="02040503050406030204" pitchFamily="18" charset="0"/>
                      </a:rPr>
                      <m:t>𝑒</m:t>
                    </m:r>
                  </m:oMath>
                </a14:m>
                <a:r>
                  <a:rPr kumimoji="1" lang="ja-JP" altLang="en-US" dirty="0"/>
                  <a:t>を与えたときに</a:t>
                </a:r>
                <a14:m>
                  <m:oMath xmlns:m="http://schemas.openxmlformats.org/officeDocument/2006/math">
                    <m:func>
                      <m:funcPr>
                        <m:ctrlPr>
                          <a:rPr lang="en-US" altLang="ja-JP" b="0" i="1" smtClean="0">
                            <a:latin typeface="Cambria Math" panose="02040503050406030204" pitchFamily="18" charset="0"/>
                          </a:rPr>
                        </m:ctrlPr>
                      </m:funcPr>
                      <m:fName>
                        <m:limLow>
                          <m:limLowPr>
                            <m:ctrlPr>
                              <a:rPr lang="en-US" altLang="ja-JP" b="0" i="1" smtClean="0">
                                <a:latin typeface="Cambria Math" panose="02040503050406030204" pitchFamily="18" charset="0"/>
                              </a:rPr>
                            </m:ctrlPr>
                          </m:limLowPr>
                          <m:e>
                            <m:r>
                              <m:rPr>
                                <m:sty m:val="p"/>
                              </m:rPr>
                              <a:rPr lang="en-US" altLang="ja-JP" b="0" i="0" smtClean="0">
                                <a:latin typeface="Cambria Math" panose="02040503050406030204" pitchFamily="18" charset="0"/>
                              </a:rPr>
                              <m:t>max</m:t>
                            </m:r>
                          </m:e>
                          <m:lim>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Sub>
                              </m:e>
                            </m:d>
                          </m:lim>
                        </m:limLow>
                      </m:fName>
                      <m:e>
                        <m:nary>
                          <m:naryPr>
                            <m:chr m:val="∑"/>
                            <m:supHide m:val="on"/>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𝑖</m:t>
                            </m:r>
                          </m:sub>
                          <m:sup/>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𝐵</m:t>
                                </m:r>
                              </m:e>
                              <m:sub>
                                <m:r>
                                  <a:rPr lang="en-US" altLang="ja-JP" b="0" i="1" smtClean="0">
                                    <a:latin typeface="Cambria Math" panose="02040503050406030204" pitchFamily="18" charset="0"/>
                                  </a:rPr>
                                  <m:t>𝑖</m:t>
                                </m:r>
                              </m:sub>
                            </m:sSub>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Sub>
                              </m:e>
                            </m:d>
                          </m:e>
                        </m:nary>
                      </m:e>
                    </m:func>
                    <m:r>
                      <a:rPr lang="en-US" altLang="ja-JP" b="0" i="1" smtClean="0">
                        <a:latin typeface="Cambria Math" panose="02040503050406030204" pitchFamily="18" charset="0"/>
                      </a:rPr>
                      <m:t>𝑠</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r>
                      <a:rPr lang="en-US" altLang="ja-JP" b="0" i="1" smtClean="0">
                        <a:latin typeface="Cambria Math" panose="02040503050406030204" pitchFamily="18" charset="0"/>
                      </a:rPr>
                      <m:t>. </m:t>
                    </m:r>
                    <m:r>
                      <a:rPr lang="en-US" altLang="ja-JP" b="0" i="1" smtClean="0">
                        <a:latin typeface="Cambria Math" panose="02040503050406030204" pitchFamily="18" charset="0"/>
                      </a:rPr>
                      <m:t>𝑒</m:t>
                    </m:r>
                    <m:r>
                      <a:rPr lang="en-US" altLang="ja-JP" b="0" i="1" smtClean="0">
                        <a:latin typeface="Cambria Math" panose="02040503050406030204" pitchFamily="18" charset="0"/>
                      </a:rPr>
                      <m:t>=</m:t>
                    </m:r>
                    <m:nary>
                      <m:naryPr>
                        <m:chr m:val="∑"/>
                        <m:supHide m:val="on"/>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𝑖</m:t>
                        </m:r>
                      </m:sub>
                      <m:sup/>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Sub>
                      </m:e>
                    </m:nary>
                  </m:oMath>
                </a14:m>
                <a:r>
                  <a:rPr kumimoji="1" lang="ja-JP" altLang="en-US" dirty="0"/>
                  <a:t>なる</a:t>
                </a:r>
                <a14:m>
                  <m:oMath xmlns:m="http://schemas.openxmlformats.org/officeDocument/2006/math">
                    <m:d>
                      <m:dPr>
                        <m:begChr m:val="{"/>
                        <m:endChr m:val="}"/>
                        <m:ctrlPr>
                          <a:rPr kumimoji="1" lang="en-US" altLang="ja-JP" b="0" i="1" dirty="0" smtClean="0">
                            <a:latin typeface="Cambria Math" panose="02040503050406030204" pitchFamily="18" charset="0"/>
                          </a:rPr>
                        </m:ctrlPr>
                      </m:dPr>
                      <m:e>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𝑒</m:t>
                            </m:r>
                          </m:e>
                          <m:sub>
                            <m:r>
                              <a:rPr kumimoji="1" lang="en-US" altLang="ja-JP" b="0" i="1" dirty="0" smtClean="0">
                                <a:latin typeface="Cambria Math" panose="02040503050406030204" pitchFamily="18" charset="0"/>
                              </a:rPr>
                              <m:t>𝑖</m:t>
                            </m:r>
                          </m:sub>
                        </m:sSub>
                      </m:e>
                    </m:d>
                  </m:oMath>
                </a14:m>
                <a:r>
                  <a:rPr kumimoji="1" lang="ja-JP" altLang="en-US" dirty="0"/>
                  <a:t>が決まるので、</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oMath>
                </a14:m>
                <a:r>
                  <a:rPr kumimoji="1" lang="ja-JP" altLang="en-US" dirty="0"/>
                  <a:t>のように</a:t>
                </a:r>
                <a14:m>
                  <m:oMath xmlns:m="http://schemas.openxmlformats.org/officeDocument/2006/math">
                    <m:r>
                      <a:rPr kumimoji="1" lang="en-US" altLang="ja-JP" b="0" i="1" dirty="0" smtClean="0">
                        <a:latin typeface="Cambria Math" panose="02040503050406030204" pitchFamily="18" charset="0"/>
                      </a:rPr>
                      <m:t>𝑒</m:t>
                    </m:r>
                  </m:oMath>
                </a14:m>
                <a:r>
                  <a:rPr kumimoji="1" lang="ja-JP" altLang="en-US" dirty="0"/>
                  <a:t>の関数であると考えることができる。したがって、最大値を取るときの</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Sub>
                  </m:oMath>
                </a14:m>
                <a:r>
                  <a:rPr kumimoji="1" lang="ja-JP" altLang="en-US" dirty="0"/>
                  <a:t>を</a:t>
                </a:r>
                <a14:m>
                  <m:oMath xmlns:m="http://schemas.openxmlformats.org/officeDocument/2006/math">
                    <m:sSubSup>
                      <m:sSubSupPr>
                        <m:ctrlPr>
                          <a:rPr kumimoji="1" lang="en-US" altLang="ja-JP" b="0" i="1" dirty="0" smtClean="0">
                            <a:latin typeface="Cambria Math" panose="02040503050406030204" pitchFamily="18" charset="0"/>
                          </a:rPr>
                        </m:ctrlPr>
                      </m:sSubSupPr>
                      <m:e>
                        <m:r>
                          <a:rPr kumimoji="1" lang="en-US" altLang="ja-JP" b="0" i="1" dirty="0" smtClean="0">
                            <a:latin typeface="Cambria Math" panose="02040503050406030204" pitchFamily="18" charset="0"/>
                          </a:rPr>
                          <m:t>𝑒</m:t>
                        </m:r>
                      </m:e>
                      <m:sub>
                        <m:r>
                          <a:rPr kumimoji="1" lang="en-US" altLang="ja-JP" b="0" i="1" dirty="0" smtClean="0">
                            <a:latin typeface="Cambria Math" panose="02040503050406030204" pitchFamily="18" charset="0"/>
                          </a:rPr>
                          <m:t>𝑖</m:t>
                        </m:r>
                      </m:sub>
                      <m:sup>
                        <m:r>
                          <a:rPr kumimoji="1" lang="en-US" altLang="ja-JP" b="0" i="1" dirty="0" smtClean="0">
                            <a:latin typeface="Cambria Math" panose="02040503050406030204" pitchFamily="18" charset="0"/>
                          </a:rPr>
                          <m:t>∗</m:t>
                        </m:r>
                      </m:sup>
                    </m:sSubSup>
                  </m:oMath>
                </a14:m>
                <a:r>
                  <a:rPr kumimoji="1" lang="ja-JP" altLang="en-US" dirty="0"/>
                  <a:t>のように書くと</a:t>
                </a:r>
                <a:endParaRPr kumimoji="1" lang="en-US" altLang="ja-JP" dirty="0"/>
              </a:p>
              <a:p>
                <a:pPr lvl="2"/>
                <a14:m>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𝑑𝐵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num>
                      <m:den>
                        <m:r>
                          <a:rPr kumimoji="1" lang="en-US" altLang="ja-JP" b="0" i="1" smtClean="0">
                            <a:latin typeface="Cambria Math" panose="02040503050406030204" pitchFamily="18" charset="0"/>
                          </a:rPr>
                          <m:t>𝑑𝑒</m:t>
                        </m:r>
                      </m:den>
                    </m:f>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𝑑</m:t>
                        </m:r>
                      </m:num>
                      <m:den>
                        <m:r>
                          <a:rPr kumimoji="1" lang="en-US" altLang="ja-JP" b="0" i="1" smtClean="0">
                            <a:latin typeface="Cambria Math" panose="02040503050406030204" pitchFamily="18" charset="0"/>
                          </a:rPr>
                          <m:t>𝑑𝑒</m:t>
                        </m:r>
                      </m:den>
                    </m:f>
                    <m:d>
                      <m:dPr>
                        <m:ctrlPr>
                          <a:rPr kumimoji="1" lang="en-US" altLang="ja-JP" b="0" i="1" smtClean="0">
                            <a:latin typeface="Cambria Math" panose="02040503050406030204" pitchFamily="18" charset="0"/>
                          </a:rPr>
                        </m:ctrlPr>
                      </m:dPr>
                      <m:e>
                        <m:nary>
                          <m:naryPr>
                            <m:chr m:val="∑"/>
                            <m:supHide m:val="on"/>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𝑖</m:t>
                            </m:r>
                          </m:sub>
                          <m:sup/>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𝐵</m:t>
                                </m:r>
                              </m:e>
                              <m:sub>
                                <m:r>
                                  <a:rPr kumimoji="1" lang="en-US" altLang="ja-JP" b="0" i="1" smtClean="0">
                                    <a:latin typeface="Cambria Math" panose="02040503050406030204" pitchFamily="18" charset="0"/>
                                  </a:rPr>
                                  <m:t>𝑖</m:t>
                                </m:r>
                              </m:sub>
                            </m:sSub>
                            <m:d>
                              <m:dPr>
                                <m:ctrlPr>
                                  <a:rPr kumimoji="1" lang="en-US" altLang="ja-JP" b="0" i="1" smtClean="0">
                                    <a:latin typeface="Cambria Math" panose="02040503050406030204" pitchFamily="18" charset="0"/>
                                  </a:rPr>
                                </m:ctrlPr>
                              </m:dPr>
                              <m:e>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m:t>
                                    </m:r>
                                  </m:sup>
                                </m:sSub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e>
                            </m:d>
                          </m:e>
                        </m:nary>
                      </m:e>
                    </m:d>
                    <m:r>
                      <a:rPr kumimoji="1" lang="en-US" altLang="ja-JP" b="0" i="1" smtClean="0">
                        <a:latin typeface="Cambria Math" panose="02040503050406030204" pitchFamily="18" charset="0"/>
                      </a:rPr>
                      <m:t>=</m:t>
                    </m:r>
                    <m:nary>
                      <m:naryPr>
                        <m:chr m:val="∑"/>
                        <m:supHide m:val="on"/>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𝑖</m:t>
                        </m:r>
                      </m:sub>
                      <m:sup/>
                      <m:e>
                        <m:r>
                          <a:rPr kumimoji="1" lang="en-US" altLang="ja-JP" b="0" i="1" smtClean="0">
                            <a:latin typeface="Cambria Math" panose="02040503050406030204" pitchFamily="18" charset="0"/>
                          </a:rPr>
                          <m:t>𝑀</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𝐵</m:t>
                            </m:r>
                          </m:e>
                          <m:sub>
                            <m:r>
                              <a:rPr kumimoji="1" lang="en-US" altLang="ja-JP" b="0" i="1" smtClean="0">
                                <a:latin typeface="Cambria Math" panose="02040503050406030204" pitchFamily="18" charset="0"/>
                              </a:rPr>
                              <m:t>𝑖</m:t>
                            </m:r>
                          </m:sub>
                        </m:sSub>
                        <m:d>
                          <m:dPr>
                            <m:ctrlPr>
                              <a:rPr kumimoji="1" lang="en-US" altLang="ja-JP" b="0" i="1" smtClean="0">
                                <a:latin typeface="Cambria Math" panose="02040503050406030204" pitchFamily="18" charset="0"/>
                              </a:rPr>
                            </m:ctrlPr>
                          </m:dPr>
                          <m:e>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m:t>
                                </m:r>
                              </m:sup>
                            </m:sSub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e>
                        </m:d>
                      </m:e>
                    </m:nary>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𝑑</m:t>
                        </m:r>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m:t>
                            </m:r>
                          </m:sup>
                        </m:sSub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num>
                      <m:den>
                        <m:r>
                          <a:rPr kumimoji="1" lang="en-US" altLang="ja-JP" b="0" i="1" smtClean="0">
                            <a:latin typeface="Cambria Math" panose="02040503050406030204" pitchFamily="18" charset="0"/>
                          </a:rPr>
                          <m:t>𝑑𝑒</m:t>
                        </m:r>
                      </m:den>
                    </m:f>
                  </m:oMath>
                </a14:m>
                <a:endParaRPr kumimoji="1" lang="en-US" altLang="ja-JP" dirty="0"/>
              </a:p>
              <a:p>
                <a:pPr lvl="2"/>
                <a14:m>
                  <m:oMath xmlns:m="http://schemas.openxmlformats.org/officeDocument/2006/math">
                    <m:r>
                      <a:rPr kumimoji="1" lang="en-US" altLang="ja-JP" b="0" i="1" smtClean="0">
                        <a:latin typeface="Cambria Math" panose="02040503050406030204" pitchFamily="18" charset="0"/>
                      </a:rPr>
                      <m:t>𝑒</m:t>
                    </m:r>
                    <m:r>
                      <a:rPr kumimoji="1" lang="en-US" altLang="ja-JP" b="0" i="1" smtClean="0">
                        <a:latin typeface="Cambria Math" panose="02040503050406030204" pitchFamily="18" charset="0"/>
                      </a:rPr>
                      <m:t>=</m:t>
                    </m:r>
                    <m:nary>
                      <m:naryPr>
                        <m:chr m:val="∑"/>
                        <m:supHide m:val="on"/>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𝑖</m:t>
                        </m:r>
                      </m:sub>
                      <m:sup/>
                      <m:e>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m:t>
                            </m:r>
                          </m:sup>
                        </m:sSub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e>
                    </m:nary>
                  </m:oMath>
                </a14:m>
                <a:r>
                  <a:rPr kumimoji="1" lang="ja-JP" altLang="en-US" dirty="0"/>
                  <a:t>より</a:t>
                </a:r>
                <a14:m>
                  <m:oMath xmlns:m="http://schemas.openxmlformats.org/officeDocument/2006/math">
                    <m:r>
                      <a:rPr kumimoji="1" lang="en-US" altLang="ja-JP" b="0" i="1" dirty="0" smtClean="0">
                        <a:latin typeface="Cambria Math" panose="02040503050406030204" pitchFamily="18" charset="0"/>
                      </a:rPr>
                      <m:t>1=</m:t>
                    </m:r>
                    <m:nary>
                      <m:naryPr>
                        <m:chr m:val="∑"/>
                        <m:supHide m:val="on"/>
                        <m:ctrlPr>
                          <a:rPr kumimoji="1" lang="en-US" altLang="ja-JP" b="0" i="1" dirty="0" smtClean="0">
                            <a:latin typeface="Cambria Math" panose="02040503050406030204" pitchFamily="18" charset="0"/>
                          </a:rPr>
                        </m:ctrlPr>
                      </m:naryPr>
                      <m:sub>
                        <m:r>
                          <a:rPr kumimoji="1" lang="en-US" altLang="ja-JP" b="0" i="1" dirty="0" smtClean="0">
                            <a:latin typeface="Cambria Math" panose="02040503050406030204" pitchFamily="18" charset="0"/>
                          </a:rPr>
                          <m:t>𝑖</m:t>
                        </m:r>
                      </m:sub>
                      <m:sup/>
                      <m:e>
                        <m:f>
                          <m:fPr>
                            <m:ctrlPr>
                              <a:rPr kumimoji="1" lang="en-US" altLang="ja-JP" b="0" i="1" dirty="0" smtClean="0">
                                <a:latin typeface="Cambria Math" panose="02040503050406030204" pitchFamily="18" charset="0"/>
                              </a:rPr>
                            </m:ctrlPr>
                          </m:fPr>
                          <m:num>
                            <m:r>
                              <a:rPr kumimoji="1" lang="en-US" altLang="ja-JP" b="0" i="1" dirty="0" smtClean="0">
                                <a:latin typeface="Cambria Math" panose="02040503050406030204" pitchFamily="18" charset="0"/>
                              </a:rPr>
                              <m:t>𝑑</m:t>
                            </m:r>
                            <m:sSubSup>
                              <m:sSubSupPr>
                                <m:ctrlPr>
                                  <a:rPr kumimoji="1" lang="en-US" altLang="ja-JP" b="0" i="1" dirty="0" smtClean="0">
                                    <a:latin typeface="Cambria Math" panose="02040503050406030204" pitchFamily="18" charset="0"/>
                                  </a:rPr>
                                </m:ctrlPr>
                              </m:sSubSupPr>
                              <m:e>
                                <m:r>
                                  <a:rPr kumimoji="1" lang="en-US" altLang="ja-JP" b="0" i="1" dirty="0" smtClean="0">
                                    <a:latin typeface="Cambria Math" panose="02040503050406030204" pitchFamily="18" charset="0"/>
                                  </a:rPr>
                                  <m:t>𝑒</m:t>
                                </m:r>
                              </m:e>
                              <m:sub>
                                <m:r>
                                  <a:rPr kumimoji="1" lang="en-US" altLang="ja-JP" b="0" i="1" dirty="0" smtClean="0">
                                    <a:latin typeface="Cambria Math" panose="02040503050406030204" pitchFamily="18" charset="0"/>
                                  </a:rPr>
                                  <m:t>𝑖</m:t>
                                </m:r>
                              </m:sub>
                              <m:sup>
                                <m:r>
                                  <a:rPr kumimoji="1" lang="en-US" altLang="ja-JP" b="0" i="1" dirty="0" smtClean="0">
                                    <a:latin typeface="Cambria Math" panose="02040503050406030204" pitchFamily="18" charset="0"/>
                                  </a:rPr>
                                  <m:t>∗</m:t>
                                </m:r>
                              </m:sup>
                            </m:sSubSup>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𝑒</m:t>
                                </m:r>
                              </m:e>
                            </m:d>
                          </m:num>
                          <m:den>
                            <m:r>
                              <a:rPr kumimoji="1" lang="en-US" altLang="ja-JP" b="0" i="1" dirty="0" smtClean="0">
                                <a:latin typeface="Cambria Math" panose="02040503050406030204" pitchFamily="18" charset="0"/>
                              </a:rPr>
                              <m:t>𝑑𝑒</m:t>
                            </m:r>
                          </m:den>
                        </m:f>
                      </m:e>
                    </m:nary>
                  </m:oMath>
                </a14:m>
                <a:endParaRPr kumimoji="1" lang="en-US" altLang="ja-JP" dirty="0"/>
              </a:p>
              <a:p>
                <a:pPr lvl="1"/>
                <a:r>
                  <a:rPr lang="ja-JP" altLang="en-US" dirty="0"/>
                  <a:t>また、ラグランジアンを</a:t>
                </a:r>
                <a14:m>
                  <m:oMath xmlns:m="http://schemas.openxmlformats.org/officeDocument/2006/math">
                    <m:r>
                      <a:rPr lang="en-US" altLang="ja-JP" b="0" i="1" smtClean="0">
                        <a:latin typeface="Cambria Math" panose="02040503050406030204" pitchFamily="18" charset="0"/>
                      </a:rPr>
                      <m:t>𝐿</m:t>
                    </m:r>
                    <m:r>
                      <a:rPr lang="en-US" altLang="ja-JP" b="0" i="1" smtClean="0">
                        <a:latin typeface="Cambria Math" panose="02040503050406030204" pitchFamily="18" charset="0"/>
                      </a:rPr>
                      <m:t>=</m:t>
                    </m:r>
                    <m:nary>
                      <m:naryPr>
                        <m:chr m:val="∑"/>
                        <m:supHide m:val="on"/>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𝑖</m:t>
                        </m:r>
                      </m:sub>
                      <m:sup/>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𝐵</m:t>
                            </m:r>
                          </m:e>
                          <m:sub>
                            <m:r>
                              <a:rPr lang="en-US" altLang="ja-JP" b="0" i="1" smtClean="0">
                                <a:latin typeface="Cambria Math" panose="02040503050406030204" pitchFamily="18" charset="0"/>
                              </a:rPr>
                              <m:t>𝑖</m:t>
                            </m:r>
                          </m:sub>
                        </m:sSub>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Sub>
                          </m:e>
                        </m:d>
                      </m:e>
                    </m:nary>
                    <m:r>
                      <a:rPr lang="en-US" altLang="ja-JP" b="0" i="1" smtClean="0">
                        <a:latin typeface="Cambria Math" panose="02040503050406030204" pitchFamily="18" charset="0"/>
                      </a:rPr>
                      <m:t>+</m:t>
                    </m:r>
                    <m:r>
                      <a:rPr lang="en-US" altLang="ja-JP" b="0" i="1" smtClean="0">
                        <a:latin typeface="Cambria Math" panose="02040503050406030204" pitchFamily="18" charset="0"/>
                      </a:rPr>
                      <m:t>𝜆</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𝑒</m:t>
                        </m:r>
                        <m:r>
                          <a:rPr lang="en-US" altLang="ja-JP" b="0" i="1" smtClean="0">
                            <a:latin typeface="Cambria Math" panose="02040503050406030204" pitchFamily="18" charset="0"/>
                          </a:rPr>
                          <m:t>−</m:t>
                        </m:r>
                        <m:nary>
                          <m:naryPr>
                            <m:chr m:val="∑"/>
                            <m:supHide m:val="on"/>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𝑖</m:t>
                            </m:r>
                          </m:sub>
                          <m:sup/>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Sub>
                          </m:e>
                        </m:nary>
                      </m:e>
                    </m:d>
                  </m:oMath>
                </a14:m>
                <a:r>
                  <a:rPr kumimoji="1" lang="ja-JP" altLang="en-US" dirty="0"/>
                  <a:t>のように書くと、最大を取る条件は</a:t>
                </a:r>
                <a:endParaRPr kumimoji="1" lang="en-US" altLang="ja-JP" dirty="0"/>
              </a:p>
              <a:p>
                <a:pPr lvl="2"/>
                <a14:m>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𝐿</m:t>
                        </m:r>
                      </m:num>
                      <m:den>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Sub>
                      </m:den>
                    </m:f>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𝑀</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𝐵</m:t>
                        </m:r>
                      </m:e>
                      <m:sub>
                        <m:r>
                          <a:rPr kumimoji="1" lang="en-US" altLang="ja-JP" b="0" i="1" smtClean="0">
                            <a:latin typeface="Cambria Math" panose="02040503050406030204" pitchFamily="18" charset="0"/>
                          </a:rPr>
                          <m:t>𝑖</m:t>
                        </m:r>
                      </m:sub>
                    </m:sSub>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Sub>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𝜆</m:t>
                    </m:r>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𝜆</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𝑀</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𝐵</m:t>
                        </m:r>
                      </m:e>
                      <m:sub>
                        <m:r>
                          <a:rPr kumimoji="1" lang="en-US" altLang="ja-JP" b="0" i="1" smtClean="0">
                            <a:latin typeface="Cambria Math" panose="02040503050406030204" pitchFamily="18" charset="0"/>
                          </a:rPr>
                          <m:t>𝑖</m:t>
                        </m:r>
                      </m:sub>
                    </m:sSub>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Sub>
                      </m:e>
                    </m:d>
                  </m:oMath>
                </a14:m>
                <a:endParaRPr kumimoji="1" lang="en-US" altLang="ja-JP" dirty="0"/>
              </a:p>
              <a:p>
                <a:pPr lvl="2"/>
                <a14:m>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𝐿</m:t>
                        </m:r>
                      </m:num>
                      <m:den>
                        <m:r>
                          <a:rPr kumimoji="1" lang="en-US" altLang="ja-JP" b="0" i="1" smtClean="0">
                            <a:latin typeface="Cambria Math" panose="02040503050406030204" pitchFamily="18" charset="0"/>
                          </a:rPr>
                          <m:t>𝜕𝜆</m:t>
                        </m:r>
                      </m:den>
                    </m:f>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𝑒</m:t>
                    </m:r>
                    <m:r>
                      <a:rPr kumimoji="1" lang="en-US" altLang="ja-JP" b="0" i="1" smtClean="0">
                        <a:latin typeface="Cambria Math" panose="02040503050406030204" pitchFamily="18" charset="0"/>
                      </a:rPr>
                      <m:t>−</m:t>
                    </m:r>
                    <m:nary>
                      <m:naryPr>
                        <m:chr m:val="∑"/>
                        <m:supHide m:val="on"/>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𝑖</m:t>
                        </m:r>
                      </m:sub>
                      <m:sup/>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Sub>
                      </m:e>
                    </m:nary>
                    <m:r>
                      <a:rPr kumimoji="1" lang="en-US" altLang="ja-JP" b="0" i="1" smtClean="0">
                        <a:latin typeface="Cambria Math" panose="02040503050406030204" pitchFamily="18" charset="0"/>
                      </a:rPr>
                      <m:t>=0</m:t>
                    </m:r>
                  </m:oMath>
                </a14:m>
                <a:endParaRPr kumimoji="1" lang="en-US" altLang="ja-JP" dirty="0"/>
              </a:p>
              <a:p>
                <a:pPr lvl="1"/>
                <a:r>
                  <a:rPr lang="ja-JP" altLang="en-US" dirty="0"/>
                  <a:t>よって</a:t>
                </a:r>
                <a:endParaRPr lang="en-US" altLang="ja-JP" dirty="0"/>
              </a:p>
              <a:p>
                <a:pPr lvl="2"/>
                <a14:m>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𝑑𝐵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num>
                      <m:den>
                        <m:r>
                          <a:rPr kumimoji="1" lang="en-US" altLang="ja-JP" b="0" i="1" smtClean="0">
                            <a:latin typeface="Cambria Math" panose="02040503050406030204" pitchFamily="18" charset="0"/>
                          </a:rPr>
                          <m:t>𝑑𝑒</m:t>
                        </m:r>
                      </m:den>
                    </m:f>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𝑑</m:t>
                        </m:r>
                      </m:num>
                      <m:den>
                        <m:r>
                          <a:rPr kumimoji="1" lang="en-US" altLang="ja-JP" b="0" i="1" smtClean="0">
                            <a:latin typeface="Cambria Math" panose="02040503050406030204" pitchFamily="18" charset="0"/>
                          </a:rPr>
                          <m:t>𝑑𝑒</m:t>
                        </m:r>
                      </m:den>
                    </m:f>
                    <m:d>
                      <m:dPr>
                        <m:ctrlPr>
                          <a:rPr kumimoji="1" lang="en-US" altLang="ja-JP" b="0" i="1" smtClean="0">
                            <a:latin typeface="Cambria Math" panose="02040503050406030204" pitchFamily="18" charset="0"/>
                          </a:rPr>
                        </m:ctrlPr>
                      </m:dPr>
                      <m:e>
                        <m:nary>
                          <m:naryPr>
                            <m:chr m:val="∑"/>
                            <m:supHide m:val="on"/>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𝑖</m:t>
                            </m:r>
                          </m:sub>
                          <m:sup/>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𝐵</m:t>
                                </m:r>
                              </m:e>
                              <m:sub>
                                <m:r>
                                  <a:rPr kumimoji="1" lang="en-US" altLang="ja-JP" b="0" i="1" smtClean="0">
                                    <a:latin typeface="Cambria Math" panose="02040503050406030204" pitchFamily="18" charset="0"/>
                                  </a:rPr>
                                  <m:t>𝑖</m:t>
                                </m:r>
                              </m:sub>
                            </m:sSub>
                            <m:d>
                              <m:dPr>
                                <m:ctrlPr>
                                  <a:rPr kumimoji="1" lang="en-US" altLang="ja-JP" b="0" i="1" smtClean="0">
                                    <a:latin typeface="Cambria Math" panose="02040503050406030204" pitchFamily="18" charset="0"/>
                                  </a:rPr>
                                </m:ctrlPr>
                              </m:dPr>
                              <m:e>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m:t>
                                    </m:r>
                                  </m:sup>
                                </m:sSub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e>
                            </m:d>
                          </m:e>
                        </m:nary>
                      </m:e>
                    </m:d>
                    <m:r>
                      <a:rPr kumimoji="1" lang="en-US" altLang="ja-JP" b="0" i="1" smtClean="0">
                        <a:latin typeface="Cambria Math" panose="02040503050406030204" pitchFamily="18" charset="0"/>
                      </a:rPr>
                      <m:t>=</m:t>
                    </m:r>
                    <m:nary>
                      <m:naryPr>
                        <m:chr m:val="∑"/>
                        <m:supHide m:val="on"/>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𝑖</m:t>
                        </m:r>
                      </m:sub>
                      <m:sup/>
                      <m:e>
                        <m:r>
                          <a:rPr kumimoji="1" lang="en-US" altLang="ja-JP" b="0" i="1" smtClean="0">
                            <a:latin typeface="Cambria Math" panose="02040503050406030204" pitchFamily="18" charset="0"/>
                          </a:rPr>
                          <m:t>𝑀</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𝐵</m:t>
                            </m:r>
                          </m:e>
                          <m:sub>
                            <m:r>
                              <a:rPr kumimoji="1" lang="en-US" altLang="ja-JP" b="0" i="1" smtClean="0">
                                <a:latin typeface="Cambria Math" panose="02040503050406030204" pitchFamily="18" charset="0"/>
                              </a:rPr>
                              <m:t>𝑖</m:t>
                            </m:r>
                          </m:sub>
                        </m:sSub>
                        <m:d>
                          <m:dPr>
                            <m:ctrlPr>
                              <a:rPr kumimoji="1" lang="en-US" altLang="ja-JP" b="0" i="1" smtClean="0">
                                <a:latin typeface="Cambria Math" panose="02040503050406030204" pitchFamily="18" charset="0"/>
                              </a:rPr>
                            </m:ctrlPr>
                          </m:dPr>
                          <m:e>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m:t>
                                </m:r>
                              </m:sup>
                            </m:sSub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e>
                        </m:d>
                      </m:e>
                    </m:nary>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𝑑</m:t>
                        </m:r>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m:t>
                            </m:r>
                          </m:sup>
                        </m:sSub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num>
                      <m:den>
                        <m:r>
                          <a:rPr kumimoji="1" lang="en-US" altLang="ja-JP" b="0" i="1" smtClean="0">
                            <a:latin typeface="Cambria Math" panose="02040503050406030204" pitchFamily="18" charset="0"/>
                          </a:rPr>
                          <m:t>𝑑𝑒</m:t>
                        </m:r>
                      </m:den>
                    </m:f>
                    <m:r>
                      <a:rPr lang="en-US" altLang="ja-JP" i="1">
                        <a:latin typeface="Cambria Math" panose="02040503050406030204" pitchFamily="18" charset="0"/>
                      </a:rPr>
                      <m:t>=</m:t>
                    </m:r>
                    <m:nary>
                      <m:naryPr>
                        <m:chr m:val="∑"/>
                        <m:supHide m:val="on"/>
                        <m:ctrlPr>
                          <a:rPr lang="en-US" altLang="ja-JP" i="1">
                            <a:latin typeface="Cambria Math" panose="02040503050406030204" pitchFamily="18" charset="0"/>
                          </a:rPr>
                        </m:ctrlPr>
                      </m:naryPr>
                      <m:sub>
                        <m:r>
                          <a:rPr lang="en-US" altLang="ja-JP" i="1">
                            <a:latin typeface="Cambria Math" panose="02040503050406030204" pitchFamily="18" charset="0"/>
                          </a:rPr>
                          <m:t>𝑖</m:t>
                        </m:r>
                      </m:sub>
                      <m:sup/>
                      <m:e>
                        <m:r>
                          <a:rPr lang="en-US" altLang="ja-JP" b="0" i="1" smtClean="0">
                            <a:latin typeface="Cambria Math" panose="02040503050406030204" pitchFamily="18" charset="0"/>
                          </a:rPr>
                          <m:t>𝜆</m:t>
                        </m:r>
                      </m:e>
                    </m:nary>
                    <m:f>
                      <m:fPr>
                        <m:ctrlPr>
                          <a:rPr lang="en-US" altLang="ja-JP" i="1">
                            <a:latin typeface="Cambria Math" panose="02040503050406030204" pitchFamily="18" charset="0"/>
                          </a:rPr>
                        </m:ctrlPr>
                      </m:fPr>
                      <m:num>
                        <m:r>
                          <a:rPr lang="en-US" altLang="ja-JP" i="1">
                            <a:latin typeface="Cambria Math" panose="02040503050406030204" pitchFamily="18" charset="0"/>
                          </a:rPr>
                          <m:t>𝑑</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𝑒</m:t>
                            </m:r>
                          </m:e>
                          <m:sub>
                            <m:r>
                              <a:rPr lang="en-US" altLang="ja-JP" i="1">
                                <a:latin typeface="Cambria Math" panose="02040503050406030204" pitchFamily="18" charset="0"/>
                              </a:rPr>
                              <m:t>𝑖</m:t>
                            </m:r>
                          </m:sub>
                          <m:sup>
                            <m:r>
                              <a:rPr lang="en-US" altLang="ja-JP" i="1">
                                <a:latin typeface="Cambria Math" panose="02040503050406030204" pitchFamily="18" charset="0"/>
                              </a:rPr>
                              <m:t>∗</m:t>
                            </m:r>
                          </m:sup>
                        </m:sSubSup>
                        <m:d>
                          <m:dPr>
                            <m:ctrlPr>
                              <a:rPr lang="en-US" altLang="ja-JP" i="1">
                                <a:latin typeface="Cambria Math" panose="02040503050406030204" pitchFamily="18" charset="0"/>
                              </a:rPr>
                            </m:ctrlPr>
                          </m:dPr>
                          <m:e>
                            <m:r>
                              <a:rPr lang="en-US" altLang="ja-JP" i="1">
                                <a:latin typeface="Cambria Math" panose="02040503050406030204" pitchFamily="18" charset="0"/>
                              </a:rPr>
                              <m:t>𝑒</m:t>
                            </m:r>
                          </m:e>
                        </m:d>
                      </m:num>
                      <m:den>
                        <m:r>
                          <a:rPr lang="en-US" altLang="ja-JP" i="1">
                            <a:latin typeface="Cambria Math" panose="02040503050406030204" pitchFamily="18" charset="0"/>
                          </a:rPr>
                          <m:t>𝑑𝑒</m:t>
                        </m:r>
                      </m:den>
                    </m:f>
                    <m:r>
                      <a:rPr lang="en-US" altLang="ja-JP" b="0" i="1" smtClean="0">
                        <a:latin typeface="Cambria Math" panose="02040503050406030204" pitchFamily="18" charset="0"/>
                      </a:rPr>
                      <m:t>=</m:t>
                    </m:r>
                    <m:r>
                      <a:rPr lang="en-US" altLang="ja-JP" b="0" i="1" smtClean="0">
                        <a:latin typeface="Cambria Math" panose="02040503050406030204" pitchFamily="18" charset="0"/>
                      </a:rPr>
                      <m:t>𝜆</m:t>
                    </m:r>
                    <m:nary>
                      <m:naryPr>
                        <m:chr m:val="∑"/>
                        <m:supHide m:val="on"/>
                        <m:ctrlPr>
                          <a:rPr lang="en-US" altLang="ja-JP" i="1" dirty="0">
                            <a:latin typeface="Cambria Math" panose="02040503050406030204" pitchFamily="18" charset="0"/>
                          </a:rPr>
                        </m:ctrlPr>
                      </m:naryPr>
                      <m:sub>
                        <m:r>
                          <a:rPr lang="en-US" altLang="ja-JP" i="1" dirty="0">
                            <a:latin typeface="Cambria Math" panose="02040503050406030204" pitchFamily="18" charset="0"/>
                          </a:rPr>
                          <m:t>𝑖</m:t>
                        </m:r>
                      </m:sub>
                      <m:sup/>
                      <m:e>
                        <m:f>
                          <m:fPr>
                            <m:ctrlPr>
                              <a:rPr lang="en-US" altLang="ja-JP" i="1" dirty="0">
                                <a:latin typeface="Cambria Math" panose="02040503050406030204" pitchFamily="18" charset="0"/>
                              </a:rPr>
                            </m:ctrlPr>
                          </m:fPr>
                          <m:num>
                            <m:r>
                              <a:rPr lang="en-US" altLang="ja-JP" i="1" dirty="0">
                                <a:latin typeface="Cambria Math" panose="02040503050406030204" pitchFamily="18" charset="0"/>
                              </a:rPr>
                              <m:t>𝑑</m:t>
                            </m:r>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𝑒</m:t>
                                </m:r>
                              </m:e>
                              <m:sub>
                                <m:r>
                                  <a:rPr lang="en-US" altLang="ja-JP" i="1" dirty="0">
                                    <a:latin typeface="Cambria Math" panose="02040503050406030204" pitchFamily="18" charset="0"/>
                                  </a:rPr>
                                  <m:t>𝑖</m:t>
                                </m:r>
                              </m:sub>
                              <m:sup>
                                <m:r>
                                  <a:rPr lang="en-US" altLang="ja-JP" i="1" dirty="0">
                                    <a:latin typeface="Cambria Math" panose="02040503050406030204" pitchFamily="18" charset="0"/>
                                  </a:rPr>
                                  <m:t>∗</m:t>
                                </m:r>
                              </m:sup>
                            </m:sSubSup>
                            <m:d>
                              <m:dPr>
                                <m:ctrlPr>
                                  <a:rPr lang="en-US" altLang="ja-JP" i="1" dirty="0">
                                    <a:latin typeface="Cambria Math" panose="02040503050406030204" pitchFamily="18" charset="0"/>
                                  </a:rPr>
                                </m:ctrlPr>
                              </m:dPr>
                              <m:e>
                                <m:r>
                                  <a:rPr lang="en-US" altLang="ja-JP" i="1" dirty="0">
                                    <a:latin typeface="Cambria Math" panose="02040503050406030204" pitchFamily="18" charset="0"/>
                                  </a:rPr>
                                  <m:t>𝑒</m:t>
                                </m:r>
                              </m:e>
                            </m:d>
                          </m:num>
                          <m:den>
                            <m:r>
                              <a:rPr lang="en-US" altLang="ja-JP" i="1" dirty="0">
                                <a:latin typeface="Cambria Math" panose="02040503050406030204" pitchFamily="18" charset="0"/>
                              </a:rPr>
                              <m:t>𝑑𝑒</m:t>
                            </m:r>
                          </m:den>
                        </m:f>
                      </m:e>
                    </m:nary>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𝜆</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𝑀</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𝐵</m:t>
                        </m:r>
                      </m:e>
                      <m:sub>
                        <m:r>
                          <a:rPr lang="en-US" altLang="ja-JP" b="0" i="1" dirty="0" smtClean="0">
                            <a:latin typeface="Cambria Math" panose="02040503050406030204" pitchFamily="18" charset="0"/>
                          </a:rPr>
                          <m:t>𝑖</m:t>
                        </m:r>
                      </m:sub>
                    </m:sSub>
                    <m:d>
                      <m:dPr>
                        <m:ctrlPr>
                          <a:rPr lang="en-US" altLang="ja-JP" b="0" i="1" dirty="0" smtClean="0">
                            <a:latin typeface="Cambria Math" panose="02040503050406030204" pitchFamily="18" charset="0"/>
                          </a:rPr>
                        </m:ctrlPr>
                      </m:dPr>
                      <m:e>
                        <m:sSubSup>
                          <m:sSubSupPr>
                            <m:ctrlPr>
                              <a:rPr lang="en-US" altLang="ja-JP" b="0" i="1" dirty="0" smtClean="0">
                                <a:latin typeface="Cambria Math" panose="02040503050406030204" pitchFamily="18" charset="0"/>
                              </a:rPr>
                            </m:ctrlPr>
                          </m:sSubSupPr>
                          <m:e>
                            <m:r>
                              <a:rPr lang="en-US" altLang="ja-JP" b="0" i="1" dirty="0" smtClean="0">
                                <a:latin typeface="Cambria Math" panose="02040503050406030204" pitchFamily="18" charset="0"/>
                              </a:rPr>
                              <m:t>𝑒</m:t>
                            </m:r>
                          </m:e>
                          <m:sub>
                            <m:r>
                              <a:rPr lang="en-US" altLang="ja-JP" b="0" i="1" dirty="0" smtClean="0">
                                <a:latin typeface="Cambria Math" panose="02040503050406030204" pitchFamily="18" charset="0"/>
                              </a:rPr>
                              <m:t>𝑖</m:t>
                            </m:r>
                          </m:sub>
                          <m:sup>
                            <m:r>
                              <a:rPr lang="en-US" altLang="ja-JP" b="0" i="1" dirty="0" smtClean="0">
                                <a:latin typeface="Cambria Math" panose="02040503050406030204" pitchFamily="18" charset="0"/>
                              </a:rPr>
                              <m:t>∗</m:t>
                            </m:r>
                          </m:sup>
                        </m:sSubSup>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𝑒</m:t>
                            </m:r>
                          </m:e>
                        </m:d>
                      </m:e>
                    </m:d>
                  </m:oMath>
                </a14:m>
                <a:endParaRPr lang="en-US" altLang="ja-JP" dirty="0"/>
              </a:p>
              <a:p>
                <a:pPr lvl="2"/>
                <a:endParaRPr kumimoji="1" lang="en-US" altLang="ja-JP" dirty="0"/>
              </a:p>
              <a:p>
                <a:pPr lvl="2"/>
                <a:endParaRPr kumimoji="1" lang="en-US" altLang="ja-JP" dirty="0"/>
              </a:p>
            </p:txBody>
          </p:sp>
        </mc:Choice>
        <mc:Fallback xmlns="">
          <p:sp>
            <p:nvSpPr>
              <p:cNvPr id="5" name="コンテンツ プレースホルダー 2">
                <a:extLst>
                  <a:ext uri="{FF2B5EF4-FFF2-40B4-BE49-F238E27FC236}">
                    <a16:creationId xmlns:a16="http://schemas.microsoft.com/office/drawing/2014/main" id="{847912C4-92A9-8CF1-6FC8-ED53FF7C7AF0}"/>
                  </a:ext>
                </a:extLst>
              </p:cNvPr>
              <p:cNvSpPr>
                <a:spLocks noGrp="1" noRot="1" noChangeAspect="1" noMove="1" noResize="1" noEditPoints="1" noAdjustHandles="1" noChangeArrowheads="1" noChangeShapeType="1" noTextEdit="1"/>
              </p:cNvSpPr>
              <p:nvPr>
                <p:ph idx="1"/>
              </p:nvPr>
            </p:nvSpPr>
            <p:spPr>
              <a:xfrm>
                <a:off x="661737" y="1593014"/>
                <a:ext cx="10515600" cy="4351338"/>
              </a:xfrm>
              <a:blipFill>
                <a:blip r:embed="rId3"/>
                <a:stretch>
                  <a:fillRect l="-522" t="-1358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2546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4C6E54-B674-1337-911D-284A3B8377D1}"/>
              </a:ext>
            </a:extLst>
          </p:cNvPr>
          <p:cNvSpPr>
            <a:spLocks noGrp="1"/>
          </p:cNvSpPr>
          <p:nvPr>
            <p:ph type="title"/>
          </p:nvPr>
        </p:nvSpPr>
        <p:spPr/>
        <p:txBody>
          <a:bodyPr/>
          <a:lstStyle/>
          <a:p>
            <a:r>
              <a:rPr kumimoji="1" lang="en-US" altLang="ja-JP" dirty="0"/>
              <a:t>AMC</a:t>
            </a:r>
            <a:r>
              <a:rPr kumimoji="1" lang="ja-JP" altLang="en-US" dirty="0"/>
              <a:t>と「その他イノベーション促進の仕組み」との比較</a:t>
            </a:r>
          </a:p>
        </p:txBody>
      </p:sp>
      <p:sp>
        <p:nvSpPr>
          <p:cNvPr id="3" name="コンテンツ プレースホルダー 2">
            <a:extLst>
              <a:ext uri="{FF2B5EF4-FFF2-40B4-BE49-F238E27FC236}">
                <a16:creationId xmlns:a16="http://schemas.microsoft.com/office/drawing/2014/main" id="{CB1FBF48-60FA-873B-0623-FE08A33EBE4E}"/>
              </a:ext>
            </a:extLst>
          </p:cNvPr>
          <p:cNvSpPr>
            <a:spLocks noGrp="1"/>
          </p:cNvSpPr>
          <p:nvPr>
            <p:ph idx="1"/>
          </p:nvPr>
        </p:nvSpPr>
        <p:spPr>
          <a:xfrm>
            <a:off x="838200" y="1869630"/>
            <a:ext cx="10515600" cy="4351338"/>
          </a:xfrm>
        </p:spPr>
        <p:txBody>
          <a:bodyPr>
            <a:normAutofit fontScale="77500" lnSpcReduction="20000"/>
          </a:bodyPr>
          <a:lstStyle/>
          <a:p>
            <a:r>
              <a:rPr lang="en-US" altLang="ja-JP" dirty="0"/>
              <a:t>AMC</a:t>
            </a:r>
            <a:r>
              <a:rPr lang="ja-JP" altLang="en-US" dirty="0"/>
              <a:t>のメリット</a:t>
            </a:r>
            <a:endParaRPr lang="en-US" altLang="ja-JP" dirty="0"/>
          </a:p>
          <a:p>
            <a:pPr lvl="1"/>
            <a:r>
              <a:rPr lang="ja-JP" altLang="en-US" dirty="0"/>
              <a:t>開発者・製造者側の「これ作っても売れるのかな？」という躊躇を取り除き、開発・量産への投資を促す。</a:t>
            </a:r>
            <a:endParaRPr lang="en-US" altLang="ja-JP" dirty="0"/>
          </a:p>
          <a:p>
            <a:pPr lvl="1"/>
            <a:r>
              <a:rPr lang="ja-JP" altLang="en-US" dirty="0"/>
              <a:t>値段や量も宣言するので、開発者側の買いたたかれる心配も消せる</a:t>
            </a:r>
            <a:endParaRPr lang="en-US" altLang="ja-JP" dirty="0"/>
          </a:p>
          <a:p>
            <a:r>
              <a:rPr lang="ja-JP" altLang="en-US" dirty="0"/>
              <a:t>その他の政策との比較</a:t>
            </a:r>
            <a:endParaRPr lang="en-US" altLang="ja-JP" dirty="0"/>
          </a:p>
          <a:p>
            <a:pPr lvl="1"/>
            <a:r>
              <a:rPr kumimoji="1" lang="en-US" altLang="ja-JP" dirty="0"/>
              <a:t>AMC</a:t>
            </a:r>
            <a:r>
              <a:rPr kumimoji="1" lang="ja-JP" altLang="en-US" dirty="0"/>
              <a:t>の場合は、完成するまではお金のやり取りはないので、別の投資家から資金を調達する必要がある。補助金の場合は、開発の際に予算が付く。</a:t>
            </a:r>
            <a:endParaRPr kumimoji="1" lang="en-US" altLang="ja-JP" dirty="0"/>
          </a:p>
          <a:p>
            <a:pPr lvl="1"/>
            <a:r>
              <a:rPr lang="ja-JP" altLang="en-US" dirty="0"/>
              <a:t>補助金の場合は、開発・量産後にそれが「売れるか」には不確実性が残る。また、補助金を渡すほうにとっても、誰が開発・量産できるかわからない。そのため、申請書作成や審査などのコストがかかる</a:t>
            </a:r>
            <a:endParaRPr lang="en-US" altLang="ja-JP" dirty="0"/>
          </a:p>
          <a:p>
            <a:pPr lvl="1"/>
            <a:r>
              <a:rPr kumimoji="1" lang="en-US" altLang="ja-JP" dirty="0"/>
              <a:t>AMC</a:t>
            </a:r>
            <a:r>
              <a:rPr kumimoji="1" lang="ja-JP" altLang="en-US" dirty="0"/>
              <a:t>は賞金と似ているが、「総額</a:t>
            </a:r>
            <a:r>
              <a:rPr kumimoji="1" lang="en-US" altLang="ja-JP" dirty="0"/>
              <a:t>1</a:t>
            </a:r>
            <a:r>
              <a:rPr kumimoji="1" lang="ja-JP" altLang="en-US" dirty="0"/>
              <a:t>億円」ではなく、「ワクチン</a:t>
            </a:r>
            <a:r>
              <a:rPr kumimoji="1" lang="en-US" altLang="ja-JP" dirty="0"/>
              <a:t>X</a:t>
            </a:r>
            <a:r>
              <a:rPr kumimoji="1" lang="ja-JP" altLang="en-US" dirty="0"/>
              <a:t>本を単価</a:t>
            </a:r>
            <a:r>
              <a:rPr kumimoji="1" lang="en-US" altLang="ja-JP" dirty="0"/>
              <a:t>Y</a:t>
            </a:r>
            <a:r>
              <a:rPr kumimoji="1" lang="ja-JP" altLang="en-US" dirty="0"/>
              <a:t>円で買う」と量</a:t>
            </a:r>
            <a:r>
              <a:rPr kumimoji="1" lang="en-US" altLang="ja-JP" dirty="0"/>
              <a:t>×</a:t>
            </a:r>
            <a:r>
              <a:rPr kumimoji="1" lang="ja-JP" altLang="en-US" dirty="0"/>
              <a:t>単価を明記している点で異なる。そのため、賞金よりも制度設計が難しい。</a:t>
            </a:r>
            <a:endParaRPr kumimoji="1" lang="en-US" altLang="ja-JP" dirty="0"/>
          </a:p>
          <a:p>
            <a:pPr lvl="1"/>
            <a:r>
              <a:rPr lang="ja-JP" altLang="en-US" dirty="0"/>
              <a:t>固定価格買い取り制度</a:t>
            </a:r>
            <a:r>
              <a:rPr lang="en-US" altLang="ja-JP" dirty="0"/>
              <a:t>(FIT)</a:t>
            </a:r>
            <a:r>
              <a:rPr lang="ja-JP" altLang="en-US" dirty="0"/>
              <a:t>とも似ている</a:t>
            </a:r>
            <a:endParaRPr lang="en-US" altLang="ja-JP" dirty="0"/>
          </a:p>
          <a:p>
            <a:pPr lvl="2"/>
            <a:r>
              <a:rPr kumimoji="1" lang="en-US" altLang="ja-JP" dirty="0"/>
              <a:t>FIT</a:t>
            </a:r>
            <a:r>
              <a:rPr kumimoji="1" lang="ja-JP" altLang="en-US" dirty="0"/>
              <a:t>はすでに開発されていて、その費用・値段が既存製品よりも高い、という状況下で、その価格差をカバーする</a:t>
            </a:r>
            <a:endParaRPr kumimoji="1" lang="en-US" altLang="ja-JP" dirty="0"/>
          </a:p>
          <a:p>
            <a:pPr lvl="2"/>
            <a:r>
              <a:rPr lang="en-US" altLang="ja-JP" dirty="0"/>
              <a:t>AMC</a:t>
            </a:r>
            <a:r>
              <a:rPr lang="ja-JP" altLang="en-US" dirty="0"/>
              <a:t>は既存の代替的な製品がない、そもそも開発されていない、でも量産してほしい、といった製品を対象にしている</a:t>
            </a:r>
            <a:endParaRPr lang="en-US" altLang="ja-JP" dirty="0"/>
          </a:p>
          <a:p>
            <a:pPr lvl="2"/>
            <a:endParaRPr kumimoji="1" lang="en-US" altLang="ja-JP" dirty="0"/>
          </a:p>
          <a:p>
            <a:pPr lvl="1"/>
            <a:endParaRPr kumimoji="1" lang="ja-JP" altLang="en-US" dirty="0"/>
          </a:p>
        </p:txBody>
      </p:sp>
      <p:sp>
        <p:nvSpPr>
          <p:cNvPr id="5" name="テキスト ボックス 4">
            <a:extLst>
              <a:ext uri="{FF2B5EF4-FFF2-40B4-BE49-F238E27FC236}">
                <a16:creationId xmlns:a16="http://schemas.microsoft.com/office/drawing/2014/main" id="{9056AFE1-0B26-E016-0A98-9EDB7DF241BB}"/>
              </a:ext>
            </a:extLst>
          </p:cNvPr>
          <p:cNvSpPr txBox="1"/>
          <p:nvPr/>
        </p:nvSpPr>
        <p:spPr>
          <a:xfrm>
            <a:off x="2788024" y="6399911"/>
            <a:ext cx="6096000" cy="369332"/>
          </a:xfrm>
          <a:prstGeom prst="rect">
            <a:avLst/>
          </a:prstGeom>
          <a:noFill/>
        </p:spPr>
        <p:txBody>
          <a:bodyPr wrap="square">
            <a:spAutoFit/>
          </a:bodyPr>
          <a:lstStyle/>
          <a:p>
            <a:r>
              <a:rPr lang="ja-JP" altLang="en-US" dirty="0"/>
              <a:t>https://note.com/yokoo_lab_hit/n/n123fb62db8bc</a:t>
            </a:r>
          </a:p>
        </p:txBody>
      </p:sp>
    </p:spTree>
    <p:extLst>
      <p:ext uri="{BB962C8B-B14F-4D97-AF65-F5344CB8AC3E}">
        <p14:creationId xmlns:p14="http://schemas.microsoft.com/office/powerpoint/2010/main" val="4158783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D618274-FD04-7B61-F3CE-D98F0D029D27}"/>
              </a:ext>
            </a:extLst>
          </p:cNvPr>
          <p:cNvSpPr>
            <a:spLocks noGrp="1"/>
          </p:cNvSpPr>
          <p:nvPr>
            <p:ph type="sldNum" sz="quarter" idx="12"/>
          </p:nvPr>
        </p:nvSpPr>
        <p:spPr/>
        <p:txBody>
          <a:bodyPr/>
          <a:lstStyle/>
          <a:p>
            <a:fld id="{35A7A24F-9FDF-4A75-AF47-958DB0AA3AC0}" type="slidenum">
              <a:rPr kumimoji="1" lang="ja-JP" altLang="en-US" smtClean="0"/>
              <a:t>20</a:t>
            </a:fld>
            <a:endParaRPr kumimoji="1" lang="ja-JP" altLang="en-US" dirty="0"/>
          </a:p>
        </p:txBody>
      </p:sp>
      <p:pic>
        <p:nvPicPr>
          <p:cNvPr id="6" name="図 5">
            <a:extLst>
              <a:ext uri="{FF2B5EF4-FFF2-40B4-BE49-F238E27FC236}">
                <a16:creationId xmlns:a16="http://schemas.microsoft.com/office/drawing/2014/main" id="{5DB70E54-7282-CE7E-C4BB-6E821B05C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454563"/>
            <a:ext cx="12192000" cy="894953"/>
          </a:xfrm>
          <a:prstGeom prst="rect">
            <a:avLst/>
          </a:prstGeom>
        </p:spPr>
      </p:pic>
      <p:sp>
        <p:nvSpPr>
          <p:cNvPr id="8" name="タイトル 1">
            <a:extLst>
              <a:ext uri="{FF2B5EF4-FFF2-40B4-BE49-F238E27FC236}">
                <a16:creationId xmlns:a16="http://schemas.microsoft.com/office/drawing/2014/main" id="{5635FA23-AB75-5C4D-9DB8-28542DF6AF98}"/>
              </a:ext>
            </a:extLst>
          </p:cNvPr>
          <p:cNvSpPr txBox="1">
            <a:spLocks/>
          </p:cNvSpPr>
          <p:nvPr/>
        </p:nvSpPr>
        <p:spPr>
          <a:xfrm>
            <a:off x="108526" y="64652"/>
            <a:ext cx="9377219" cy="798294"/>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a:latin typeface="Meiryo UI" panose="020B0604030504040204" pitchFamily="50" charset="-128"/>
                <a:ea typeface="Meiryo UI" panose="020B0604030504040204" pitchFamily="50" charset="-128"/>
              </a:rPr>
              <a:t>直接規制・環境税・排出権取引の公平性の観点</a:t>
            </a:r>
          </a:p>
        </p:txBody>
      </p:sp>
      <mc:AlternateContent xmlns:mc="http://schemas.openxmlformats.org/markup-compatibility/2006" xmlns:a14="http://schemas.microsoft.com/office/drawing/2010/main">
        <mc:Choice Requires="a14">
          <p:sp>
            <p:nvSpPr>
              <p:cNvPr id="2" name="コンテンツ プレースホルダー 2">
                <a:extLst>
                  <a:ext uri="{FF2B5EF4-FFF2-40B4-BE49-F238E27FC236}">
                    <a16:creationId xmlns:a16="http://schemas.microsoft.com/office/drawing/2014/main" id="{55AF6C7B-21EA-042F-8598-D892B5A8FB4B}"/>
                  </a:ext>
                </a:extLst>
              </p:cNvPr>
              <p:cNvSpPr>
                <a:spLocks noGrp="1"/>
              </p:cNvSpPr>
              <p:nvPr>
                <p:ph idx="1"/>
              </p:nvPr>
            </p:nvSpPr>
            <p:spPr>
              <a:xfrm>
                <a:off x="461209" y="1252857"/>
                <a:ext cx="11066929" cy="4844116"/>
              </a:xfrm>
            </p:spPr>
            <p:txBody>
              <a:bodyPr>
                <a:normAutofit fontScale="70000" lnSpcReduction="20000"/>
              </a:bodyPr>
              <a:lstStyle/>
              <a:p>
                <a:r>
                  <a:rPr lang="ja-JP" altLang="en-US" dirty="0"/>
                  <a:t>規制がない場合に比べると</a:t>
                </a:r>
                <a:endParaRPr lang="en-US" altLang="ja-JP" dirty="0"/>
              </a:p>
              <a:p>
                <a:r>
                  <a:rPr lang="ja-JP" altLang="en-US" dirty="0"/>
                  <a:t>直接規制</a:t>
                </a:r>
                <a:endParaRPr lang="en-US" altLang="ja-JP" dirty="0"/>
              </a:p>
              <a:p>
                <a:pPr lvl="1"/>
                <a:r>
                  <a:rPr kumimoji="1" lang="ja-JP" altLang="en-US" dirty="0"/>
                  <a:t>企業 </a:t>
                </a:r>
                <a:r>
                  <a:rPr kumimoji="1" lang="en-US" altLang="ja-JP" dirty="0"/>
                  <a:t>: </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𝐵</m:t>
                        </m:r>
                      </m:e>
                      <m:sub>
                        <m:r>
                          <a:rPr kumimoji="1" lang="en-US" altLang="ja-JP" b="0" i="1" smtClean="0">
                            <a:latin typeface="Cambria Math" panose="02040503050406030204" pitchFamily="18" charset="0"/>
                          </a:rPr>
                          <m:t>𝑖</m:t>
                        </m:r>
                      </m:sub>
                    </m:sSub>
                    <m:d>
                      <m:dPr>
                        <m:ctrlPr>
                          <a:rPr kumimoji="1" lang="en-US" altLang="ja-JP" b="0" i="1" smtClean="0">
                            <a:latin typeface="Cambria Math" panose="02040503050406030204" pitchFamily="18" charset="0"/>
                          </a:rPr>
                        </m:ctrlPr>
                      </m:dPr>
                      <m:e>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𝐵𝐴𝑈</m:t>
                            </m:r>
                          </m:sup>
                        </m:sSubSup>
                      </m:e>
                    </m:d>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𝐵</m:t>
                        </m:r>
                      </m:e>
                      <m:sub>
                        <m:r>
                          <a:rPr kumimoji="1" lang="en-US" altLang="ja-JP" b="0" i="1" smtClean="0">
                            <a:latin typeface="Cambria Math" panose="02040503050406030204" pitchFamily="18" charset="0"/>
                          </a:rPr>
                          <m:t>𝑖</m:t>
                        </m:r>
                      </m:sub>
                    </m:sSub>
                    <m:d>
                      <m:dPr>
                        <m:ctrlPr>
                          <a:rPr kumimoji="1" lang="en-US" altLang="ja-JP" b="0" i="1" smtClean="0">
                            <a:latin typeface="Cambria Math" panose="02040503050406030204" pitchFamily="18" charset="0"/>
                          </a:rPr>
                        </m:ctrlPr>
                      </m:dPr>
                      <m:e>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𝑆</m:t>
                            </m:r>
                          </m:sup>
                        </m:sSubSup>
                      </m:e>
                    </m:d>
                  </m:oMath>
                </a14:m>
                <a:r>
                  <a:rPr kumimoji="1" lang="ja-JP" altLang="en-US" dirty="0"/>
                  <a:t>だけ利益減少</a:t>
                </a:r>
                <a:endParaRPr kumimoji="1" lang="en-US" altLang="ja-JP" dirty="0"/>
              </a:p>
              <a:p>
                <a:pPr lvl="1"/>
                <a:r>
                  <a:rPr lang="ja-JP" altLang="en-US" dirty="0"/>
                  <a:t>政府 </a:t>
                </a:r>
                <a:r>
                  <a:rPr lang="en-US" altLang="ja-JP" dirty="0"/>
                  <a:t>: 0</a:t>
                </a:r>
              </a:p>
              <a:p>
                <a:r>
                  <a:rPr kumimoji="1" lang="ja-JP" altLang="en-US" dirty="0"/>
                  <a:t>環境税</a:t>
                </a:r>
                <a:endParaRPr kumimoji="1" lang="en-US" altLang="ja-JP" dirty="0"/>
              </a:p>
              <a:p>
                <a:pPr lvl="1"/>
                <a:r>
                  <a:rPr lang="ja-JP" altLang="en-US" dirty="0"/>
                  <a:t>企業 </a:t>
                </a:r>
                <a:r>
                  <a:rPr lang="en-US" altLang="ja-JP" dirty="0"/>
                  <a:t>: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𝐵</m:t>
                        </m:r>
                      </m:e>
                      <m:sub>
                        <m:r>
                          <a:rPr lang="en-US" altLang="ja-JP" b="0" i="1" smtClean="0">
                            <a:latin typeface="Cambria Math" panose="02040503050406030204" pitchFamily="18" charset="0"/>
                          </a:rPr>
                          <m:t>𝑖</m:t>
                        </m:r>
                      </m:sub>
                    </m:sSub>
                    <m:d>
                      <m:dPr>
                        <m:ctrlPr>
                          <a:rPr lang="en-US" altLang="ja-JP" b="0" i="1" smtClean="0">
                            <a:latin typeface="Cambria Math" panose="02040503050406030204" pitchFamily="18" charset="0"/>
                          </a:rPr>
                        </m:ctrlPr>
                      </m:dPr>
                      <m:e>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up>
                            <m:r>
                              <a:rPr lang="en-US" altLang="ja-JP" b="0" i="1" smtClean="0">
                                <a:latin typeface="Cambria Math" panose="02040503050406030204" pitchFamily="18" charset="0"/>
                              </a:rPr>
                              <m:t>𝐵𝐴𝑈</m:t>
                            </m:r>
                          </m:sup>
                        </m:sSubSup>
                      </m:e>
                    </m:d>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𝐵</m:t>
                            </m:r>
                          </m:e>
                          <m:sub>
                            <m:r>
                              <a:rPr lang="en-US" altLang="ja-JP" b="0" i="1" smtClean="0">
                                <a:latin typeface="Cambria Math" panose="02040503050406030204" pitchFamily="18" charset="0"/>
                              </a:rPr>
                              <m:t>𝑖</m:t>
                            </m:r>
                          </m:sub>
                        </m:sSub>
                        <m:d>
                          <m:dPr>
                            <m:ctrlPr>
                              <a:rPr lang="en-US" altLang="ja-JP" b="0" i="1" smtClean="0">
                                <a:latin typeface="Cambria Math" panose="02040503050406030204" pitchFamily="18" charset="0"/>
                              </a:rPr>
                            </m:ctrlPr>
                          </m:dPr>
                          <m:e>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up>
                                <m:r>
                                  <a:rPr lang="en-US" altLang="ja-JP" b="0" i="1" smtClean="0">
                                    <a:latin typeface="Cambria Math" panose="02040503050406030204" pitchFamily="18" charset="0"/>
                                  </a:rPr>
                                  <m:t>𝑆</m:t>
                                </m:r>
                              </m:sup>
                            </m:sSubSup>
                          </m:e>
                        </m:d>
                        <m:r>
                          <a:rPr lang="en-US" altLang="ja-JP" b="0" i="1" smtClean="0">
                            <a:latin typeface="Cambria Math" panose="02040503050406030204" pitchFamily="18" charset="0"/>
                          </a:rPr>
                          <m:t>−</m:t>
                        </m:r>
                        <m:r>
                          <a:rPr lang="en-US" altLang="ja-JP" b="0" i="1" smtClean="0">
                            <a:latin typeface="Cambria Math" panose="02040503050406030204" pitchFamily="18" charset="0"/>
                          </a:rPr>
                          <m:t>𝑡</m:t>
                        </m:r>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up>
                            <m:r>
                              <a:rPr lang="en-US" altLang="ja-JP" b="0" i="1" smtClean="0">
                                <a:latin typeface="Cambria Math" panose="02040503050406030204" pitchFamily="18" charset="0"/>
                              </a:rPr>
                              <m:t>𝑆</m:t>
                            </m:r>
                          </m:sup>
                        </m:sSubSup>
                      </m:e>
                    </m:d>
                  </m:oMath>
                </a14:m>
                <a:r>
                  <a:rPr kumimoji="1" lang="ja-JP" altLang="en-US" dirty="0"/>
                  <a:t>だけ利益減少</a:t>
                </a:r>
                <a:endParaRPr kumimoji="1" lang="en-US" altLang="ja-JP" dirty="0"/>
              </a:p>
              <a:p>
                <a:pPr lvl="1"/>
                <a:r>
                  <a:rPr lang="ja-JP" altLang="en-US" dirty="0"/>
                  <a:t>政府 </a:t>
                </a:r>
                <a:r>
                  <a:rPr lang="en-US" altLang="ja-JP" dirty="0"/>
                  <a:t>: </a:t>
                </a:r>
                <a14:m>
                  <m:oMath xmlns:m="http://schemas.openxmlformats.org/officeDocument/2006/math">
                    <m:nary>
                      <m:naryPr>
                        <m:chr m:val="∑"/>
                        <m:supHide m:val="on"/>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𝑖</m:t>
                        </m:r>
                      </m:sub>
                      <m:sup/>
                      <m:e>
                        <m:r>
                          <a:rPr lang="en-US" altLang="ja-JP" b="0" i="1" smtClean="0">
                            <a:latin typeface="Cambria Math" panose="02040503050406030204" pitchFamily="18" charset="0"/>
                          </a:rPr>
                          <m:t>𝑡</m:t>
                        </m:r>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up>
                            <m:r>
                              <a:rPr lang="en-US" altLang="ja-JP" b="0" i="1" smtClean="0">
                                <a:latin typeface="Cambria Math" panose="02040503050406030204" pitchFamily="18" charset="0"/>
                              </a:rPr>
                              <m:t>𝑆</m:t>
                            </m:r>
                          </m:sup>
                        </m:sSubSup>
                      </m:e>
                    </m:nary>
                  </m:oMath>
                </a14:m>
                <a:r>
                  <a:rPr kumimoji="1" lang="ja-JP" altLang="en-US" dirty="0"/>
                  <a:t>の税収</a:t>
                </a:r>
                <a:endParaRPr kumimoji="1" lang="en-US" altLang="ja-JP" dirty="0"/>
              </a:p>
              <a:p>
                <a:r>
                  <a:rPr lang="ja-JP" altLang="en-US" dirty="0"/>
                  <a:t>排出権取引</a:t>
                </a:r>
                <a:endParaRPr lang="en-US" altLang="ja-JP" dirty="0"/>
              </a:p>
              <a:p>
                <a:pPr lvl="1"/>
                <a:r>
                  <a:rPr kumimoji="1" lang="ja-JP" altLang="en-US" dirty="0"/>
                  <a:t>企業 </a:t>
                </a:r>
                <a:r>
                  <a:rPr kumimoji="1" lang="en-US" altLang="ja-JP" dirty="0"/>
                  <a:t>: </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𝐵</m:t>
                        </m:r>
                      </m:e>
                      <m:sub>
                        <m:r>
                          <a:rPr kumimoji="1" lang="en-US" altLang="ja-JP" b="0" i="1" smtClean="0">
                            <a:latin typeface="Cambria Math" panose="02040503050406030204" pitchFamily="18" charset="0"/>
                          </a:rPr>
                          <m:t>𝑖</m:t>
                        </m:r>
                      </m:sub>
                    </m:sSub>
                    <m:d>
                      <m:dPr>
                        <m:ctrlPr>
                          <a:rPr kumimoji="1" lang="en-US" altLang="ja-JP" b="0" i="1" smtClean="0">
                            <a:latin typeface="Cambria Math" panose="02040503050406030204" pitchFamily="18" charset="0"/>
                          </a:rPr>
                        </m:ctrlPr>
                      </m:dPr>
                      <m:e>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𝐵𝐴𝑈</m:t>
                            </m:r>
                          </m:sup>
                        </m:sSubSup>
                      </m:e>
                    </m:d>
                    <m:r>
                      <a:rPr kumimoji="1" lang="en-US" altLang="ja-JP" b="0" i="1" smtClean="0">
                        <a:latin typeface="Cambria Math" panose="02040503050406030204" pitchFamily="18" charset="0"/>
                      </a:rPr>
                      <m:t>−</m:t>
                    </m:r>
                    <m:d>
                      <m:dPr>
                        <m:begChr m:val="{"/>
                        <m:endChr m:val="}"/>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𝐵</m:t>
                            </m:r>
                          </m:e>
                          <m:sub>
                            <m:r>
                              <a:rPr kumimoji="1" lang="en-US" altLang="ja-JP" b="0" i="1" smtClean="0">
                                <a:latin typeface="Cambria Math" panose="02040503050406030204" pitchFamily="18" charset="0"/>
                              </a:rPr>
                              <m:t>𝑖</m:t>
                            </m:r>
                          </m:sub>
                        </m:sSub>
                        <m:d>
                          <m:dPr>
                            <m:ctrlPr>
                              <a:rPr kumimoji="1" lang="en-US" altLang="ja-JP" b="0" i="1" smtClean="0">
                                <a:latin typeface="Cambria Math" panose="02040503050406030204" pitchFamily="18" charset="0"/>
                              </a:rPr>
                            </m:ctrlPr>
                          </m:dPr>
                          <m:e>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𝑆</m:t>
                                </m:r>
                              </m:sup>
                            </m:sSubSup>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𝑝</m:t>
                        </m:r>
                        <m:d>
                          <m:dPr>
                            <m:ctrlPr>
                              <a:rPr kumimoji="1" lang="en-US" altLang="ja-JP" b="0" i="1" smtClean="0">
                                <a:latin typeface="Cambria Math" panose="02040503050406030204" pitchFamily="18" charset="0"/>
                              </a:rPr>
                            </m:ctrlPr>
                          </m:dPr>
                          <m:e>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𝑒</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𝑆</m:t>
                                </m:r>
                              </m:sup>
                            </m:sSubSup>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𝑙</m:t>
                                </m:r>
                              </m:e>
                              <m:sub>
                                <m:r>
                                  <a:rPr kumimoji="1" lang="en-US" altLang="ja-JP" b="0" i="1" smtClean="0">
                                    <a:latin typeface="Cambria Math" panose="02040503050406030204" pitchFamily="18" charset="0"/>
                                  </a:rPr>
                                  <m:t>𝑖</m:t>
                                </m:r>
                              </m:sub>
                            </m:sSub>
                          </m:e>
                        </m:d>
                      </m:e>
                    </m:d>
                  </m:oMath>
                </a14:m>
                <a:r>
                  <a:rPr kumimoji="1" lang="ja-JP" altLang="en-US" dirty="0"/>
                  <a:t>だけ利益減少</a:t>
                </a:r>
                <a:endParaRPr kumimoji="1" lang="en-US" altLang="ja-JP" dirty="0"/>
              </a:p>
              <a:p>
                <a:pPr lvl="1"/>
                <a:r>
                  <a:rPr lang="ja-JP" altLang="en-US" dirty="0"/>
                  <a:t>政府 </a:t>
                </a:r>
                <a:r>
                  <a:rPr lang="en-US" altLang="ja-JP" dirty="0"/>
                  <a:t>:</a:t>
                </a:r>
                <a:r>
                  <a:rPr lang="ja-JP" altLang="en-US" dirty="0"/>
                  <a:t> </a:t>
                </a:r>
                <a:r>
                  <a:rPr lang="en-US" altLang="ja-JP" dirty="0"/>
                  <a:t>0</a:t>
                </a:r>
              </a:p>
              <a:p>
                <a:pPr lvl="1"/>
                <a:r>
                  <a:rPr lang="en-US" altLang="ja-JP" dirty="0"/>
                  <a:t>※</a:t>
                </a:r>
                <a14:m>
                  <m:oMath xmlns:m="http://schemas.openxmlformats.org/officeDocument/2006/math">
                    <m:nary>
                      <m:naryPr>
                        <m:chr m:val="∑"/>
                        <m:supHide m:val="on"/>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𝑖</m:t>
                        </m:r>
                      </m:sub>
                      <m:sup/>
                      <m:e>
                        <m:r>
                          <a:rPr lang="en-US" altLang="ja-JP" b="0" i="1" smtClean="0">
                            <a:latin typeface="Cambria Math" panose="02040503050406030204" pitchFamily="18" charset="0"/>
                          </a:rPr>
                          <m:t>𝑝</m:t>
                        </m:r>
                        <m:d>
                          <m:dPr>
                            <m:ctrlPr>
                              <a:rPr lang="en-US" altLang="ja-JP" b="0" i="1" smtClean="0">
                                <a:latin typeface="Cambria Math" panose="02040503050406030204" pitchFamily="18" charset="0"/>
                              </a:rPr>
                            </m:ctrlPr>
                          </m:dPr>
                          <m:e>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up>
                                <m:r>
                                  <a:rPr lang="en-US" altLang="ja-JP" b="0" i="1" smtClean="0">
                                    <a:latin typeface="Cambria Math" panose="02040503050406030204" pitchFamily="18" charset="0"/>
                                  </a:rPr>
                                  <m:t>𝑆</m:t>
                                </m:r>
                              </m:sup>
                            </m:sSubSup>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𝑙</m:t>
                                </m:r>
                              </m:e>
                              <m:sub>
                                <m:r>
                                  <a:rPr lang="en-US" altLang="ja-JP" b="0" i="1" smtClean="0">
                                    <a:latin typeface="Cambria Math" panose="02040503050406030204" pitchFamily="18" charset="0"/>
                                  </a:rPr>
                                  <m:t>𝑖</m:t>
                                </m:r>
                              </m:sub>
                            </m:sSub>
                          </m:e>
                        </m:d>
                      </m:e>
                    </m:nary>
                    <m:r>
                      <a:rPr lang="en-US" altLang="ja-JP" b="0" i="0" smtClean="0">
                        <a:latin typeface="Cambria Math" panose="02040503050406030204" pitchFamily="18" charset="0"/>
                      </a:rPr>
                      <m:t>=0</m:t>
                    </m:r>
                  </m:oMath>
                </a14:m>
                <a:endParaRPr lang="en-US" altLang="ja-JP" dirty="0"/>
              </a:p>
              <a:p>
                <a:r>
                  <a:rPr lang="ja-JP" altLang="en-US" dirty="0"/>
                  <a:t>いずれの施策についても、社会が失う便益は</a:t>
                </a:r>
                <a14:m>
                  <m:oMath xmlns:m="http://schemas.openxmlformats.org/officeDocument/2006/math">
                    <m:nary>
                      <m:naryPr>
                        <m:chr m:val="∑"/>
                        <m:supHide m:val="on"/>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𝑖</m:t>
                        </m:r>
                      </m:sub>
                      <m:sup/>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𝐵</m:t>
                            </m:r>
                          </m:e>
                          <m:sub>
                            <m:r>
                              <a:rPr lang="en-US" altLang="ja-JP" b="0" i="1" smtClean="0">
                                <a:latin typeface="Cambria Math" panose="02040503050406030204" pitchFamily="18" charset="0"/>
                              </a:rPr>
                              <m:t>𝑖</m:t>
                            </m:r>
                          </m:sub>
                        </m:sSub>
                        <m:d>
                          <m:dPr>
                            <m:ctrlPr>
                              <a:rPr lang="en-US" altLang="ja-JP" b="0" i="1" smtClean="0">
                                <a:latin typeface="Cambria Math" panose="02040503050406030204" pitchFamily="18" charset="0"/>
                              </a:rPr>
                            </m:ctrlPr>
                          </m:dPr>
                          <m:e>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up>
                                <m:r>
                                  <a:rPr lang="en-US" altLang="ja-JP" b="0" i="1" smtClean="0">
                                    <a:latin typeface="Cambria Math" panose="02040503050406030204" pitchFamily="18" charset="0"/>
                                  </a:rPr>
                                  <m:t>𝐵𝐴𝑈</m:t>
                                </m:r>
                              </m:sup>
                            </m:sSubSup>
                          </m:e>
                        </m:d>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𝐵</m:t>
                            </m:r>
                          </m:e>
                          <m:sub>
                            <m:r>
                              <a:rPr lang="en-US" altLang="ja-JP" b="0" i="1" smtClean="0">
                                <a:latin typeface="Cambria Math" panose="02040503050406030204" pitchFamily="18" charset="0"/>
                              </a:rPr>
                              <m:t>𝑖</m:t>
                            </m:r>
                          </m:sub>
                        </m:sSub>
                        <m:d>
                          <m:dPr>
                            <m:ctrlPr>
                              <a:rPr lang="en-US" altLang="ja-JP" b="0" i="1" smtClean="0">
                                <a:latin typeface="Cambria Math" panose="02040503050406030204" pitchFamily="18" charset="0"/>
                              </a:rPr>
                            </m:ctrlPr>
                          </m:dPr>
                          <m:e>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up>
                                <m:r>
                                  <a:rPr lang="en-US" altLang="ja-JP" b="0" i="1" smtClean="0">
                                    <a:latin typeface="Cambria Math" panose="02040503050406030204" pitchFamily="18" charset="0"/>
                                  </a:rPr>
                                  <m:t>𝑆</m:t>
                                </m:r>
                              </m:sup>
                            </m:sSubSup>
                          </m:e>
                        </m:d>
                      </m:e>
                    </m:nary>
                  </m:oMath>
                </a14:m>
                <a:r>
                  <a:rPr lang="ja-JP" altLang="en-US" dirty="0"/>
                  <a:t>で共通であり、これが社会的損失を</a:t>
                </a:r>
                <a14:m>
                  <m:oMath xmlns:m="http://schemas.openxmlformats.org/officeDocument/2006/math">
                    <m:r>
                      <a:rPr lang="en-US" altLang="ja-JP" b="0" i="1" smtClean="0">
                        <a:latin typeface="Cambria Math" panose="02040503050406030204" pitchFamily="18" charset="0"/>
                      </a:rPr>
                      <m:t>𝐷</m:t>
                    </m:r>
                    <m:d>
                      <m:dPr>
                        <m:ctrlPr>
                          <a:rPr lang="en-US" altLang="ja-JP" b="0" i="1" smtClean="0">
                            <a:latin typeface="Cambria Math" panose="02040503050406030204" pitchFamily="18" charset="0"/>
                          </a:rPr>
                        </m:ctrlPr>
                      </m:dPr>
                      <m:e>
                        <m:nary>
                          <m:naryPr>
                            <m:chr m:val="∑"/>
                            <m:supHide m:val="on"/>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𝑖</m:t>
                            </m:r>
                          </m:sub>
                          <m:sup/>
                          <m:e>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up>
                                <m:r>
                                  <a:rPr lang="en-US" altLang="ja-JP" b="0" i="1" smtClean="0">
                                    <a:latin typeface="Cambria Math" panose="02040503050406030204" pitchFamily="18" charset="0"/>
                                  </a:rPr>
                                  <m:t>𝐵𝐴𝑈</m:t>
                                </m:r>
                              </m:sup>
                            </m:sSubSup>
                          </m:e>
                        </m:nary>
                      </m:e>
                    </m:d>
                    <m:r>
                      <a:rPr lang="en-US" altLang="ja-JP" b="0" i="1" smtClean="0">
                        <a:latin typeface="Cambria Math" panose="02040503050406030204" pitchFamily="18" charset="0"/>
                      </a:rPr>
                      <m:t>−</m:t>
                    </m:r>
                    <m:r>
                      <a:rPr lang="en-US" altLang="ja-JP" b="0" i="1" smtClean="0">
                        <a:latin typeface="Cambria Math" panose="02040503050406030204" pitchFamily="18" charset="0"/>
                      </a:rPr>
                      <m:t>𝐷</m:t>
                    </m:r>
                    <m:d>
                      <m:dPr>
                        <m:ctrlPr>
                          <a:rPr lang="en-US" altLang="ja-JP" b="0" i="1" smtClean="0">
                            <a:latin typeface="Cambria Math" panose="02040503050406030204" pitchFamily="18" charset="0"/>
                          </a:rPr>
                        </m:ctrlPr>
                      </m:dPr>
                      <m:e>
                        <m:nary>
                          <m:naryPr>
                            <m:chr m:val="∑"/>
                            <m:supHide m:val="on"/>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𝑖</m:t>
                            </m:r>
                          </m:sub>
                          <m:sup/>
                          <m:e>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𝑒</m:t>
                                </m:r>
                              </m:e>
                              <m:sub>
                                <m:r>
                                  <a:rPr lang="en-US" altLang="ja-JP" b="0" i="1" smtClean="0">
                                    <a:latin typeface="Cambria Math" panose="02040503050406030204" pitchFamily="18" charset="0"/>
                                  </a:rPr>
                                  <m:t>𝑖</m:t>
                                </m:r>
                              </m:sub>
                              <m:sup>
                                <m:r>
                                  <a:rPr lang="en-US" altLang="ja-JP" b="0" i="1" smtClean="0">
                                    <a:latin typeface="Cambria Math" panose="02040503050406030204" pitchFamily="18" charset="0"/>
                                  </a:rPr>
                                  <m:t>𝑆</m:t>
                                </m:r>
                              </m:sup>
                            </m:sSubSup>
                          </m:e>
                        </m:nary>
                      </m:e>
                    </m:d>
                  </m:oMath>
                </a14:m>
                <a:r>
                  <a:rPr lang="ja-JP" altLang="en-US" dirty="0"/>
                  <a:t>だけ軽減する効果を持ち、社会的な厚生は最大となる。</a:t>
                </a:r>
                <a:endParaRPr lang="en-US" altLang="ja-JP" dirty="0"/>
              </a:p>
              <a:p>
                <a:pPr lvl="1"/>
                <a:r>
                  <a:rPr kumimoji="1" lang="ja-JP" altLang="en-US" dirty="0"/>
                  <a:t>三つは経済効率性として全く同等。よって、それをどれを選んでも、どの二つ以上を組み合わせても本質的な違いはな</a:t>
                </a:r>
                <a:r>
                  <a:rPr lang="ja-JP" altLang="en-US" dirty="0"/>
                  <a:t>い</a:t>
                </a:r>
                <a:endParaRPr lang="en-US" altLang="ja-JP" dirty="0"/>
              </a:p>
              <a:p>
                <a:r>
                  <a:rPr lang="ja-JP" altLang="en-US" dirty="0"/>
                  <a:t>企業に対する公平性は異なり、環境税が企業的には最も損をする可能性が高い。排出権取引は初期配分によっては直接規制よりも得をする企業が出てくる。</a:t>
                </a:r>
                <a:endParaRPr lang="en-US" altLang="ja-JP" dirty="0"/>
              </a:p>
            </p:txBody>
          </p:sp>
        </mc:Choice>
        <mc:Fallback xmlns="">
          <p:sp>
            <p:nvSpPr>
              <p:cNvPr id="2" name="コンテンツ プレースホルダー 2">
                <a:extLst>
                  <a:ext uri="{FF2B5EF4-FFF2-40B4-BE49-F238E27FC236}">
                    <a16:creationId xmlns:a16="http://schemas.microsoft.com/office/drawing/2014/main" id="{55AF6C7B-21EA-042F-8598-D892B5A8FB4B}"/>
                  </a:ext>
                </a:extLst>
              </p:cNvPr>
              <p:cNvSpPr>
                <a:spLocks noGrp="1" noRot="1" noChangeAspect="1" noMove="1" noResize="1" noEditPoints="1" noAdjustHandles="1" noChangeArrowheads="1" noChangeShapeType="1" noTextEdit="1"/>
              </p:cNvSpPr>
              <p:nvPr>
                <p:ph idx="1"/>
              </p:nvPr>
            </p:nvSpPr>
            <p:spPr>
              <a:xfrm>
                <a:off x="461209" y="1252857"/>
                <a:ext cx="11066929" cy="4844116"/>
              </a:xfrm>
              <a:blipFill>
                <a:blip r:embed="rId3"/>
                <a:stretch>
                  <a:fillRect l="-496" t="-2267" b="-50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1790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51E624-1892-C59C-CA70-A690B3969EFA}"/>
              </a:ext>
            </a:extLst>
          </p:cNvPr>
          <p:cNvSpPr>
            <a:spLocks noGrp="1"/>
          </p:cNvSpPr>
          <p:nvPr>
            <p:ph type="title"/>
          </p:nvPr>
        </p:nvSpPr>
        <p:spPr/>
        <p:txBody>
          <a:bodyPr/>
          <a:lstStyle/>
          <a:p>
            <a:r>
              <a:rPr kumimoji="1" lang="en-US" altLang="ja-JP" dirty="0"/>
              <a:t>Introduction</a:t>
            </a:r>
            <a:r>
              <a:rPr kumimoji="1" lang="ja-JP" altLang="en-US" dirty="0"/>
              <a:t>①</a:t>
            </a:r>
          </a:p>
        </p:txBody>
      </p:sp>
      <p:sp>
        <p:nvSpPr>
          <p:cNvPr id="3" name="コンテンツ プレースホルダー 2">
            <a:extLst>
              <a:ext uri="{FF2B5EF4-FFF2-40B4-BE49-F238E27FC236}">
                <a16:creationId xmlns:a16="http://schemas.microsoft.com/office/drawing/2014/main" id="{190C98DA-0391-5817-E323-4C2039C7BA77}"/>
              </a:ext>
            </a:extLst>
          </p:cNvPr>
          <p:cNvSpPr>
            <a:spLocks noGrp="1"/>
          </p:cNvSpPr>
          <p:nvPr>
            <p:ph idx="1"/>
          </p:nvPr>
        </p:nvSpPr>
        <p:spPr/>
        <p:txBody>
          <a:bodyPr>
            <a:normAutofit fontScale="85000" lnSpcReduction="20000"/>
          </a:bodyPr>
          <a:lstStyle/>
          <a:p>
            <a:r>
              <a:rPr kumimoji="1" lang="ja-JP" altLang="en-US" dirty="0"/>
              <a:t>市場規模の大きい製品の</a:t>
            </a:r>
            <a:r>
              <a:rPr kumimoji="1" lang="en-US" altLang="ja-JP" dirty="0"/>
              <a:t>R&amp;D</a:t>
            </a:r>
            <a:r>
              <a:rPr kumimoji="1" lang="ja-JP" altLang="en-US" dirty="0"/>
              <a:t>を促進するためには特許や賞は有効だが、市場規模の小さな製品に対しては有効ではない</a:t>
            </a:r>
            <a:endParaRPr kumimoji="1" lang="en-US" altLang="ja-JP" dirty="0"/>
          </a:p>
          <a:p>
            <a:r>
              <a:rPr kumimoji="1" lang="en-US" altLang="ja-JP" dirty="0">
                <a:highlight>
                  <a:srgbClr val="FFFF00"/>
                </a:highlight>
              </a:rPr>
              <a:t>Patents generate deadweight loss along with the monopoly rents intended to incentivize investment; furthermore, the monopoly rents may be limited in countries with mostly poor consumers, particularly if the country or aid agency acting on its behalf ignores these patents or uses bargaining power or public pressure to push down prices</a:t>
            </a:r>
            <a:r>
              <a:rPr lang="ja-JP" altLang="en-US" dirty="0">
                <a:highlight>
                  <a:srgbClr val="FFFF00"/>
                </a:highlight>
              </a:rPr>
              <a:t> </a:t>
            </a:r>
            <a:r>
              <a:rPr lang="en-US" altLang="ja-JP" dirty="0">
                <a:highlight>
                  <a:srgbClr val="FFFF00"/>
                </a:highlight>
              </a:rPr>
              <a:t>(?)</a:t>
            </a:r>
          </a:p>
          <a:p>
            <a:pPr lvl="1"/>
            <a:r>
              <a:rPr lang="ja-JP" altLang="en-US">
                <a:highlight>
                  <a:srgbClr val="FFFF00"/>
                </a:highlight>
              </a:rPr>
              <a:t>特許のミクロ経済学的解釈知りたい</a:t>
            </a:r>
            <a:endParaRPr kumimoji="1" lang="en-US" altLang="ja-JP" dirty="0">
              <a:highlight>
                <a:srgbClr val="FFFF00"/>
              </a:highlight>
            </a:endParaRPr>
          </a:p>
          <a:p>
            <a:r>
              <a:rPr lang="ja-JP" altLang="en-US" dirty="0"/>
              <a:t>賞は、コンペの技術要件を満たした製品の開発にはいいかもしれないが、消費者の真のニーズをとらえられない可能性がある</a:t>
            </a:r>
            <a:endParaRPr lang="en-US" altLang="ja-JP" dirty="0"/>
          </a:p>
          <a:p>
            <a:r>
              <a:rPr kumimoji="1" lang="ja-JP" altLang="en-US" dirty="0"/>
              <a:t>貧しい国のニーズを満たすのが難しい市場として、ワクチン市場がある。</a:t>
            </a:r>
            <a:endParaRPr kumimoji="1" lang="en-US" altLang="ja-JP" dirty="0"/>
          </a:p>
          <a:p>
            <a:pPr lvl="1"/>
            <a:r>
              <a:rPr lang="ja-JP" altLang="en-US" dirty="0"/>
              <a:t>ワクチンは公衆衛生を改善するための高効率な手段だが、ワクチン供給はリッチな国より貧しい国のほうが少なく、貧しい国にある病気を狙ったワクチンの開発は遅れている</a:t>
            </a:r>
            <a:endParaRPr lang="en-US" altLang="ja-JP" dirty="0"/>
          </a:p>
          <a:p>
            <a:pPr lvl="1"/>
            <a:r>
              <a:rPr kumimoji="1" lang="ja-JP" altLang="en-US" dirty="0"/>
              <a:t>最も成功した政策が肺炎球菌ワクチン</a:t>
            </a:r>
            <a:r>
              <a:rPr kumimoji="1" lang="en-US" altLang="ja-JP" dirty="0"/>
              <a:t>(pneumococcal vaccine)</a:t>
            </a:r>
            <a:r>
              <a:rPr kumimoji="1" lang="ja-JP" altLang="en-US" dirty="0"/>
              <a:t>に対する</a:t>
            </a:r>
            <a:r>
              <a:rPr kumimoji="1" lang="en-US" altLang="ja-JP" dirty="0"/>
              <a:t>AMC</a:t>
            </a:r>
            <a:endParaRPr kumimoji="1" lang="ja-JP" altLang="en-US" dirty="0"/>
          </a:p>
        </p:txBody>
      </p:sp>
    </p:spTree>
    <p:extLst>
      <p:ext uri="{BB962C8B-B14F-4D97-AF65-F5344CB8AC3E}">
        <p14:creationId xmlns:p14="http://schemas.microsoft.com/office/powerpoint/2010/main" val="1852478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44403F-963B-B552-3852-974D824E843F}"/>
              </a:ext>
            </a:extLst>
          </p:cNvPr>
          <p:cNvSpPr>
            <a:spLocks noGrp="1"/>
          </p:cNvSpPr>
          <p:nvPr>
            <p:ph type="title"/>
          </p:nvPr>
        </p:nvSpPr>
        <p:spPr/>
        <p:txBody>
          <a:bodyPr/>
          <a:lstStyle/>
          <a:p>
            <a:r>
              <a:rPr lang="en-US" altLang="ja-JP" dirty="0"/>
              <a:t>Introduction </a:t>
            </a:r>
            <a:r>
              <a:rPr lang="ja-JP" altLang="en-US" dirty="0"/>
              <a:t>②</a:t>
            </a:r>
            <a:endParaRPr kumimoji="1" lang="ja-JP" altLang="en-US" dirty="0"/>
          </a:p>
        </p:txBody>
      </p:sp>
      <p:sp>
        <p:nvSpPr>
          <p:cNvPr id="3" name="コンテンツ プレースホルダー 2">
            <a:extLst>
              <a:ext uri="{FF2B5EF4-FFF2-40B4-BE49-F238E27FC236}">
                <a16:creationId xmlns:a16="http://schemas.microsoft.com/office/drawing/2014/main" id="{FCD7858A-B122-07AC-F7B2-F7054D7CEAAD}"/>
              </a:ext>
            </a:extLst>
          </p:cNvPr>
          <p:cNvSpPr>
            <a:spLocks noGrp="1"/>
          </p:cNvSpPr>
          <p:nvPr>
            <p:ph idx="1"/>
          </p:nvPr>
        </p:nvSpPr>
        <p:spPr/>
        <p:txBody>
          <a:bodyPr>
            <a:normAutofit fontScale="92500" lnSpcReduction="10000"/>
          </a:bodyPr>
          <a:lstStyle/>
          <a:p>
            <a:r>
              <a:rPr kumimoji="1" lang="ja-JP" altLang="en-US" dirty="0"/>
              <a:t>ワクチンに対する</a:t>
            </a:r>
            <a:r>
              <a:rPr kumimoji="1" lang="en-US" altLang="ja-JP" dirty="0"/>
              <a:t>AMC</a:t>
            </a:r>
            <a:r>
              <a:rPr kumimoji="1" lang="ja-JP" altLang="en-US" dirty="0"/>
              <a:t>は最初に</a:t>
            </a:r>
            <a:r>
              <a:rPr kumimoji="1" lang="en-US" altLang="ja-JP" dirty="0"/>
              <a:t>Kremer, </a:t>
            </a:r>
            <a:r>
              <a:rPr kumimoji="1" lang="en-US" altLang="ja-JP" dirty="0" err="1"/>
              <a:t>Glennerster</a:t>
            </a:r>
            <a:r>
              <a:rPr kumimoji="1" lang="en-US" altLang="ja-JP" dirty="0"/>
              <a:t> (2004)</a:t>
            </a:r>
            <a:r>
              <a:rPr kumimoji="1" lang="ja-JP" altLang="en-US" dirty="0"/>
              <a:t>によって提案。</a:t>
            </a:r>
            <a:endParaRPr kumimoji="1" lang="en-US" altLang="ja-JP" dirty="0"/>
          </a:p>
          <a:p>
            <a:pPr lvl="1"/>
            <a:r>
              <a:rPr lang="en-US" altLang="ja-JP" dirty="0"/>
              <a:t>AMC</a:t>
            </a:r>
            <a:r>
              <a:rPr lang="ja-JP" altLang="en-US" dirty="0"/>
              <a:t>では、会社が</a:t>
            </a:r>
            <a:r>
              <a:rPr lang="en-US" altLang="ja-JP" dirty="0"/>
              <a:t>R&amp;D</a:t>
            </a:r>
            <a:r>
              <a:rPr lang="ja-JP" altLang="en-US" dirty="0"/>
              <a:t>に投資する前に、新しいワクチンの初期購入に生産コスト以上の補助金を出すファンドを作る</a:t>
            </a:r>
            <a:endParaRPr lang="en-US" altLang="ja-JP" dirty="0"/>
          </a:p>
          <a:p>
            <a:pPr lvl="1"/>
            <a:r>
              <a:rPr kumimoji="1" lang="en-US" altLang="ja-JP" dirty="0"/>
              <a:t>AMC</a:t>
            </a:r>
            <a:r>
              <a:rPr kumimoji="1" lang="ja-JP" altLang="en-US" dirty="0"/>
              <a:t>によって、ワクチン開発にかかった莫大な投資費用を回収できないかもしれないという企業の不安を取り除くことが可能</a:t>
            </a:r>
            <a:endParaRPr lang="en-US" altLang="ja-JP" dirty="0"/>
          </a:p>
          <a:p>
            <a:pPr lvl="1"/>
            <a:r>
              <a:rPr kumimoji="1" lang="en-US" altLang="ja-JP" dirty="0"/>
              <a:t>AMC</a:t>
            </a:r>
            <a:r>
              <a:rPr kumimoji="1" lang="ja-JP" altLang="en-US" dirty="0"/>
              <a:t>は</a:t>
            </a:r>
            <a:r>
              <a:rPr kumimoji="1" lang="en-US" altLang="ja-JP" dirty="0"/>
              <a:t>pull funding (</a:t>
            </a:r>
            <a:r>
              <a:rPr kumimoji="1" lang="ja-JP" altLang="en-US" dirty="0"/>
              <a:t>⇔ 研究開発費のような</a:t>
            </a:r>
            <a:r>
              <a:rPr kumimoji="1" lang="en-US" altLang="ja-JP" dirty="0"/>
              <a:t>push funding)</a:t>
            </a:r>
            <a:r>
              <a:rPr kumimoji="1" lang="ja-JP" altLang="en-US" dirty="0"/>
              <a:t>で、企業が技術要件をクリアする製品を作れたとしても、消費者の効用をあげることができないみたいな事態にはなりにくい</a:t>
            </a:r>
            <a:endParaRPr kumimoji="1" lang="en-US" altLang="ja-JP" dirty="0"/>
          </a:p>
          <a:p>
            <a:pPr lvl="1"/>
            <a:r>
              <a:rPr kumimoji="1" lang="en-US" altLang="ja-JP" dirty="0"/>
              <a:t>AMC</a:t>
            </a:r>
            <a:r>
              <a:rPr kumimoji="1" lang="ja-JP" altLang="en-US" dirty="0"/>
              <a:t>のコミットメントは有限で、ワクチンに対するニーズや機会は年とともに変化するため、</a:t>
            </a:r>
            <a:r>
              <a:rPr kumimoji="1" lang="en-US" altLang="ja-JP" dirty="0"/>
              <a:t>AMC fund</a:t>
            </a:r>
            <a:r>
              <a:rPr kumimoji="1" lang="ja-JP" altLang="en-US" dirty="0"/>
              <a:t>が果てた後の</a:t>
            </a:r>
            <a:r>
              <a:rPr kumimoji="1" lang="en-US" altLang="ja-JP" dirty="0"/>
              <a:t>tail period</a:t>
            </a:r>
            <a:r>
              <a:rPr kumimoji="1" lang="ja-JP" altLang="en-US" dirty="0"/>
              <a:t>の問題が残る</a:t>
            </a:r>
            <a:endParaRPr kumimoji="1" lang="en-US" altLang="ja-JP" dirty="0"/>
          </a:p>
          <a:p>
            <a:pPr lvl="1"/>
            <a:r>
              <a:rPr kumimoji="1" lang="ja-JP" altLang="en-US" dirty="0"/>
              <a:t>もともとの</a:t>
            </a:r>
            <a:r>
              <a:rPr kumimoji="1" lang="en-US" altLang="ja-JP" dirty="0"/>
              <a:t>AMC</a:t>
            </a:r>
            <a:r>
              <a:rPr kumimoji="1" lang="ja-JP" altLang="en-US" dirty="0"/>
              <a:t>では、補助金を受け取る対価として、企業にワクチンを安価でサステナブルな価格で提供することを求める</a:t>
            </a:r>
            <a:endParaRPr kumimoji="1" lang="en-US" altLang="ja-JP" dirty="0"/>
          </a:p>
          <a:p>
            <a:endParaRPr kumimoji="1" lang="en-US" altLang="ja-JP" dirty="0"/>
          </a:p>
          <a:p>
            <a:pPr lvl="1"/>
            <a:endParaRPr kumimoji="1" lang="en-US" altLang="ja-JP" dirty="0"/>
          </a:p>
        </p:txBody>
      </p:sp>
    </p:spTree>
    <p:extLst>
      <p:ext uri="{BB962C8B-B14F-4D97-AF65-F5344CB8AC3E}">
        <p14:creationId xmlns:p14="http://schemas.microsoft.com/office/powerpoint/2010/main" val="4179968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44403F-963B-B552-3852-974D824E843F}"/>
              </a:ext>
            </a:extLst>
          </p:cNvPr>
          <p:cNvSpPr>
            <a:spLocks noGrp="1"/>
          </p:cNvSpPr>
          <p:nvPr>
            <p:ph type="title"/>
          </p:nvPr>
        </p:nvSpPr>
        <p:spPr/>
        <p:txBody>
          <a:bodyPr/>
          <a:lstStyle/>
          <a:p>
            <a:r>
              <a:rPr lang="en-US" altLang="ja-JP" dirty="0"/>
              <a:t>Introduction </a:t>
            </a:r>
            <a:r>
              <a:rPr lang="ja-JP" altLang="en-US" dirty="0"/>
              <a:t>③</a:t>
            </a:r>
            <a:endParaRPr kumimoji="1" lang="ja-JP" altLang="en-US" dirty="0"/>
          </a:p>
        </p:txBody>
      </p:sp>
      <p:sp>
        <p:nvSpPr>
          <p:cNvPr id="3" name="コンテンツ プレースホルダー 2">
            <a:extLst>
              <a:ext uri="{FF2B5EF4-FFF2-40B4-BE49-F238E27FC236}">
                <a16:creationId xmlns:a16="http://schemas.microsoft.com/office/drawing/2014/main" id="{FCD7858A-B122-07AC-F7B2-F7054D7CEAAD}"/>
              </a:ext>
            </a:extLst>
          </p:cNvPr>
          <p:cNvSpPr>
            <a:spLocks noGrp="1"/>
          </p:cNvSpPr>
          <p:nvPr>
            <p:ph idx="1"/>
          </p:nvPr>
        </p:nvSpPr>
        <p:spPr/>
        <p:txBody>
          <a:bodyPr>
            <a:normAutofit fontScale="92500" lnSpcReduction="10000"/>
          </a:bodyPr>
          <a:lstStyle/>
          <a:p>
            <a:r>
              <a:rPr kumimoji="1" lang="ja-JP" altLang="en-US" dirty="0"/>
              <a:t>もともとの</a:t>
            </a:r>
            <a:r>
              <a:rPr kumimoji="1" lang="en-US" altLang="ja-JP" dirty="0"/>
              <a:t>AMC</a:t>
            </a:r>
            <a:r>
              <a:rPr kumimoji="1" lang="ja-JP" altLang="en-US" dirty="0"/>
              <a:t>は、技術的に遠いプロジェクトに対して</a:t>
            </a:r>
            <a:r>
              <a:rPr kumimoji="1" lang="en-US" altLang="ja-JP" dirty="0"/>
              <a:t>R&amp;D</a:t>
            </a:r>
            <a:r>
              <a:rPr kumimoji="1" lang="ja-JP" altLang="en-US" dirty="0"/>
              <a:t>投資を刺激するため。しかし、最初の</a:t>
            </a:r>
            <a:r>
              <a:rPr kumimoji="1" lang="en-US" altLang="ja-JP" dirty="0"/>
              <a:t>AMC</a:t>
            </a:r>
            <a:r>
              <a:rPr kumimoji="1" lang="ja-JP" altLang="en-US" dirty="0"/>
              <a:t>は早い勝利を狙って、技術的に近い商品に対して行われた</a:t>
            </a:r>
            <a:r>
              <a:rPr kumimoji="1" lang="en-US" altLang="ja-JP" dirty="0"/>
              <a:t>(</a:t>
            </a:r>
            <a:r>
              <a:rPr kumimoji="1" lang="en-US" altLang="ja-JP" dirty="0" err="1"/>
              <a:t>Cernuschi</a:t>
            </a:r>
            <a:r>
              <a:rPr kumimoji="1" lang="en-US" altLang="ja-JP" dirty="0"/>
              <a:t> et al. 2011)</a:t>
            </a:r>
          </a:p>
          <a:p>
            <a:r>
              <a:rPr lang="en-US" altLang="ja-JP" dirty="0"/>
              <a:t>2007</a:t>
            </a:r>
            <a:r>
              <a:rPr lang="ja-JP" altLang="en-US" dirty="0"/>
              <a:t>年、</a:t>
            </a:r>
            <a:r>
              <a:rPr lang="en-US" altLang="ja-JP" dirty="0"/>
              <a:t>Gates</a:t>
            </a:r>
            <a:r>
              <a:rPr lang="ja-JP" altLang="en-US" dirty="0"/>
              <a:t>財団と複数の国が</a:t>
            </a:r>
            <a:r>
              <a:rPr lang="en-US" altLang="ja-JP" dirty="0"/>
              <a:t>$1.5 billion</a:t>
            </a:r>
            <a:r>
              <a:rPr lang="ja-JP" altLang="en-US" dirty="0"/>
              <a:t>を肺炎球菌ワクチンのための</a:t>
            </a:r>
            <a:r>
              <a:rPr lang="en-US" altLang="ja-JP" dirty="0"/>
              <a:t>AMC</a:t>
            </a:r>
            <a:r>
              <a:rPr lang="ja-JP" altLang="en-US" dirty="0"/>
              <a:t>に用いた。詳細設計は</a:t>
            </a:r>
            <a:r>
              <a:rPr lang="en-US" altLang="ja-JP" dirty="0"/>
              <a:t>World Bank and GAVI 2006 (</a:t>
            </a:r>
            <a:r>
              <a:rPr lang="ja-JP" altLang="en-US" dirty="0"/>
              <a:t>詳細は</a:t>
            </a:r>
            <a:r>
              <a:rPr lang="en-US" altLang="ja-JP" dirty="0"/>
              <a:t>Kremer et al. 2020)</a:t>
            </a:r>
          </a:p>
          <a:p>
            <a:r>
              <a:rPr kumimoji="1" lang="ja-JP" altLang="en-US" dirty="0"/>
              <a:t>コロナの時</a:t>
            </a:r>
            <a:r>
              <a:rPr lang="ja-JP" altLang="en-US" dirty="0"/>
              <a:t>も</a:t>
            </a:r>
            <a:r>
              <a:rPr lang="en-US" altLang="ja-JP" dirty="0"/>
              <a:t>AMC</a:t>
            </a:r>
            <a:r>
              <a:rPr lang="ja-JP" altLang="en-US" dirty="0"/>
              <a:t>が宣言</a:t>
            </a:r>
            <a:r>
              <a:rPr lang="en-US" altLang="ja-JP" dirty="0"/>
              <a:t>(</a:t>
            </a:r>
            <a:r>
              <a:rPr lang="en-US" altLang="ja-JP" dirty="0" err="1"/>
              <a:t>Athey</a:t>
            </a:r>
            <a:r>
              <a:rPr lang="en-US" altLang="ja-JP" dirty="0"/>
              <a:t> et al. 2020)</a:t>
            </a:r>
          </a:p>
          <a:p>
            <a:pPr lvl="1"/>
            <a:r>
              <a:rPr lang="en-US" altLang="ja-JP" dirty="0"/>
              <a:t>$2 billion international funding mechanism COVAX (AMC) (GAVI2020)</a:t>
            </a:r>
          </a:p>
          <a:p>
            <a:r>
              <a:rPr lang="en-US" altLang="ja-JP" dirty="0"/>
              <a:t>AMC</a:t>
            </a:r>
            <a:r>
              <a:rPr lang="ja-JP" altLang="en-US" dirty="0"/>
              <a:t>のそのほかの事例</a:t>
            </a:r>
            <a:endParaRPr lang="en-US" altLang="ja-JP" dirty="0"/>
          </a:p>
          <a:p>
            <a:pPr lvl="1"/>
            <a:r>
              <a:rPr lang="en-US" altLang="ja-JP" dirty="0"/>
              <a:t>Tuberculosis (</a:t>
            </a:r>
            <a:r>
              <a:rPr lang="en-US" altLang="ja-JP" dirty="0" err="1"/>
              <a:t>Chalkidou</a:t>
            </a:r>
            <a:r>
              <a:rPr lang="en-US" altLang="ja-JP" dirty="0"/>
              <a:t> et al. 2020b)</a:t>
            </a:r>
          </a:p>
          <a:p>
            <a:pPr lvl="1"/>
            <a:r>
              <a:rPr lang="en-US" altLang="ja-JP" dirty="0"/>
              <a:t>Low carbon technology (Department for International Development 2009)</a:t>
            </a:r>
          </a:p>
          <a:p>
            <a:pPr lvl="1"/>
            <a:r>
              <a:rPr lang="en-US" altLang="ja-JP" dirty="0"/>
              <a:t>Agricultural innovation (von Braun et al. 2012)</a:t>
            </a:r>
          </a:p>
        </p:txBody>
      </p:sp>
    </p:spTree>
    <p:extLst>
      <p:ext uri="{BB962C8B-B14F-4D97-AF65-F5344CB8AC3E}">
        <p14:creationId xmlns:p14="http://schemas.microsoft.com/office/powerpoint/2010/main" val="450751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44403F-963B-B552-3852-974D824E843F}"/>
              </a:ext>
            </a:extLst>
          </p:cNvPr>
          <p:cNvSpPr>
            <a:spLocks noGrp="1"/>
          </p:cNvSpPr>
          <p:nvPr>
            <p:ph type="title"/>
          </p:nvPr>
        </p:nvSpPr>
        <p:spPr/>
        <p:txBody>
          <a:bodyPr/>
          <a:lstStyle/>
          <a:p>
            <a:r>
              <a:rPr lang="en-US" altLang="ja-JP" dirty="0"/>
              <a:t>Introduction </a:t>
            </a:r>
            <a:r>
              <a:rPr lang="ja-JP" altLang="en-US" dirty="0"/>
              <a:t>④</a:t>
            </a:r>
            <a:endParaRPr kumimoji="1" lang="ja-JP" altLang="en-US" dirty="0"/>
          </a:p>
        </p:txBody>
      </p:sp>
      <p:sp>
        <p:nvSpPr>
          <p:cNvPr id="3" name="コンテンツ プレースホルダー 2">
            <a:extLst>
              <a:ext uri="{FF2B5EF4-FFF2-40B4-BE49-F238E27FC236}">
                <a16:creationId xmlns:a16="http://schemas.microsoft.com/office/drawing/2014/main" id="{FCD7858A-B122-07AC-F7B2-F7054D7CEAAD}"/>
              </a:ext>
            </a:extLst>
          </p:cNvPr>
          <p:cNvSpPr>
            <a:spLocks noGrp="1"/>
          </p:cNvSpPr>
          <p:nvPr>
            <p:ph idx="1"/>
          </p:nvPr>
        </p:nvSpPr>
        <p:spPr>
          <a:xfrm>
            <a:off x="475129" y="1389528"/>
            <a:ext cx="11582400" cy="5262283"/>
          </a:xfrm>
        </p:spPr>
        <p:txBody>
          <a:bodyPr>
            <a:normAutofit fontScale="62500" lnSpcReduction="20000"/>
          </a:bodyPr>
          <a:lstStyle/>
          <a:p>
            <a:r>
              <a:rPr lang="ja-JP" altLang="en-US" dirty="0"/>
              <a:t>本論文は、初めて</a:t>
            </a:r>
            <a:r>
              <a:rPr lang="en-US" altLang="ja-JP" dirty="0"/>
              <a:t>AMC</a:t>
            </a:r>
            <a:r>
              <a:rPr lang="ja-JP" altLang="en-US" dirty="0"/>
              <a:t>に関する理論を扱う</a:t>
            </a:r>
            <a:endParaRPr lang="en-US" altLang="ja-JP" dirty="0"/>
          </a:p>
          <a:p>
            <a:r>
              <a:rPr lang="ja-JP" altLang="en-US" dirty="0"/>
              <a:t>先行研究</a:t>
            </a:r>
            <a:endParaRPr lang="en-US" altLang="ja-JP" dirty="0"/>
          </a:p>
          <a:p>
            <a:pPr lvl="1"/>
            <a:r>
              <a:rPr lang="en-US" altLang="ja-JP" dirty="0"/>
              <a:t>Kremer and </a:t>
            </a:r>
            <a:r>
              <a:rPr lang="en-US" altLang="ja-JP" dirty="0" err="1"/>
              <a:t>Glennerster</a:t>
            </a:r>
            <a:r>
              <a:rPr lang="en-US" altLang="ja-JP" dirty="0"/>
              <a:t> (2004) building on ideas in Kremer (2000a,b)</a:t>
            </a:r>
          </a:p>
          <a:p>
            <a:pPr lvl="1"/>
            <a:r>
              <a:rPr lang="ja-JP" altLang="en-US" dirty="0"/>
              <a:t>コンセプト</a:t>
            </a:r>
            <a:endParaRPr lang="en-US" altLang="ja-JP" dirty="0"/>
          </a:p>
          <a:p>
            <a:pPr lvl="2"/>
            <a:r>
              <a:rPr lang="en-US" altLang="ja-JP" dirty="0"/>
              <a:t>Levine et al. 2005, Berndt and </a:t>
            </a:r>
            <a:r>
              <a:rPr lang="en-US" altLang="ja-JP" dirty="0" err="1"/>
              <a:t>Hurvits</a:t>
            </a:r>
            <a:r>
              <a:rPr lang="en-US" altLang="ja-JP" dirty="0"/>
              <a:t> 2005, Kremer and Williams 2010</a:t>
            </a:r>
          </a:p>
          <a:p>
            <a:pPr lvl="1"/>
            <a:r>
              <a:rPr lang="en-US" altLang="ja-JP" dirty="0"/>
              <a:t>Kremer et al. 2020</a:t>
            </a:r>
          </a:p>
          <a:p>
            <a:pPr lvl="2"/>
            <a:r>
              <a:rPr lang="ja-JP" altLang="en-US" dirty="0"/>
              <a:t>実用的な教訓</a:t>
            </a:r>
            <a:endParaRPr lang="en-US" altLang="ja-JP" dirty="0"/>
          </a:p>
          <a:p>
            <a:pPr lvl="1"/>
            <a:r>
              <a:rPr lang="en-US" altLang="ja-JP" dirty="0"/>
              <a:t>Berndt et al. 2007</a:t>
            </a:r>
          </a:p>
          <a:p>
            <a:pPr lvl="2"/>
            <a:r>
              <a:rPr lang="en-US" altLang="ja-JP" dirty="0"/>
              <a:t>AMC</a:t>
            </a:r>
            <a:r>
              <a:rPr lang="ja-JP" altLang="en-US" dirty="0"/>
              <a:t>の経験的な予測</a:t>
            </a:r>
            <a:endParaRPr lang="en-US" altLang="ja-JP" dirty="0"/>
          </a:p>
          <a:p>
            <a:pPr lvl="1"/>
            <a:r>
              <a:rPr lang="en-US" altLang="ja-JP" dirty="0"/>
              <a:t>Snyder et al. 2011</a:t>
            </a:r>
          </a:p>
          <a:p>
            <a:pPr lvl="2"/>
            <a:r>
              <a:rPr lang="en-US" altLang="ja-JP" dirty="0"/>
              <a:t>Early design</a:t>
            </a:r>
          </a:p>
          <a:p>
            <a:pPr lvl="1"/>
            <a:r>
              <a:rPr lang="en-US" altLang="ja-JP" dirty="0"/>
              <a:t>Covid -19</a:t>
            </a:r>
          </a:p>
          <a:p>
            <a:pPr lvl="2"/>
            <a:r>
              <a:rPr lang="en-US" altLang="ja-JP" dirty="0" err="1"/>
              <a:t>Chalkidou</a:t>
            </a:r>
            <a:r>
              <a:rPr lang="en-US" altLang="ja-JP" dirty="0"/>
              <a:t> et al. 2020a, Snyder et al. 2020</a:t>
            </a:r>
          </a:p>
          <a:p>
            <a:pPr lvl="1"/>
            <a:r>
              <a:rPr lang="en-US" altLang="ja-JP" dirty="0"/>
              <a:t>AMC</a:t>
            </a:r>
            <a:r>
              <a:rPr lang="ja-JP" altLang="en-US" dirty="0"/>
              <a:t>の批判</a:t>
            </a:r>
            <a:endParaRPr lang="en-US" altLang="ja-JP" dirty="0"/>
          </a:p>
          <a:p>
            <a:pPr lvl="2"/>
            <a:r>
              <a:rPr lang="en-US" altLang="ja-JP" dirty="0"/>
              <a:t>High program cost </a:t>
            </a:r>
          </a:p>
          <a:p>
            <a:pPr lvl="3"/>
            <a:r>
              <a:rPr lang="en-US" altLang="ja-JP" dirty="0"/>
              <a:t>Light 2005, </a:t>
            </a:r>
            <a:r>
              <a:rPr lang="en-US" altLang="ja-JP" dirty="0" err="1"/>
              <a:t>Scudellari</a:t>
            </a:r>
            <a:r>
              <a:rPr lang="en-US" altLang="ja-JP" dirty="0"/>
              <a:t> 2011</a:t>
            </a:r>
          </a:p>
          <a:p>
            <a:pPr lvl="2"/>
            <a:r>
              <a:rPr lang="en-US" altLang="ja-JP" dirty="0"/>
              <a:t>Ethical dilemma (</a:t>
            </a:r>
            <a:r>
              <a:rPr lang="ja-JP" altLang="en-US" dirty="0"/>
              <a:t>途上国の選好を尊敬する</a:t>
            </a:r>
            <a:r>
              <a:rPr lang="en-US" altLang="ja-JP" dirty="0"/>
              <a:t>)</a:t>
            </a:r>
          </a:p>
          <a:p>
            <a:pPr lvl="3"/>
            <a:r>
              <a:rPr lang="en-US" altLang="ja-JP" dirty="0" err="1"/>
              <a:t>Sonderholm</a:t>
            </a:r>
            <a:r>
              <a:rPr lang="en-US" altLang="ja-JP" dirty="0"/>
              <a:t> 2011</a:t>
            </a:r>
          </a:p>
          <a:p>
            <a:pPr lvl="1"/>
            <a:r>
              <a:rPr lang="en-US" altLang="ja-JP" dirty="0"/>
              <a:t>Innovation </a:t>
            </a:r>
            <a:r>
              <a:rPr lang="ja-JP" altLang="en-US" dirty="0"/>
              <a:t>研究</a:t>
            </a:r>
            <a:endParaRPr lang="en-US" altLang="ja-JP" dirty="0"/>
          </a:p>
          <a:p>
            <a:pPr lvl="2"/>
            <a:r>
              <a:rPr lang="ja-JP" altLang="en-US" dirty="0"/>
              <a:t>薬剤市場での市場の大きさとイノベーション </a:t>
            </a:r>
            <a:r>
              <a:rPr lang="en-US" altLang="ja-JP" dirty="0"/>
              <a:t>Acemoglu and Lim 2004</a:t>
            </a:r>
          </a:p>
          <a:p>
            <a:pPr lvl="2"/>
            <a:r>
              <a:rPr lang="ja-JP" altLang="en-US" dirty="0"/>
              <a:t>特許行進のインセンティブ </a:t>
            </a:r>
            <a:r>
              <a:rPr lang="en-US" altLang="ja-JP" dirty="0" err="1"/>
              <a:t>Scotchmer</a:t>
            </a:r>
            <a:r>
              <a:rPr lang="en-US" altLang="ja-JP" dirty="0"/>
              <a:t> 1999</a:t>
            </a:r>
          </a:p>
          <a:p>
            <a:pPr lvl="2"/>
            <a:r>
              <a:rPr lang="ja-JP" altLang="en-US" dirty="0"/>
              <a:t>特許</a:t>
            </a:r>
            <a:r>
              <a:rPr lang="en-US" altLang="ja-JP" dirty="0"/>
              <a:t>buyout Kremer 1998, Galasso et al. 2016</a:t>
            </a:r>
          </a:p>
          <a:p>
            <a:pPr lvl="2"/>
            <a:r>
              <a:rPr lang="ja-JP" altLang="en-US" dirty="0"/>
              <a:t>無視されている熱帯の病気に対する投資 </a:t>
            </a:r>
            <a:r>
              <a:rPr lang="en-US" altLang="ja-JP" dirty="0"/>
              <a:t>Ridley et al. 2006</a:t>
            </a:r>
          </a:p>
          <a:p>
            <a:pPr lvl="2"/>
            <a:r>
              <a:rPr lang="ja-JP" altLang="en-US" dirty="0"/>
              <a:t>賞と特許のハイブリッドモデル </a:t>
            </a:r>
            <a:r>
              <a:rPr lang="en-US" altLang="ja-JP" dirty="0"/>
              <a:t>Chari et al. 2012,  Weyl and </a:t>
            </a:r>
            <a:r>
              <a:rPr lang="en-US" altLang="ja-JP" dirty="0" err="1"/>
              <a:t>Tirole</a:t>
            </a:r>
            <a:r>
              <a:rPr lang="en-US" altLang="ja-JP" dirty="0"/>
              <a:t> 2012</a:t>
            </a:r>
          </a:p>
        </p:txBody>
      </p:sp>
    </p:spTree>
    <p:extLst>
      <p:ext uri="{BB962C8B-B14F-4D97-AF65-F5344CB8AC3E}">
        <p14:creationId xmlns:p14="http://schemas.microsoft.com/office/powerpoint/2010/main" val="393818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5DD6B1-2695-BDD8-6F01-A56451CCB7A0}"/>
              </a:ext>
            </a:extLst>
          </p:cNvPr>
          <p:cNvSpPr>
            <a:spLocks noGrp="1"/>
          </p:cNvSpPr>
          <p:nvPr>
            <p:ph type="title"/>
          </p:nvPr>
        </p:nvSpPr>
        <p:spPr/>
        <p:txBody>
          <a:bodyPr/>
          <a:lstStyle/>
          <a:p>
            <a:r>
              <a:rPr kumimoji="1" lang="en-US" altLang="ja-JP" dirty="0"/>
              <a:t>2. Model </a:t>
            </a:r>
            <a:r>
              <a:rPr kumimoji="1" lang="ja-JP" altLang="en-US" dirty="0"/>
              <a:t>①</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838F59E-E684-BCB7-3A79-9DD7D315D6B8}"/>
                  </a:ext>
                </a:extLst>
              </p:cNvPr>
              <p:cNvSpPr>
                <a:spLocks noGrp="1"/>
              </p:cNvSpPr>
              <p:nvPr>
                <p:ph idx="1"/>
              </p:nvPr>
            </p:nvSpPr>
            <p:spPr>
              <a:xfrm>
                <a:off x="636722" y="1771380"/>
                <a:ext cx="11250478" cy="4885141"/>
              </a:xfrm>
            </p:spPr>
            <p:txBody>
              <a:bodyPr>
                <a:normAutofit fontScale="62500" lnSpcReduction="20000"/>
              </a:bodyPr>
              <a:lstStyle/>
              <a:p>
                <a:r>
                  <a:rPr kumimoji="1" lang="en-US" altLang="ja-JP" b="0" dirty="0">
                    <a:latin typeface="Cambria Math" panose="02040503050406030204" pitchFamily="18" charset="0"/>
                  </a:rPr>
                  <a:t>model</a:t>
                </a:r>
                <a:r>
                  <a:rPr kumimoji="1" lang="ja-JP" altLang="en-US" b="0" dirty="0">
                    <a:latin typeface="Cambria Math" panose="02040503050406030204" pitchFamily="18" charset="0"/>
                  </a:rPr>
                  <a:t>は</a:t>
                </a:r>
                <a:r>
                  <a:rPr kumimoji="1" lang="en-US" altLang="ja-JP" b="0" dirty="0">
                    <a:latin typeface="Cambria Math" panose="02040503050406030204" pitchFamily="18" charset="0"/>
                  </a:rPr>
                  <a:t>2</a:t>
                </a:r>
                <a:r>
                  <a:rPr kumimoji="1" lang="ja-JP" altLang="en-US" b="0" dirty="0">
                    <a:latin typeface="Cambria Math" panose="02040503050406030204" pitchFamily="18" charset="0"/>
                  </a:rPr>
                  <a:t>期間 </a:t>
                </a:r>
                <a:r>
                  <a:rPr kumimoji="1" lang="en-US" altLang="ja-JP" b="0" dirty="0">
                    <a:latin typeface="Cambria Math" panose="02040503050406030204" pitchFamily="18" charset="0"/>
                  </a:rPr>
                  <a:t>: ex ante / ex post</a:t>
                </a:r>
                <a:r>
                  <a:rPr kumimoji="1" lang="ja-JP" altLang="en-US" b="0" dirty="0">
                    <a:latin typeface="Cambria Math" panose="02040503050406030204" pitchFamily="18" charset="0"/>
                  </a:rPr>
                  <a:t>、境界は企業の必要な投資がサンクコストとなった時点</a:t>
                </a:r>
                <a:endParaRPr kumimoji="1" lang="en-US" altLang="ja-JP" b="0" dirty="0">
                  <a:latin typeface="Cambria Math" panose="02040503050406030204" pitchFamily="18" charset="0"/>
                </a:endParaRPr>
              </a:p>
              <a:p>
                <a14:m>
                  <m:oMath xmlns:m="http://schemas.openxmlformats.org/officeDocument/2006/math">
                    <m:r>
                      <a:rPr kumimoji="1" lang="en-US" altLang="ja-JP" b="0" i="1" smtClean="0">
                        <a:latin typeface="Cambria Math" panose="02040503050406030204" pitchFamily="18" charset="0"/>
                      </a:rPr>
                      <m:t>𝑟</m:t>
                    </m:r>
                    <m:r>
                      <a:rPr kumimoji="1" lang="en-US" altLang="ja-JP" b="0" i="1" smtClean="0">
                        <a:latin typeface="Cambria Math" panose="02040503050406030204" pitchFamily="18" charset="0"/>
                      </a:rPr>
                      <m:t>&gt;0</m:t>
                    </m:r>
                  </m:oMath>
                </a14:m>
                <a:r>
                  <a:rPr kumimoji="1" lang="ja-JP" altLang="en-US" dirty="0"/>
                  <a:t> </a:t>
                </a:r>
                <a:r>
                  <a:rPr kumimoji="1" lang="en-US" altLang="ja-JP" dirty="0"/>
                  <a:t>: interest rate</a:t>
                </a:r>
              </a:p>
              <a:p>
                <a:r>
                  <a:rPr lang="en-US" altLang="ja-JP" dirty="0"/>
                  <a:t>Model</a:t>
                </a:r>
                <a:r>
                  <a:rPr lang="ja-JP" altLang="en-US" dirty="0"/>
                  <a:t>の</a:t>
                </a:r>
                <a:r>
                  <a:rPr lang="en-US" altLang="ja-JP" dirty="0"/>
                  <a:t>player : firm, country, donor</a:t>
                </a:r>
              </a:p>
              <a:p>
                <a:pPr lvl="1"/>
                <a:r>
                  <a:rPr lang="ja-JP" altLang="en-US" dirty="0"/>
                  <a:t>この例は企業が一つの場合。</a:t>
                </a:r>
                <a:r>
                  <a:rPr lang="en-US" altLang="ja-JP" dirty="0"/>
                  <a:t>App. C</a:t>
                </a:r>
                <a:r>
                  <a:rPr lang="ja-JP" altLang="en-US" dirty="0"/>
                  <a:t>では複数企業の場合を扱う。</a:t>
                </a:r>
                <a:r>
                  <a:rPr lang="en-US" altLang="ja-JP" dirty="0"/>
                  <a:t> </a:t>
                </a:r>
              </a:p>
              <a:p>
                <a:r>
                  <a:rPr kumimoji="1" lang="ja-JP" altLang="en-US" dirty="0"/>
                  <a:t>途上国は</a:t>
                </a:r>
                <a14:m>
                  <m:oMath xmlns:m="http://schemas.openxmlformats.org/officeDocument/2006/math">
                    <m:r>
                      <a:rPr kumimoji="1" lang="en-US" altLang="ja-JP" b="0" i="1" smtClean="0">
                        <a:latin typeface="Cambria Math" panose="02040503050406030204" pitchFamily="18" charset="0"/>
                      </a:rPr>
                      <m:t>𝑞</m:t>
                    </m:r>
                  </m:oMath>
                </a14:m>
                <a:r>
                  <a:rPr kumimoji="1" lang="ja-JP" altLang="en-US" dirty="0"/>
                  <a:t>人のワクチン接種により</a:t>
                </a:r>
                <a14:m>
                  <m:oMath xmlns:m="http://schemas.openxmlformats.org/officeDocument/2006/math">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𝑞</m:t>
                        </m:r>
                      </m:e>
                    </m:d>
                  </m:oMath>
                </a14:m>
                <a:r>
                  <a:rPr kumimoji="1" lang="ja-JP" altLang="en-US" dirty="0"/>
                  <a:t>の効用を得る</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𝑞</m:t>
                        </m:r>
                      </m:e>
                    </m:d>
                  </m:oMath>
                </a14:m>
                <a:r>
                  <a:rPr kumimoji="1" lang="ja-JP" altLang="en-US" dirty="0"/>
                  <a:t>はフロー概念で、各時点</a:t>
                </a:r>
                <a14:m>
                  <m:oMath xmlns:m="http://schemas.openxmlformats.org/officeDocument/2006/math">
                    <m:r>
                      <a:rPr kumimoji="1" lang="en-US" altLang="ja-JP" b="0" i="1" smtClean="0">
                        <a:latin typeface="Cambria Math" panose="02040503050406030204" pitchFamily="18" charset="0"/>
                      </a:rPr>
                      <m:t>𝑡</m:t>
                    </m:r>
                  </m:oMath>
                </a14:m>
                <a:r>
                  <a:rPr kumimoji="1" lang="ja-JP" altLang="en-US" dirty="0"/>
                  <a:t>で得られる。</a:t>
                </a:r>
                <a14:m>
                  <m:oMath xmlns:m="http://schemas.openxmlformats.org/officeDocument/2006/math">
                    <m:r>
                      <a:rPr kumimoji="1" lang="en-US" altLang="ja-JP" b="0" i="1" smtClean="0">
                        <a:latin typeface="Cambria Math" panose="02040503050406030204" pitchFamily="18" charset="0"/>
                      </a:rPr>
                      <m:t>𝑡</m:t>
                    </m:r>
                  </m:oMath>
                </a14:m>
                <a:r>
                  <a:rPr kumimoji="1" lang="ja-JP" altLang="en-US" dirty="0"/>
                  <a:t>によらず一定を仮定。理由は、</a:t>
                </a:r>
                <a:r>
                  <a:rPr kumimoji="1" lang="en-US" altLang="ja-JP" dirty="0">
                    <a:highlight>
                      <a:srgbClr val="FFFF00"/>
                    </a:highlight>
                  </a:rPr>
                  <a:t>new cohorts of unvaccinated newborns.</a:t>
                </a:r>
              </a:p>
              <a:p>
                <a:pPr lvl="1"/>
                <a:r>
                  <a:rPr kumimoji="1" lang="ja-JP" altLang="en-US" dirty="0">
                    <a:highlight>
                      <a:srgbClr val="FFFF00"/>
                    </a:highlight>
                  </a:rPr>
                  <a:t>ワクチン接種は</a:t>
                </a:r>
                <a14:m>
                  <m:oMath xmlns:m="http://schemas.openxmlformats.org/officeDocument/2006/math">
                    <m:r>
                      <a:rPr kumimoji="1" lang="en-US" altLang="ja-JP" b="0" i="1" smtClean="0">
                        <a:highlight>
                          <a:srgbClr val="FFFF00"/>
                        </a:highlight>
                        <a:latin typeface="Cambria Math" panose="02040503050406030204" pitchFamily="18" charset="0"/>
                      </a:rPr>
                      <m:t>𝑡</m:t>
                    </m:r>
                    <m:r>
                      <a:rPr kumimoji="1" lang="en-US" altLang="ja-JP" b="0" i="1" smtClean="0">
                        <a:highlight>
                          <a:srgbClr val="FFFF00"/>
                        </a:highlight>
                        <a:latin typeface="Cambria Math" panose="02040503050406030204" pitchFamily="18" charset="0"/>
                      </a:rPr>
                      <m:t>=0</m:t>
                    </m:r>
                  </m:oMath>
                </a14:m>
                <a:r>
                  <a:rPr kumimoji="1" lang="ja-JP" altLang="en-US" dirty="0">
                    <a:highlight>
                      <a:srgbClr val="FFFF00"/>
                    </a:highlight>
                  </a:rPr>
                  <a:t>に</a:t>
                </a:r>
                <a14:m>
                  <m:oMath xmlns:m="http://schemas.openxmlformats.org/officeDocument/2006/math">
                    <m:r>
                      <a:rPr kumimoji="1" lang="en-US" altLang="ja-JP" b="0" i="1" dirty="0" smtClean="0">
                        <a:highlight>
                          <a:srgbClr val="FFFF00"/>
                        </a:highlight>
                        <a:latin typeface="Cambria Math" panose="02040503050406030204" pitchFamily="18" charset="0"/>
                      </a:rPr>
                      <m:t>𝑞</m:t>
                    </m:r>
                  </m:oMath>
                </a14:m>
                <a:r>
                  <a:rPr kumimoji="1" lang="ja-JP" altLang="en-US" dirty="0">
                    <a:highlight>
                      <a:srgbClr val="FFFF00"/>
                    </a:highlight>
                  </a:rPr>
                  <a:t>人に行われる？？ただ、こう考えると</a:t>
                </a:r>
                <a14:m>
                  <m:oMath xmlns:m="http://schemas.openxmlformats.org/officeDocument/2006/math">
                    <m:r>
                      <a:rPr kumimoji="1" lang="en-US" altLang="ja-JP" b="0" i="1" smtClean="0">
                        <a:highlight>
                          <a:srgbClr val="FFFF00"/>
                        </a:highlight>
                        <a:latin typeface="Cambria Math" panose="02040503050406030204" pitchFamily="18" charset="0"/>
                      </a:rPr>
                      <m:t>𝐵</m:t>
                    </m:r>
                    <m:d>
                      <m:dPr>
                        <m:ctrlPr>
                          <a:rPr kumimoji="1" lang="en-US" altLang="ja-JP" b="0" i="1" smtClean="0">
                            <a:highlight>
                              <a:srgbClr val="FFFF00"/>
                            </a:highlight>
                            <a:latin typeface="Cambria Math" panose="02040503050406030204" pitchFamily="18" charset="0"/>
                          </a:rPr>
                        </m:ctrlPr>
                      </m:dPr>
                      <m:e>
                        <m:r>
                          <a:rPr kumimoji="1" lang="en-US" altLang="ja-JP" b="0" i="1" smtClean="0">
                            <a:highlight>
                              <a:srgbClr val="FFFF00"/>
                            </a:highlight>
                            <a:latin typeface="Cambria Math" panose="02040503050406030204" pitchFamily="18" charset="0"/>
                          </a:rPr>
                          <m:t>𝑞</m:t>
                        </m:r>
                      </m:e>
                    </m:d>
                  </m:oMath>
                </a14:m>
                <a:r>
                  <a:rPr kumimoji="1" lang="ja-JP" altLang="en-US" dirty="0">
                    <a:highlight>
                      <a:srgbClr val="FFFF00"/>
                    </a:highlight>
                  </a:rPr>
                  <a:t>がフロー概念で時間によらず一定という仮定はわかる気がする。</a:t>
                </a:r>
                <a:endParaRPr kumimoji="1" lang="en-US" altLang="ja-JP" dirty="0">
                  <a:highlight>
                    <a:srgbClr val="FFFF00"/>
                  </a:highlight>
                </a:endParaRPr>
              </a:p>
              <a:p>
                <a:pPr lvl="1"/>
                <a:r>
                  <a:rPr kumimoji="1" lang="en-US" altLang="ja-JP" b="0" dirty="0"/>
                  <a:t>(</a:t>
                </a:r>
                <a:r>
                  <a:rPr kumimoji="1" lang="ja-JP" altLang="en-US" b="0" dirty="0"/>
                  <a:t>補足</a:t>
                </a:r>
                <a:r>
                  <a:rPr kumimoji="1" lang="en-US" altLang="ja-JP" b="0" dirty="0"/>
                  <a:t>4)</a:t>
                </a:r>
                <a14:m>
                  <m:oMath xmlns:m="http://schemas.openxmlformats.org/officeDocument/2006/math">
                    <m:r>
                      <a:rPr kumimoji="1" lang="en-US" altLang="ja-JP" b="0" i="1" smtClean="0">
                        <a:latin typeface="Cambria Math" panose="02040503050406030204" pitchFamily="18" charset="0"/>
                      </a:rPr>
                      <m:t>𝑡</m:t>
                    </m:r>
                  </m:oMath>
                </a14:m>
                <a:r>
                  <a:rPr kumimoji="1" lang="ja-JP" altLang="en-US" dirty="0"/>
                  <a:t>によらず一定という仮定は以下の病気に対して現実的である：</a:t>
                </a:r>
                <a:endParaRPr kumimoji="1" lang="en-US" altLang="ja-JP" dirty="0"/>
              </a:p>
              <a:p>
                <a:pPr lvl="2"/>
                <a:r>
                  <a:rPr kumimoji="1" lang="en-US" altLang="ja-JP" dirty="0"/>
                  <a:t>Malaria</a:t>
                </a:r>
                <a:r>
                  <a:rPr kumimoji="1" lang="ja-JP" altLang="en-US" dirty="0"/>
                  <a:t>のような自然が病原巣で、ワクチン接種が行き届いていても風土病である病気</a:t>
                </a:r>
                <a:endParaRPr kumimoji="1" lang="en-US" altLang="ja-JP" dirty="0"/>
              </a:p>
              <a:p>
                <a:pPr lvl="2"/>
                <a:r>
                  <a:rPr kumimoji="1" lang="en-US" altLang="ja-JP" dirty="0"/>
                  <a:t>Pneumococcus (</a:t>
                </a:r>
                <a:r>
                  <a:rPr kumimoji="1" lang="ja-JP" altLang="en-US" dirty="0"/>
                  <a:t>肺炎球菌</a:t>
                </a:r>
                <a:r>
                  <a:rPr kumimoji="1" lang="en-US" altLang="ja-JP" dirty="0"/>
                  <a:t>)</a:t>
                </a:r>
                <a:r>
                  <a:rPr kumimoji="1" lang="ja-JP" altLang="en-US" dirty="0"/>
                  <a:t>のような、しばらくの間は集団免疫が得られなさそうなワクチン接種率になっている病気で、人間の病原層となっている子供にワクチン接種をしているような病気</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e>
                    </m:d>
                    <m:r>
                      <a:rPr kumimoji="1" lang="en-US" altLang="ja-JP" b="0" i="1" smtClean="0">
                        <a:latin typeface="Cambria Math" panose="02040503050406030204" pitchFamily="18" charset="0"/>
                      </a:rPr>
                      <m:t>=0,</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𝐵</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e>
                    </m:d>
                    <m:r>
                      <a:rPr kumimoji="1" lang="en-US" altLang="ja-JP" b="0" i="1" smtClean="0">
                        <a:latin typeface="Cambria Math" panose="02040503050406030204" pitchFamily="18" charset="0"/>
                      </a:rPr>
                      <m:t>&gt;0</m:t>
                    </m:r>
                    <m:r>
                      <a:rPr kumimoji="1" lang="en-US" altLang="ja-JP" b="0" i="0"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𝐵</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𝑞</m:t>
                        </m:r>
                      </m:e>
                    </m:d>
                    <m:r>
                      <a:rPr kumimoji="1" lang="en-US" altLang="ja-JP" b="0" i="1" smtClean="0">
                        <a:latin typeface="Cambria Math" panose="02040503050406030204" pitchFamily="18" charset="0"/>
                      </a:rPr>
                      <m:t>&lt;0</m:t>
                    </m:r>
                  </m:oMath>
                </a14:m>
                <a:endParaRPr kumimoji="1" lang="en-US" altLang="ja-JP" dirty="0"/>
              </a:p>
              <a:p>
                <a:pPr lvl="1"/>
                <a14:m>
                  <m:oMath xmlns:m="http://schemas.openxmlformats.org/officeDocument/2006/math">
                    <m:func>
                      <m:funcPr>
                        <m:ctrlPr>
                          <a:rPr kumimoji="1" lang="en-US" altLang="ja-JP" b="0" i="1" smtClean="0">
                            <a:latin typeface="Cambria Math" panose="02040503050406030204" pitchFamily="18" charset="0"/>
                          </a:rPr>
                        </m:ctrlPr>
                      </m:funcPr>
                      <m:fName>
                        <m:limLow>
                          <m:limLowPr>
                            <m:ctrlPr>
                              <a:rPr kumimoji="1" lang="en-US" altLang="ja-JP" b="0" i="1" smtClean="0">
                                <a:latin typeface="Cambria Math" panose="02040503050406030204" pitchFamily="18" charset="0"/>
                              </a:rPr>
                            </m:ctrlPr>
                          </m:limLowPr>
                          <m:e>
                            <m:r>
                              <m:rPr>
                                <m:sty m:val="p"/>
                              </m:rPr>
                              <a:rPr kumimoji="1" lang="en-US" altLang="ja-JP" b="0" i="0" smtClean="0">
                                <a:latin typeface="Cambria Math" panose="02040503050406030204" pitchFamily="18" charset="0"/>
                              </a:rPr>
                              <m:t>lim</m:t>
                            </m:r>
                          </m:e>
                          <m:lim>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lim>
                        </m:limLow>
                      </m:fName>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𝐵</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𝑞</m:t>
                            </m:r>
                          </m:e>
                        </m:d>
                      </m:e>
                    </m:func>
                    <m:r>
                      <a:rPr kumimoji="1" lang="en-US" altLang="ja-JP" b="0" i="1" smtClean="0">
                        <a:latin typeface="Cambria Math" panose="02040503050406030204" pitchFamily="18" charset="0"/>
                      </a:rPr>
                      <m:t>≤0</m:t>
                    </m:r>
                  </m:oMath>
                </a14:m>
                <a:r>
                  <a:rPr kumimoji="1" lang="ja-JP" altLang="en-US" dirty="0"/>
                  <a:t> </a:t>
                </a:r>
                <a:r>
                  <a:rPr kumimoji="1" lang="en-US" altLang="ja-JP" dirty="0"/>
                  <a:t>(</a:t>
                </a:r>
                <a:r>
                  <a:rPr kumimoji="1" lang="ja-JP" altLang="en-US" dirty="0"/>
                  <a:t>負になるときとは？副作用</a:t>
                </a:r>
                <a:r>
                  <a:rPr kumimoji="1" lang="en-US" altLang="ja-JP" dirty="0"/>
                  <a:t>?)</a:t>
                </a:r>
              </a:p>
              <a:p>
                <a:pPr lvl="1"/>
                <a14:m>
                  <m:oMath xmlns:m="http://schemas.openxmlformats.org/officeDocument/2006/math">
                    <m:func>
                      <m:funcPr>
                        <m:ctrlPr>
                          <a:rPr kumimoji="1" lang="en-US" altLang="ja-JP" b="0" i="1" smtClean="0">
                            <a:latin typeface="Cambria Math" panose="02040503050406030204" pitchFamily="18" charset="0"/>
                          </a:rPr>
                        </m:ctrlPr>
                      </m:funcPr>
                      <m:fName>
                        <m:limLow>
                          <m:limLowPr>
                            <m:ctrlPr>
                              <a:rPr kumimoji="1" lang="en-US" altLang="ja-JP" b="0" i="1" smtClean="0">
                                <a:latin typeface="Cambria Math" panose="02040503050406030204" pitchFamily="18" charset="0"/>
                              </a:rPr>
                            </m:ctrlPr>
                          </m:limLowPr>
                          <m:e>
                            <m:r>
                              <m:rPr>
                                <m:sty m:val="p"/>
                              </m:rPr>
                              <a:rPr kumimoji="1" lang="en-US" altLang="ja-JP" b="0" i="0" smtClean="0">
                                <a:latin typeface="Cambria Math" panose="02040503050406030204" pitchFamily="18" charset="0"/>
                              </a:rPr>
                              <m:t>lim</m:t>
                            </m:r>
                          </m:e>
                          <m:lim>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→0</m:t>
                            </m:r>
                          </m:lim>
                        </m:limLow>
                      </m:fName>
                      <m:e>
                        <m:r>
                          <a:rPr kumimoji="1" lang="en-US" altLang="ja-JP" b="0" i="1" smtClean="0">
                            <a:latin typeface="Cambria Math" panose="02040503050406030204" pitchFamily="18" charset="0"/>
                          </a:rPr>
                          <m:t>𝑞</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𝐵</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𝑞</m:t>
                            </m:r>
                          </m:e>
                        </m:d>
                      </m:e>
                    </m:func>
                    <m:r>
                      <a:rPr kumimoji="1" lang="en-US" altLang="ja-JP" b="0" i="1" smtClean="0">
                        <a:latin typeface="Cambria Math" panose="02040503050406030204" pitchFamily="18" charset="0"/>
                      </a:rPr>
                      <m:t>=0</m:t>
                    </m:r>
                  </m:oMath>
                </a14:m>
                <a:endParaRPr kumimoji="1" lang="en-US" altLang="ja-JP" dirty="0"/>
              </a:p>
              <a:p>
                <a:pPr lvl="1"/>
                <a:r>
                  <a:rPr kumimoji="1" lang="en-US" altLang="ja-JP" dirty="0"/>
                  <a:t>Choke quantity </a:t>
                </a:r>
                <a14:m>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r>
                      <a:rPr kumimoji="1" lang="en-US" altLang="ja-JP" b="0" i="1" smtClean="0">
                        <a:latin typeface="Cambria Math" panose="02040503050406030204" pitchFamily="18" charset="0"/>
                      </a:rPr>
                      <m:t>≡</m:t>
                    </m:r>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panose="02040503050406030204" pitchFamily="18" charset="0"/>
                          </a:rPr>
                          <m:t>inf</m:t>
                        </m:r>
                      </m:fName>
                      <m:e>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𝐵</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𝑞</m:t>
                                </m:r>
                              </m:e>
                            </m:d>
                            <m:r>
                              <a:rPr kumimoji="1" lang="en-US" altLang="ja-JP" b="0" i="1" smtClean="0">
                                <a:latin typeface="Cambria Math" panose="02040503050406030204" pitchFamily="18" charset="0"/>
                              </a:rPr>
                              <m:t>≤0</m:t>
                            </m:r>
                          </m:e>
                        </m:d>
                      </m:e>
                    </m:func>
                  </m:oMath>
                </a14:m>
                <a:r>
                  <a:rPr kumimoji="1" lang="en-US" altLang="ja-JP" dirty="0"/>
                  <a:t>, </a:t>
                </a:r>
                <a14:m>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r>
                      <a:rPr kumimoji="1" lang="en-US" altLang="ja-JP" b="0" i="1" smtClean="0">
                        <a:latin typeface="Cambria Math" panose="02040503050406030204" pitchFamily="18" charset="0"/>
                      </a:rPr>
                      <m:t>&gt;0</m:t>
                    </m:r>
                  </m:oMath>
                </a14:m>
                <a:endParaRPr kumimoji="1" lang="en-US" altLang="ja-JP" b="0" dirty="0"/>
              </a:p>
              <a:p>
                <a:pPr lvl="2"/>
                <a:r>
                  <a:rPr kumimoji="1" lang="ja-JP" altLang="en-US" dirty="0"/>
                  <a:t>すべての</a:t>
                </a:r>
                <a14:m>
                  <m:oMath xmlns:m="http://schemas.openxmlformats.org/officeDocument/2006/math">
                    <m:r>
                      <a:rPr kumimoji="1" lang="en-US" altLang="ja-JP" b="0" i="1" smtClean="0">
                        <a:latin typeface="Cambria Math" panose="02040503050406030204" pitchFamily="18" charset="0"/>
                      </a:rPr>
                      <m:t>𝑞</m:t>
                    </m:r>
                  </m:oMath>
                </a14:m>
                <a:r>
                  <a:rPr kumimoji="1" lang="ja-JP" altLang="en-US" dirty="0"/>
                  <a:t>に対して</a:t>
                </a: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𝐵</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𝑞</m:t>
                        </m:r>
                      </m:e>
                    </m:d>
                    <m:r>
                      <a:rPr kumimoji="1" lang="en-US" altLang="ja-JP" b="0" i="1" smtClean="0">
                        <a:latin typeface="Cambria Math" panose="02040503050406030204" pitchFamily="18" charset="0"/>
                      </a:rPr>
                      <m:t>&gt;0</m:t>
                    </m:r>
                  </m:oMath>
                </a14:m>
                <a:r>
                  <a:rPr kumimoji="1" lang="ja-JP" altLang="en-US" dirty="0"/>
                  <a:t>の場合、</a:t>
                </a:r>
                <a14:m>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r>
                      <a:rPr kumimoji="1" lang="en-US" altLang="ja-JP" b="0" i="1" smtClean="0">
                        <a:latin typeface="Cambria Math" panose="02040503050406030204" pitchFamily="18" charset="0"/>
                      </a:rPr>
                      <m:t>=∞</m:t>
                    </m:r>
                  </m:oMath>
                </a14:m>
                <a:endParaRPr kumimoji="1" lang="en-US" altLang="ja-JP" dirty="0"/>
              </a:p>
              <a:p>
                <a:r>
                  <a:rPr kumimoji="1" lang="ja-JP" altLang="en-US" dirty="0"/>
                  <a:t>途上国はワクチンに対する支払いができない、と仮定</a:t>
                </a:r>
                <a:endParaRPr kumimoji="1" lang="en-US" altLang="ja-JP" dirty="0"/>
              </a:p>
              <a:p>
                <a:pPr lvl="1"/>
                <a:r>
                  <a:rPr lang="en-US" altLang="ja-JP" dirty="0"/>
                  <a:t>Sec. 5.1/App. B</a:t>
                </a:r>
                <a:r>
                  <a:rPr lang="ja-JP" altLang="en-US" dirty="0"/>
                  <a:t>では途上国が支払いができる場合を扱う</a:t>
                </a:r>
                <a:endParaRPr kumimoji="1" lang="en-US" altLang="ja-JP" dirty="0"/>
              </a:p>
              <a:p>
                <a:pPr lvl="1"/>
                <a:endParaRPr kumimoji="1" lang="en-US" altLang="ja-JP" dirty="0"/>
              </a:p>
              <a:p>
                <a:pPr lvl="1"/>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A838F59E-E684-BCB7-3A79-9DD7D315D6B8}"/>
                  </a:ext>
                </a:extLst>
              </p:cNvPr>
              <p:cNvSpPr>
                <a:spLocks noGrp="1" noRot="1" noChangeAspect="1" noMove="1" noResize="1" noEditPoints="1" noAdjustHandles="1" noChangeArrowheads="1" noChangeShapeType="1" noTextEdit="1"/>
              </p:cNvSpPr>
              <p:nvPr>
                <p:ph idx="1"/>
              </p:nvPr>
            </p:nvSpPr>
            <p:spPr>
              <a:xfrm>
                <a:off x="636722" y="1771380"/>
                <a:ext cx="11250478" cy="4885141"/>
              </a:xfrm>
              <a:blipFill>
                <a:blip r:embed="rId2"/>
                <a:stretch>
                  <a:fillRect l="-325" t="-237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795401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6E503A-0E57-B216-24E4-03F34DD573E1}"/>
              </a:ext>
            </a:extLst>
          </p:cNvPr>
          <p:cNvSpPr>
            <a:spLocks noGrp="1"/>
          </p:cNvSpPr>
          <p:nvPr>
            <p:ph type="title"/>
          </p:nvPr>
        </p:nvSpPr>
        <p:spPr/>
        <p:txBody>
          <a:bodyPr/>
          <a:lstStyle/>
          <a:p>
            <a:r>
              <a:rPr kumimoji="1" lang="en-US" altLang="ja-JP" dirty="0"/>
              <a:t>Model </a:t>
            </a:r>
            <a:r>
              <a:rPr kumimoji="1" lang="ja-JP" altLang="en-US" dirty="0"/>
              <a:t>②</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5668701-FDFF-B550-B4BB-2C2A2BCD599E}"/>
                  </a:ext>
                </a:extLst>
              </p:cNvPr>
              <p:cNvSpPr>
                <a:spLocks noGrp="1"/>
              </p:cNvSpPr>
              <p:nvPr>
                <p:ph idx="1"/>
              </p:nvPr>
            </p:nvSpPr>
            <p:spPr>
              <a:xfrm>
                <a:off x="407893" y="1583578"/>
                <a:ext cx="5365377" cy="4909296"/>
              </a:xfrm>
            </p:spPr>
            <p:txBody>
              <a:bodyPr>
                <a:normAutofit fontScale="85000" lnSpcReduction="20000"/>
              </a:bodyPr>
              <a:lstStyle/>
              <a:p>
                <a:r>
                  <a:rPr kumimoji="1" lang="ja-JP" altLang="en-US" dirty="0"/>
                  <a:t>ドナーの</a:t>
                </a:r>
                <a:r>
                  <a:rPr kumimoji="1" lang="en-US" altLang="ja-JP" dirty="0">
                    <a:highlight>
                      <a:srgbClr val="FFFF00"/>
                    </a:highlight>
                  </a:rPr>
                  <a:t>flow utility </a:t>
                </a:r>
                <a:r>
                  <a:rPr kumimoji="1" lang="en-US" altLang="ja-JP" dirty="0"/>
                  <a:t>: </a:t>
                </a:r>
                <a14:m>
                  <m:oMath xmlns:m="http://schemas.openxmlformats.org/officeDocument/2006/math">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𝑋</m:t>
                    </m:r>
                  </m:oMath>
                </a14:m>
                <a:endParaRPr kumimoji="1" lang="en-US" altLang="ja-JP" dirty="0"/>
              </a:p>
              <a:p>
                <a:pPr lvl="1"/>
                <a14:m>
                  <m:oMath xmlns:m="http://schemas.openxmlformats.org/officeDocument/2006/math">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0,1</m:t>
                        </m:r>
                      </m:e>
                    </m:d>
                  </m:oMath>
                </a14:m>
                <a:r>
                  <a:rPr kumimoji="1" lang="ja-JP" altLang="en-US" dirty="0"/>
                  <a:t> </a:t>
                </a:r>
                <a:r>
                  <a:rPr kumimoji="1" lang="en-US" altLang="ja-JP" dirty="0"/>
                  <a:t>: donor</a:t>
                </a:r>
                <a:r>
                  <a:rPr kumimoji="1" lang="ja-JP" altLang="en-US" dirty="0"/>
                  <a:t>の</a:t>
                </a:r>
                <a:r>
                  <a:rPr kumimoji="1" lang="en-US" altLang="ja-JP" dirty="0"/>
                  <a:t>altruism</a:t>
                </a:r>
                <a:r>
                  <a:rPr kumimoji="1" lang="ja-JP" altLang="en-US" dirty="0"/>
                  <a:t>の度合い</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𝑋</m:t>
                    </m:r>
                    <m:r>
                      <a:rPr kumimoji="1" lang="en-US" altLang="ja-JP" b="0" i="1" smtClean="0">
                        <a:latin typeface="Cambria Math" panose="02040503050406030204" pitchFamily="18" charset="0"/>
                      </a:rPr>
                      <m:t>≥0</m:t>
                    </m:r>
                  </m:oMath>
                </a14:m>
                <a:r>
                  <a:rPr kumimoji="1" lang="ja-JP" altLang="en-US" dirty="0"/>
                  <a:t> </a:t>
                </a:r>
                <a:r>
                  <a:rPr kumimoji="1" lang="en-US" altLang="ja-JP" dirty="0"/>
                  <a:t>: </a:t>
                </a:r>
                <a:r>
                  <a:rPr kumimoji="1" lang="ja-JP" altLang="en-US" dirty="0"/>
                  <a:t>ワクチンの消費量</a:t>
                </a:r>
                <a:r>
                  <a:rPr kumimoji="1" lang="en-US" altLang="ja-JP" dirty="0"/>
                  <a:t>, </a:t>
                </a:r>
                <a14:m>
                  <m:oMath xmlns:m="http://schemas.openxmlformats.org/officeDocument/2006/math">
                    <m:r>
                      <a:rPr kumimoji="1" lang="en-US" altLang="ja-JP" b="0" i="1" smtClean="0">
                        <a:latin typeface="Cambria Math" panose="02040503050406030204" pitchFamily="18" charset="0"/>
                      </a:rPr>
                      <m:t>𝑡</m:t>
                    </m:r>
                  </m:oMath>
                </a14:m>
                <a:r>
                  <a:rPr kumimoji="1" lang="ja-JP" altLang="en-US" dirty="0"/>
                  <a:t>の関数</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𝑃</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𝑞</m:t>
                        </m:r>
                      </m:e>
                    </m:d>
                    <m:r>
                      <a:rPr kumimoji="1" lang="en-US" altLang="ja-JP" b="0" i="1" smtClean="0">
                        <a:latin typeface="Cambria Math" panose="02040503050406030204" pitchFamily="18" charset="0"/>
                      </a:rPr>
                      <m:t>=</m:t>
                    </m:r>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panose="02040503050406030204" pitchFamily="18" charset="0"/>
                          </a:rPr>
                          <m:t>max</m:t>
                        </m:r>
                      </m:fName>
                      <m:e>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𝛼</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𝐵</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𝑞</m:t>
                                </m:r>
                              </m:e>
                            </m:d>
                          </m:e>
                        </m:d>
                      </m:e>
                    </m:func>
                  </m:oMath>
                </a14:m>
                <a:r>
                  <a:rPr kumimoji="1" lang="ja-JP" altLang="en-US" dirty="0"/>
                  <a:t> </a:t>
                </a:r>
                <a:r>
                  <a:rPr kumimoji="1" lang="en-US" altLang="ja-JP" dirty="0"/>
                  <a:t>: donor</a:t>
                </a:r>
                <a:r>
                  <a:rPr kumimoji="1" lang="ja-JP" altLang="en-US" dirty="0"/>
                  <a:t>の</a:t>
                </a:r>
                <a:r>
                  <a:rPr kumimoji="1" lang="en-US" altLang="ja-JP" dirty="0"/>
                  <a:t>marginal willingness to pay</a:t>
                </a:r>
              </a:p>
              <a:p>
                <a:pPr lvl="1"/>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𝑃</m:t>
                        </m:r>
                      </m:e>
                      <m:sup>
                        <m:r>
                          <a:rPr lang="en-US" altLang="ja-JP" b="0" i="1" smtClean="0">
                            <a:latin typeface="Cambria Math" panose="02040503050406030204" pitchFamily="18" charset="0"/>
                          </a:rPr>
                          <m:t>′</m:t>
                        </m:r>
                      </m:sup>
                    </m:sSup>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𝑞</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𝛼</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𝐵</m:t>
                        </m:r>
                      </m:e>
                      <m:sup>
                        <m:r>
                          <a:rPr lang="en-US" altLang="ja-JP" b="0" i="1" smtClean="0">
                            <a:latin typeface="Cambria Math" panose="02040503050406030204" pitchFamily="18" charset="0"/>
                          </a:rPr>
                          <m:t>′′</m:t>
                        </m:r>
                      </m:sup>
                    </m:sSup>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𝑞</m:t>
                        </m:r>
                      </m:e>
                    </m:d>
                    <m:r>
                      <a:rPr lang="en-US" altLang="ja-JP" b="0" i="1" smtClean="0">
                        <a:latin typeface="Cambria Math" panose="02040503050406030204" pitchFamily="18" charset="0"/>
                      </a:rPr>
                      <m:t>&lt;0 </m:t>
                    </m:r>
                    <m:r>
                      <a:rPr lang="en-US" altLang="ja-JP" b="0" i="1" smtClean="0">
                        <a:latin typeface="Cambria Math" panose="02040503050406030204" pitchFamily="18" charset="0"/>
                      </a:rPr>
                      <m:t>𝑓𝑜𝑟</m:t>
                    </m:r>
                    <m:r>
                      <a:rPr lang="en-US" altLang="ja-JP" b="0" i="1" smtClean="0">
                        <a:latin typeface="Cambria Math" panose="02040503050406030204" pitchFamily="18" charset="0"/>
                      </a:rPr>
                      <m:t> </m:t>
                    </m:r>
                    <m:r>
                      <a:rPr lang="en-US" altLang="ja-JP" b="0" i="1" smtClean="0">
                        <a:latin typeface="Cambria Math" panose="02040503050406030204" pitchFamily="18" charset="0"/>
                      </a:rPr>
                      <m:t>𝑞</m:t>
                    </m:r>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0,</m:t>
                        </m:r>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𝑞</m:t>
                            </m:r>
                          </m:e>
                        </m:acc>
                      </m:e>
                    </m:d>
                  </m:oMath>
                </a14:m>
                <a:endParaRPr lang="en-US" altLang="ja-JP" dirty="0"/>
              </a:p>
              <a:p>
                <a:pPr lvl="1"/>
                <a14:m>
                  <m:oMath xmlns:m="http://schemas.openxmlformats.org/officeDocument/2006/math">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𝑝</m:t>
                        </m:r>
                      </m:e>
                    </m:acc>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𝑃</m:t>
                    </m:r>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0</m:t>
                        </m:r>
                      </m:e>
                    </m:d>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𝛼</m:t>
                    </m:r>
                    <m:sSup>
                      <m:sSupPr>
                        <m:ctrlPr>
                          <a:rPr kumimoji="1" lang="en-US" altLang="ja-JP" b="0" i="1" dirty="0" smtClean="0">
                            <a:latin typeface="Cambria Math" panose="02040503050406030204" pitchFamily="18" charset="0"/>
                          </a:rPr>
                        </m:ctrlPr>
                      </m:sSupPr>
                      <m:e>
                        <m:r>
                          <a:rPr kumimoji="1" lang="en-US" altLang="ja-JP" b="0" i="1" dirty="0" smtClean="0">
                            <a:latin typeface="Cambria Math" panose="02040503050406030204" pitchFamily="18" charset="0"/>
                          </a:rPr>
                          <m:t>𝐵</m:t>
                        </m:r>
                      </m:e>
                      <m:sup>
                        <m:r>
                          <a:rPr kumimoji="1" lang="en-US" altLang="ja-JP" b="0" i="1" dirty="0" smtClean="0">
                            <a:latin typeface="Cambria Math" panose="02040503050406030204" pitchFamily="18" charset="0"/>
                          </a:rPr>
                          <m:t>′</m:t>
                        </m:r>
                      </m:sup>
                    </m:sSup>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0</m:t>
                        </m:r>
                      </m:e>
                    </m:d>
                  </m:oMath>
                </a14:m>
                <a:r>
                  <a:rPr lang="en-US" altLang="ja-JP" dirty="0"/>
                  <a:t> : choke price</a:t>
                </a:r>
              </a:p>
              <a:p>
                <a:pPr lvl="1"/>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𝐵</m:t>
                        </m:r>
                      </m:e>
                      <m:sup>
                        <m:r>
                          <a:rPr lang="en-US" altLang="ja-JP" b="0" i="1" smtClean="0">
                            <a:latin typeface="Cambria Math" panose="02040503050406030204" pitchFamily="18" charset="0"/>
                          </a:rPr>
                          <m:t>′</m:t>
                        </m:r>
                      </m:sup>
                    </m:sSup>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0</m:t>
                        </m:r>
                      </m:e>
                    </m:d>
                  </m:oMath>
                </a14:m>
                <a:r>
                  <a:rPr lang="ja-JP" altLang="en-US" dirty="0"/>
                  <a:t>が無限の時は</a:t>
                </a:r>
                <a14:m>
                  <m:oMath xmlns:m="http://schemas.openxmlformats.org/officeDocument/2006/math">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𝑝</m:t>
                        </m:r>
                      </m:e>
                    </m:acc>
                  </m:oMath>
                </a14:m>
                <a:r>
                  <a:rPr lang="ja-JP" altLang="en-US" dirty="0"/>
                  <a:t>も無限</a:t>
                </a:r>
                <a:endParaRPr lang="en-US" altLang="ja-JP" dirty="0"/>
              </a:p>
              <a:p>
                <a:pPr lvl="1"/>
                <a14:m>
                  <m:oMath xmlns:m="http://schemas.openxmlformats.org/officeDocument/2006/math">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𝐷</m:t>
                        </m:r>
                      </m:e>
                    </m:acc>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𝑝</m:t>
                        </m:r>
                      </m:e>
                    </m:d>
                    <m:r>
                      <a:rPr kumimoji="1" lang="en-US" altLang="ja-JP" b="0" i="1" dirty="0" smtClean="0">
                        <a:latin typeface="Cambria Math" panose="02040503050406030204" pitchFamily="18" charset="0"/>
                      </a:rPr>
                      <m:t>=</m:t>
                    </m:r>
                    <m:sSup>
                      <m:sSupPr>
                        <m:ctrlPr>
                          <a:rPr kumimoji="1" lang="en-US" altLang="ja-JP" b="0" i="1" dirty="0" smtClean="0">
                            <a:latin typeface="Cambria Math" panose="02040503050406030204" pitchFamily="18" charset="0"/>
                          </a:rPr>
                        </m:ctrlPr>
                      </m:sSupPr>
                      <m:e>
                        <m:r>
                          <a:rPr kumimoji="1" lang="en-US" altLang="ja-JP" b="0" i="1" dirty="0" smtClean="0">
                            <a:latin typeface="Cambria Math" panose="02040503050406030204" pitchFamily="18" charset="0"/>
                          </a:rPr>
                          <m:t>𝑃</m:t>
                        </m:r>
                      </m:e>
                      <m:sup>
                        <m:r>
                          <a:rPr kumimoji="1" lang="en-US" altLang="ja-JP" b="0" i="1" dirty="0" smtClean="0">
                            <a:latin typeface="Cambria Math" panose="02040503050406030204" pitchFamily="18" charset="0"/>
                          </a:rPr>
                          <m:t>−1</m:t>
                        </m:r>
                      </m:sup>
                    </m:sSup>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𝑝</m:t>
                        </m:r>
                      </m:e>
                    </m:d>
                  </m:oMath>
                </a14:m>
                <a:endParaRPr lang="en-US" altLang="ja-JP" dirty="0"/>
              </a:p>
              <a:p>
                <a:r>
                  <a:rPr lang="en-US" altLang="ja-JP" dirty="0"/>
                  <a:t>Lemma 1</a:t>
                </a:r>
              </a:p>
              <a:p>
                <a:pPr lvl="1"/>
                <a14:m>
                  <m:oMath xmlns:m="http://schemas.openxmlformats.org/officeDocument/2006/math">
                    <m:r>
                      <a:rPr lang="en-US" altLang="ja-JP" b="0" i="1" smtClean="0">
                        <a:latin typeface="Cambria Math" panose="02040503050406030204" pitchFamily="18" charset="0"/>
                      </a:rPr>
                      <m:t>∀</m:t>
                    </m:r>
                    <m:r>
                      <a:rPr lang="en-US" altLang="ja-JP" b="0" i="1" smtClean="0">
                        <a:latin typeface="Cambria Math" panose="02040503050406030204" pitchFamily="18" charset="0"/>
                      </a:rPr>
                      <m:t>𝑝</m:t>
                    </m:r>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0,</m:t>
                        </m:r>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𝑝</m:t>
                            </m:r>
                          </m:e>
                        </m:acc>
                      </m:e>
                    </m:d>
                    <m:r>
                      <a:rPr lang="en-US" altLang="ja-JP" b="0" i="0" smtClean="0">
                        <a:latin typeface="Cambria Math" panose="02040503050406030204" pitchFamily="18" charset="0"/>
                      </a:rPr>
                      <m:t>, </m:t>
                    </m:r>
                    <m:acc>
                      <m:accPr>
                        <m:chr m:val="̃"/>
                        <m:ctrlPr>
                          <a:rPr lang="en-US" altLang="ja-JP" b="0" i="1" smtClean="0">
                            <a:latin typeface="Cambria Math" panose="02040503050406030204" pitchFamily="18" charset="0"/>
                          </a:rPr>
                        </m:ctrlPr>
                      </m:accPr>
                      <m:e>
                        <m:r>
                          <m:rPr>
                            <m:sty m:val="p"/>
                          </m:rPr>
                          <a:rPr lang="en-US" altLang="ja-JP" b="0" i="0" smtClean="0">
                            <a:latin typeface="Cambria Math" panose="02040503050406030204" pitchFamily="18" charset="0"/>
                          </a:rPr>
                          <m:t>D</m:t>
                        </m:r>
                      </m:e>
                    </m:acc>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𝑝</m:t>
                        </m:r>
                      </m:e>
                    </m:d>
                  </m:oMath>
                </a14:m>
                <a:r>
                  <a:rPr lang="ja-JP" altLang="en-US" dirty="0"/>
                  <a:t>は</a:t>
                </a:r>
                <a:r>
                  <a:rPr lang="en-US" altLang="ja-JP" dirty="0"/>
                  <a:t>finite, positive, </a:t>
                </a:r>
                <a14:m>
                  <m:oMath xmlns:m="http://schemas.openxmlformats.org/officeDocument/2006/math">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𝐷</m:t>
                        </m:r>
                      </m:e>
                    </m:acc>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𝑝</m:t>
                        </m:r>
                      </m:e>
                    </m:d>
                    <m:r>
                      <a:rPr kumimoji="1" lang="en-US" altLang="ja-JP" b="0" i="1" dirty="0" smtClean="0">
                        <a:latin typeface="Cambria Math" panose="02040503050406030204" pitchFamily="18" charset="0"/>
                      </a:rPr>
                      <m:t>&lt;0</m:t>
                    </m:r>
                  </m:oMath>
                </a14:m>
                <a:endParaRPr lang="en-US" altLang="ja-JP" dirty="0"/>
              </a:p>
              <a:p>
                <a:pPr lvl="1"/>
                <a14:m>
                  <m:oMath xmlns:m="http://schemas.openxmlformats.org/officeDocument/2006/math">
                    <m:func>
                      <m:funcPr>
                        <m:ctrlPr>
                          <a:rPr lang="en-US" altLang="ja-JP" b="0" i="1" smtClean="0">
                            <a:latin typeface="Cambria Math" panose="02040503050406030204" pitchFamily="18" charset="0"/>
                          </a:rPr>
                        </m:ctrlPr>
                      </m:funcPr>
                      <m:fName>
                        <m:limLow>
                          <m:limLowPr>
                            <m:ctrlPr>
                              <a:rPr lang="en-US" altLang="ja-JP" b="0" i="1" smtClean="0">
                                <a:latin typeface="Cambria Math" panose="02040503050406030204" pitchFamily="18" charset="0"/>
                              </a:rPr>
                            </m:ctrlPr>
                          </m:limLowPr>
                          <m:e>
                            <m:r>
                              <m:rPr>
                                <m:sty m:val="p"/>
                              </m:rPr>
                              <a:rPr lang="en-US" altLang="ja-JP" b="0" i="0" smtClean="0">
                                <a:latin typeface="Cambria Math" panose="02040503050406030204" pitchFamily="18" charset="0"/>
                              </a:rPr>
                              <m:t>lim</m:t>
                            </m:r>
                          </m:e>
                          <m:lim>
                            <m:r>
                              <a:rPr lang="en-US" altLang="ja-JP" b="0" i="1" smtClean="0">
                                <a:latin typeface="Cambria Math" panose="02040503050406030204" pitchFamily="18" charset="0"/>
                              </a:rPr>
                              <m:t>𝑝</m:t>
                            </m:r>
                            <m:r>
                              <a:rPr lang="en-US" altLang="ja-JP" b="0" i="1" smtClean="0">
                                <a:latin typeface="Cambria Math" panose="02040503050406030204" pitchFamily="18" charset="0"/>
                              </a:rPr>
                              <m:t>→0</m:t>
                            </m:r>
                          </m:lim>
                        </m:limLow>
                      </m:fName>
                      <m:e>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𝐷</m:t>
                            </m:r>
                          </m:e>
                        </m:acc>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𝑝</m:t>
                            </m:r>
                          </m:e>
                        </m:d>
                        <m:r>
                          <a:rPr kumimoji="1" lang="en-US" altLang="ja-JP" b="0" i="1" dirty="0" smtClean="0">
                            <a:latin typeface="Cambria Math" panose="02040503050406030204" pitchFamily="18" charset="0"/>
                          </a:rPr>
                          <m:t>=</m:t>
                        </m:r>
                        <m:acc>
                          <m:accPr>
                            <m:chr m:val="̅"/>
                            <m:ctrlPr>
                              <a:rPr kumimoji="1" lang="en-US" altLang="ja-JP" b="0" i="1" dirty="0" smtClean="0">
                                <a:latin typeface="Cambria Math" panose="02040503050406030204" pitchFamily="18" charset="0"/>
                              </a:rPr>
                            </m:ctrlPr>
                          </m:accPr>
                          <m:e>
                            <m:r>
                              <a:rPr kumimoji="1" lang="en-US" altLang="ja-JP" b="0" i="1" dirty="0" smtClean="0">
                                <a:latin typeface="Cambria Math" panose="02040503050406030204" pitchFamily="18" charset="0"/>
                              </a:rPr>
                              <m:t>𝑞</m:t>
                            </m:r>
                          </m:e>
                        </m:acc>
                        <m:r>
                          <a:rPr kumimoji="1" lang="en-US" altLang="ja-JP" b="0" i="1" dirty="0" smtClean="0">
                            <a:latin typeface="Cambria Math" panose="02040503050406030204" pitchFamily="18" charset="0"/>
                          </a:rPr>
                          <m:t>,</m:t>
                        </m:r>
                        <m:func>
                          <m:funcPr>
                            <m:ctrlPr>
                              <a:rPr kumimoji="1" lang="en-US" altLang="ja-JP" b="0" i="1" dirty="0" smtClean="0">
                                <a:latin typeface="Cambria Math" panose="02040503050406030204" pitchFamily="18" charset="0"/>
                              </a:rPr>
                            </m:ctrlPr>
                          </m:funcPr>
                          <m:fName>
                            <m:limLow>
                              <m:limLowPr>
                                <m:ctrlPr>
                                  <a:rPr kumimoji="1" lang="en-US" altLang="ja-JP" b="0" i="1" dirty="0" smtClean="0">
                                    <a:latin typeface="Cambria Math" panose="02040503050406030204" pitchFamily="18" charset="0"/>
                                  </a:rPr>
                                </m:ctrlPr>
                              </m:limLowPr>
                              <m:e>
                                <m:r>
                                  <m:rPr>
                                    <m:sty m:val="p"/>
                                  </m:rPr>
                                  <a:rPr kumimoji="1" lang="en-US" altLang="ja-JP" b="0" i="0" dirty="0" smtClean="0">
                                    <a:latin typeface="Cambria Math" panose="02040503050406030204" pitchFamily="18" charset="0"/>
                                  </a:rPr>
                                  <m:t>lim</m:t>
                                </m:r>
                              </m:e>
                              <m:lim>
                                <m:r>
                                  <a:rPr kumimoji="1" lang="en-US" altLang="ja-JP" b="0" i="1" dirty="0" smtClean="0">
                                    <a:latin typeface="Cambria Math" panose="02040503050406030204" pitchFamily="18" charset="0"/>
                                  </a:rPr>
                                  <m:t>𝑝</m:t>
                                </m:r>
                                <m:r>
                                  <a:rPr kumimoji="1" lang="en-US" altLang="ja-JP" b="0" i="1" dirty="0" smtClean="0">
                                    <a:latin typeface="Cambria Math" panose="02040503050406030204" pitchFamily="18" charset="0"/>
                                  </a:rPr>
                                  <m:t>→</m:t>
                                </m:r>
                                <m:acc>
                                  <m:accPr>
                                    <m:chr m:val="̅"/>
                                    <m:ctrlPr>
                                      <a:rPr kumimoji="1" lang="en-US" altLang="ja-JP" b="0" i="1" dirty="0" smtClean="0">
                                        <a:latin typeface="Cambria Math" panose="02040503050406030204" pitchFamily="18" charset="0"/>
                                      </a:rPr>
                                    </m:ctrlPr>
                                  </m:accPr>
                                  <m:e>
                                    <m:r>
                                      <a:rPr kumimoji="1" lang="en-US" altLang="ja-JP" b="0" i="1" dirty="0" smtClean="0">
                                        <a:latin typeface="Cambria Math" panose="02040503050406030204" pitchFamily="18" charset="0"/>
                                      </a:rPr>
                                      <m:t>𝑝</m:t>
                                    </m:r>
                                  </m:e>
                                </m:acc>
                              </m:lim>
                            </m:limLow>
                          </m:fName>
                          <m:e>
                            <m:acc>
                              <m:accPr>
                                <m:chr m:val="̃"/>
                                <m:ctrlPr>
                                  <a:rPr kumimoji="1" lang="en-US" altLang="ja-JP" b="0" i="1" dirty="0" smtClean="0">
                                    <a:latin typeface="Cambria Math" panose="02040503050406030204" pitchFamily="18" charset="0"/>
                                  </a:rPr>
                                </m:ctrlPr>
                              </m:accPr>
                              <m:e>
                                <m:r>
                                  <a:rPr kumimoji="1" lang="en-US" altLang="ja-JP" b="0" i="1" dirty="0" smtClean="0">
                                    <a:latin typeface="Cambria Math" panose="02040503050406030204" pitchFamily="18" charset="0"/>
                                  </a:rPr>
                                  <m:t>𝐷</m:t>
                                </m:r>
                              </m:e>
                            </m:acc>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𝑝</m:t>
                                </m:r>
                              </m:e>
                            </m:d>
                            <m:r>
                              <a:rPr kumimoji="1" lang="en-US" altLang="ja-JP" b="0" i="1" dirty="0" smtClean="0">
                                <a:latin typeface="Cambria Math" panose="02040503050406030204" pitchFamily="18" charset="0"/>
                              </a:rPr>
                              <m:t>=0</m:t>
                            </m:r>
                          </m:e>
                        </m:func>
                      </m:e>
                    </m:func>
                  </m:oMath>
                </a14:m>
                <a:endParaRPr lang="en-US" altLang="ja-JP" dirty="0"/>
              </a:p>
              <a:p>
                <a:pPr lvl="1"/>
                <a14:m>
                  <m:oMath xmlns:m="http://schemas.openxmlformats.org/officeDocument/2006/math">
                    <m:r>
                      <a:rPr lang="en-US" altLang="ja-JP" b="0" i="1" smtClean="0">
                        <a:latin typeface="Cambria Math" panose="02040503050406030204" pitchFamily="18" charset="0"/>
                      </a:rPr>
                      <m:t>𝐷</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𝑝</m:t>
                        </m:r>
                      </m:e>
                    </m:d>
                    <m:r>
                      <a:rPr lang="en-US" altLang="ja-JP" b="0" i="1" smtClean="0">
                        <a:latin typeface="Cambria Math" panose="02040503050406030204" pitchFamily="18" charset="0"/>
                      </a:rPr>
                      <m:t>=</m:t>
                    </m:r>
                    <m:d>
                      <m:dPr>
                        <m:begChr m:val="{"/>
                        <m:endChr m:val=""/>
                        <m:ctrlPr>
                          <a:rPr lang="en-US" altLang="ja-JP" b="0" i="1" smtClean="0">
                            <a:latin typeface="Cambria Math" panose="02040503050406030204" pitchFamily="18" charset="0"/>
                          </a:rPr>
                        </m:ctrlPr>
                      </m:dPr>
                      <m:e>
                        <m:eqArr>
                          <m:eqArrPr>
                            <m:ctrlPr>
                              <a:rPr lang="en-US" altLang="ja-JP" b="0" i="1" smtClean="0">
                                <a:latin typeface="Cambria Math" panose="02040503050406030204" pitchFamily="18" charset="0"/>
                              </a:rPr>
                            </m:ctrlPr>
                          </m:eqArrPr>
                          <m:e>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𝐷</m:t>
                                </m:r>
                              </m:e>
                            </m:acc>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𝑝</m:t>
                                </m:r>
                              </m:e>
                            </m:d>
                            <m:r>
                              <a:rPr kumimoji="1" lang="en-US" altLang="ja-JP" b="0" i="1" dirty="0" smtClean="0">
                                <a:latin typeface="Cambria Math" panose="02040503050406030204" pitchFamily="18" charset="0"/>
                              </a:rPr>
                              <m:t> </m:t>
                            </m:r>
                            <m:r>
                              <a:rPr kumimoji="1" lang="en-US" altLang="ja-JP" b="0" i="1" dirty="0" smtClean="0">
                                <a:latin typeface="Cambria Math" panose="02040503050406030204" pitchFamily="18" charset="0"/>
                              </a:rPr>
                              <m:t>𝑝</m:t>
                            </m:r>
                            <m:r>
                              <a:rPr kumimoji="1" lang="en-US" altLang="ja-JP" b="0" i="1" dirty="0" smtClean="0">
                                <a:latin typeface="Cambria Math" panose="02040503050406030204" pitchFamily="18" charset="0"/>
                              </a:rPr>
                              <m:t>∈</m:t>
                            </m:r>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0,</m:t>
                                </m:r>
                                <m:acc>
                                  <m:accPr>
                                    <m:chr m:val="̅"/>
                                    <m:ctrlPr>
                                      <a:rPr kumimoji="1" lang="en-US" altLang="ja-JP" b="0" i="1" dirty="0" smtClean="0">
                                        <a:latin typeface="Cambria Math" panose="02040503050406030204" pitchFamily="18" charset="0"/>
                                      </a:rPr>
                                    </m:ctrlPr>
                                  </m:accPr>
                                  <m:e>
                                    <m:r>
                                      <a:rPr kumimoji="1" lang="en-US" altLang="ja-JP" b="0" i="1" dirty="0" smtClean="0">
                                        <a:latin typeface="Cambria Math" panose="02040503050406030204" pitchFamily="18" charset="0"/>
                                      </a:rPr>
                                      <m:t>𝑝</m:t>
                                    </m:r>
                                  </m:e>
                                </m:acc>
                              </m:e>
                            </m:d>
                          </m:e>
                          <m:e>
                            <m:r>
                              <a:rPr lang="en-US" altLang="ja-JP" b="0" i="1" smtClean="0">
                                <a:latin typeface="Cambria Math" panose="02040503050406030204" pitchFamily="18" charset="0"/>
                              </a:rPr>
                              <m:t>0 </m:t>
                            </m:r>
                            <m:r>
                              <a:rPr lang="en-US" altLang="ja-JP" b="0" i="1" smtClean="0">
                                <a:latin typeface="Cambria Math" panose="02040503050406030204" pitchFamily="18" charset="0"/>
                              </a:rPr>
                              <m:t>𝑝</m:t>
                            </m:r>
                            <m:r>
                              <a:rPr lang="en-US" altLang="ja-JP" b="0" i="1" smtClean="0">
                                <a:latin typeface="Cambria Math" panose="02040503050406030204" pitchFamily="18" charset="0"/>
                              </a:rPr>
                              <m:t>≥</m:t>
                            </m:r>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𝑝</m:t>
                                </m:r>
                              </m:e>
                            </m:acc>
                          </m:e>
                        </m:eqArr>
                      </m:e>
                    </m:d>
                  </m:oMath>
                </a14:m>
                <a:endParaRPr lang="en-US" altLang="ja-JP" dirty="0"/>
              </a:p>
              <a:p>
                <a:pPr lvl="1"/>
                <a:endParaRPr lang="en-US" altLang="ja-JP" dirty="0"/>
              </a:p>
            </p:txBody>
          </p:sp>
        </mc:Choice>
        <mc:Fallback xmlns="">
          <p:sp>
            <p:nvSpPr>
              <p:cNvPr id="3" name="コンテンツ プレースホルダー 2">
                <a:extLst>
                  <a:ext uri="{FF2B5EF4-FFF2-40B4-BE49-F238E27FC236}">
                    <a16:creationId xmlns:a16="http://schemas.microsoft.com/office/drawing/2014/main" id="{95668701-FDFF-B550-B4BB-2C2A2BCD599E}"/>
                  </a:ext>
                </a:extLst>
              </p:cNvPr>
              <p:cNvSpPr>
                <a:spLocks noGrp="1" noRot="1" noChangeAspect="1" noMove="1" noResize="1" noEditPoints="1" noAdjustHandles="1" noChangeArrowheads="1" noChangeShapeType="1" noTextEdit="1"/>
              </p:cNvSpPr>
              <p:nvPr>
                <p:ph idx="1"/>
              </p:nvPr>
            </p:nvSpPr>
            <p:spPr>
              <a:xfrm>
                <a:off x="407893" y="1583578"/>
                <a:ext cx="5365377" cy="4909296"/>
              </a:xfrm>
              <a:blipFill>
                <a:blip r:embed="rId2"/>
                <a:stretch>
                  <a:fillRect l="-1591" t="-2733"/>
                </a:stretch>
              </a:blipFill>
            </p:spPr>
            <p:txBody>
              <a:bodyPr/>
              <a:lstStyle/>
              <a:p>
                <a:r>
                  <a:rPr lang="ja-JP" altLang="en-US">
                    <a:noFill/>
                  </a:rPr>
                  <a:t> </a:t>
                </a:r>
              </a:p>
            </p:txBody>
          </p:sp>
        </mc:Fallback>
      </mc:AlternateContent>
      <p:pic>
        <p:nvPicPr>
          <p:cNvPr id="7" name="図 6">
            <a:extLst>
              <a:ext uri="{FF2B5EF4-FFF2-40B4-BE49-F238E27FC236}">
                <a16:creationId xmlns:a16="http://schemas.microsoft.com/office/drawing/2014/main" id="{F2C66D8B-8940-5A04-B570-8841CBBEB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7082" y="1099681"/>
            <a:ext cx="6385221" cy="4658637"/>
          </a:xfrm>
          <a:prstGeom prst="rect">
            <a:avLst/>
          </a:prstGeom>
        </p:spPr>
      </p:pic>
    </p:spTree>
    <p:extLst>
      <p:ext uri="{BB962C8B-B14F-4D97-AF65-F5344CB8AC3E}">
        <p14:creationId xmlns:p14="http://schemas.microsoft.com/office/powerpoint/2010/main" val="3881355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23296C-20FC-23B4-13D9-D05287561225}"/>
              </a:ext>
            </a:extLst>
          </p:cNvPr>
          <p:cNvSpPr>
            <a:spLocks noGrp="1"/>
          </p:cNvSpPr>
          <p:nvPr>
            <p:ph type="title"/>
          </p:nvPr>
        </p:nvSpPr>
        <p:spPr/>
        <p:txBody>
          <a:bodyPr/>
          <a:lstStyle/>
          <a:p>
            <a:r>
              <a:rPr kumimoji="1" lang="en-US" altLang="ja-JP" dirty="0"/>
              <a:t>Model </a:t>
            </a:r>
            <a:r>
              <a:rPr kumimoji="1" lang="ja-JP" altLang="en-US" dirty="0"/>
              <a:t>③</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9139322-2274-C557-2639-AA7B7AC5590B}"/>
                  </a:ext>
                </a:extLst>
              </p:cNvPr>
              <p:cNvSpPr>
                <a:spLocks noGrp="1"/>
              </p:cNvSpPr>
              <p:nvPr>
                <p:ph idx="1"/>
              </p:nvPr>
            </p:nvSpPr>
            <p:spPr/>
            <p:txBody>
              <a:bodyPr>
                <a:normAutofit/>
              </a:bodyPr>
              <a:lstStyle/>
              <a:p>
                <a:r>
                  <a:rPr kumimoji="1" lang="ja-JP" altLang="en-US" dirty="0"/>
                  <a:t>企業には</a:t>
                </a:r>
                <a:r>
                  <a:rPr kumimoji="1" lang="en-US" altLang="ja-JP" dirty="0"/>
                  <a:t>3</a:t>
                </a:r>
                <a:r>
                  <a:rPr kumimoji="1" lang="ja-JP" altLang="en-US" dirty="0"/>
                  <a:t>つのコスト源</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𝑅</m:t>
                    </m:r>
                  </m:oMath>
                </a14:m>
                <a:r>
                  <a:rPr kumimoji="1" lang="ja-JP" altLang="en-US" dirty="0"/>
                  <a:t> </a:t>
                </a:r>
                <a:r>
                  <a:rPr kumimoji="1" lang="en-US" altLang="ja-JP" dirty="0"/>
                  <a:t>: R&amp;D cost that must be sunk at time 0 </a:t>
                </a:r>
              </a:p>
              <a:p>
                <a:pPr lvl="2"/>
                <a:r>
                  <a:rPr kumimoji="1" lang="en-US" altLang="ja-JP" dirty="0"/>
                  <a:t>fixed cost, independent of capacity or output</a:t>
                </a:r>
              </a:p>
              <a:p>
                <a:pPr lvl="1"/>
                <a14:m>
                  <m:oMath xmlns:m="http://schemas.openxmlformats.org/officeDocument/2006/math">
                    <m:r>
                      <a:rPr kumimoji="1" lang="en-US" altLang="ja-JP" b="0" i="1" smtClean="0">
                        <a:latin typeface="Cambria Math" panose="02040503050406030204" pitchFamily="18" charset="0"/>
                      </a:rPr>
                      <m:t>𝐾𝑄</m:t>
                    </m:r>
                  </m:oMath>
                </a14:m>
                <a:r>
                  <a:rPr kumimoji="1" lang="ja-JP" altLang="en-US" dirty="0"/>
                  <a:t> </a:t>
                </a:r>
                <a:r>
                  <a:rPr kumimoji="1" lang="en-US" altLang="ja-JP" dirty="0"/>
                  <a:t>: cost that must be sunk at time 0 to install capacity </a:t>
                </a:r>
                <a14:m>
                  <m:oMath xmlns:m="http://schemas.openxmlformats.org/officeDocument/2006/math">
                    <m:r>
                      <a:rPr kumimoji="1" lang="en-US" altLang="ja-JP" b="0" i="1" smtClean="0">
                        <a:latin typeface="Cambria Math" panose="02040503050406030204" pitchFamily="18" charset="0"/>
                      </a:rPr>
                      <m:t>𝑄</m:t>
                    </m:r>
                  </m:oMath>
                </a14:m>
                <a:r>
                  <a:rPr kumimoji="1" lang="en-US" altLang="ja-JP" dirty="0"/>
                  <a:t>, where </a:t>
                </a:r>
                <a14:m>
                  <m:oMath xmlns:m="http://schemas.openxmlformats.org/officeDocument/2006/math">
                    <m:r>
                      <a:rPr kumimoji="1" lang="en-US" altLang="ja-JP" b="0" i="1" smtClean="0">
                        <a:latin typeface="Cambria Math" panose="02040503050406030204" pitchFamily="18" charset="0"/>
                      </a:rPr>
                      <m:t>𝐾</m:t>
                    </m:r>
                    <m:r>
                      <a:rPr kumimoji="1" lang="en-US" altLang="ja-JP" b="0" i="1" smtClean="0">
                        <a:latin typeface="Cambria Math" panose="02040503050406030204" pitchFamily="18" charset="0"/>
                      </a:rPr>
                      <m:t>&gt;0</m:t>
                    </m:r>
                  </m:oMath>
                </a14:m>
                <a:endParaRPr kumimoji="1" lang="en-US" altLang="ja-JP" dirty="0"/>
              </a:p>
              <a:p>
                <a:pPr lvl="1"/>
                <a14:m>
                  <m:oMath xmlns:m="http://schemas.openxmlformats.org/officeDocument/2006/math">
                    <m:r>
                      <a:rPr kumimoji="1" lang="en-US" altLang="ja-JP" b="0" i="1" smtClean="0">
                        <a:latin typeface="Cambria Math" panose="02040503050406030204" pitchFamily="18" charset="0"/>
                      </a:rPr>
                      <m:t>𝑅</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𝐾𝑄</m:t>
                    </m:r>
                  </m:oMath>
                </a14:m>
                <a:r>
                  <a:rPr kumimoji="1" lang="ja-JP" altLang="en-US" dirty="0"/>
                  <a:t>はストックの概念であるが、ほかのフロー量との比較を容易にするために、これらもフロー概念として表現すると便利。</a:t>
                </a:r>
                <a:endParaRPr kumimoji="1" lang="en-US" altLang="ja-JP" dirty="0"/>
              </a:p>
              <a:p>
                <a:pPr lvl="2"/>
                <a14:m>
                  <m:oMath xmlns:m="http://schemas.openxmlformats.org/officeDocument/2006/math">
                    <m:r>
                      <a:rPr kumimoji="1" lang="en-US" altLang="ja-JP" b="0" i="1" smtClean="0">
                        <a:latin typeface="Cambria Math" panose="02040503050406030204" pitchFamily="18" charset="0"/>
                      </a:rPr>
                      <m:t>𝜌</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𝑟𝑅</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𝜅</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𝑟𝐾</m:t>
                    </m:r>
                  </m:oMath>
                </a14:m>
                <a:r>
                  <a:rPr kumimoji="1" lang="ja-JP" altLang="en-US" dirty="0"/>
                  <a:t> </a:t>
                </a:r>
                <a:r>
                  <a:rPr kumimoji="1" lang="en-US" altLang="ja-JP" dirty="0"/>
                  <a:t>: per-period payments to finance R&amp;D and unit capacity investment</a:t>
                </a:r>
              </a:p>
              <a:p>
                <a:pPr lvl="1"/>
                <a:r>
                  <a:rPr lang="en-US" altLang="ja-JP" dirty="0"/>
                  <a:t>Once sunk investment are in place, the cost of producing at rate </a:t>
                </a:r>
                <a14:m>
                  <m:oMath xmlns:m="http://schemas.openxmlformats.org/officeDocument/2006/math">
                    <m:r>
                      <a:rPr lang="en-US" altLang="ja-JP" b="0" i="1" smtClean="0">
                        <a:latin typeface="Cambria Math" panose="02040503050406030204" pitchFamily="18" charset="0"/>
                      </a:rPr>
                      <m:t>𝑞</m:t>
                    </m:r>
                    <m:r>
                      <a:rPr lang="en-US" altLang="ja-JP" b="0" i="1" smtClean="0">
                        <a:latin typeface="Cambria Math" panose="02040503050406030204" pitchFamily="18" charset="0"/>
                      </a:rPr>
                      <m:t>≤</m:t>
                    </m:r>
                    <m:r>
                      <a:rPr lang="en-US" altLang="ja-JP" b="0" i="1" smtClean="0">
                        <a:latin typeface="Cambria Math" panose="02040503050406030204" pitchFamily="18" charset="0"/>
                      </a:rPr>
                      <m:t>𝑄</m:t>
                    </m:r>
                  </m:oMath>
                </a14:m>
                <a:r>
                  <a:rPr kumimoji="1" lang="ja-JP" altLang="en-US" dirty="0"/>
                  <a:t> </a:t>
                </a:r>
                <a:r>
                  <a:rPr kumimoji="1" lang="en-US" altLang="ja-JP" dirty="0"/>
                  <a:t>each period is </a:t>
                </a:r>
                <a14:m>
                  <m:oMath xmlns:m="http://schemas.openxmlformats.org/officeDocument/2006/math">
                    <m:r>
                      <a:rPr kumimoji="1" lang="en-US" altLang="ja-JP" b="0" i="1" smtClean="0">
                        <a:latin typeface="Cambria Math" panose="02040503050406030204" pitchFamily="18" charset="0"/>
                      </a:rPr>
                      <m:t>𝑐𝑞</m:t>
                    </m:r>
                  </m:oMath>
                </a14:m>
                <a:r>
                  <a:rPr kumimoji="1" lang="en-US" altLang="ja-JP" dirty="0"/>
                  <a:t>, where </a:t>
                </a:r>
                <a14:m>
                  <m:oMath xmlns:m="http://schemas.openxmlformats.org/officeDocument/2006/math">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&gt;0</m:t>
                    </m:r>
                  </m:oMath>
                </a14:m>
                <a:r>
                  <a:rPr kumimoji="1" lang="ja-JP" altLang="en-US" dirty="0"/>
                  <a:t> </a:t>
                </a:r>
                <a:r>
                  <a:rPr kumimoji="1" lang="en-US" altLang="ja-JP" dirty="0"/>
                  <a:t>is the marginal cost of producing a unit in a period</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F9139322-2274-C557-2639-AA7B7AC5590B}"/>
                  </a:ext>
                </a:extLst>
              </p:cNvPr>
              <p:cNvSpPr>
                <a:spLocks noGrp="1" noRot="1" noChangeAspect="1" noMove="1" noResize="1" noEditPoints="1" noAdjustHandles="1" noChangeArrowheads="1" noChangeShapeType="1" noTextEdit="1"/>
              </p:cNvSpPr>
              <p:nvPr>
                <p:ph idx="1"/>
              </p:nvPr>
            </p:nvSpPr>
            <p:spPr>
              <a:blipFill>
                <a:blip r:embed="rId2"/>
                <a:stretch>
                  <a:fillRect l="-1043" t="-2241" r="-290" b="-238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85487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B32086-98A6-A289-C188-B9C5A61E958E}"/>
              </a:ext>
            </a:extLst>
          </p:cNvPr>
          <p:cNvSpPr>
            <a:spLocks noGrp="1"/>
          </p:cNvSpPr>
          <p:nvPr>
            <p:ph type="title"/>
          </p:nvPr>
        </p:nvSpPr>
        <p:spPr/>
        <p:txBody>
          <a:bodyPr/>
          <a:lstStyle/>
          <a:p>
            <a:r>
              <a:rPr kumimoji="1" lang="en-US" altLang="ja-JP" dirty="0"/>
              <a:t>Model </a:t>
            </a:r>
            <a:r>
              <a:rPr kumimoji="1" lang="ja-JP" altLang="en-US" dirty="0"/>
              <a:t>④</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6989C77B-2B72-CFE3-ED77-06C3D3664251}"/>
                  </a:ext>
                </a:extLst>
              </p:cNvPr>
              <p:cNvSpPr>
                <a:spLocks noGrp="1"/>
              </p:cNvSpPr>
              <p:nvPr>
                <p:ph idx="1"/>
              </p:nvPr>
            </p:nvSpPr>
            <p:spPr/>
            <p:txBody>
              <a:bodyPr/>
              <a:lstStyle/>
              <a:p>
                <a:r>
                  <a:rPr kumimoji="1" lang="en-US" altLang="ja-JP" dirty="0"/>
                  <a:t>AMC</a:t>
                </a:r>
                <a:r>
                  <a:rPr kumimoji="1" lang="ja-JP" altLang="en-US" dirty="0"/>
                  <a:t>の設定</a:t>
                </a:r>
                <a:endParaRPr kumimoji="1" lang="en-US" altLang="ja-JP" dirty="0"/>
              </a:p>
              <a:p>
                <a:pPr lvl="1"/>
                <a:r>
                  <a:rPr lang="en-US" altLang="ja-JP" dirty="0"/>
                  <a:t>Donor</a:t>
                </a:r>
                <a:r>
                  <a:rPr lang="ja-JP" altLang="en-US" dirty="0"/>
                  <a:t>はファンドサイズ</a:t>
                </a:r>
                <a14:m>
                  <m:oMath xmlns:m="http://schemas.openxmlformats.org/officeDocument/2006/math">
                    <m:r>
                      <a:rPr lang="en-US" altLang="ja-JP" b="0" i="1" smtClean="0">
                        <a:latin typeface="Cambria Math" panose="02040503050406030204" pitchFamily="18" charset="0"/>
                      </a:rPr>
                      <m:t>𝐹</m:t>
                    </m:r>
                  </m:oMath>
                </a14:m>
                <a:r>
                  <a:rPr kumimoji="1" lang="ja-JP" altLang="en-US" dirty="0"/>
                  <a:t>と</a:t>
                </a:r>
                <a:r>
                  <a:rPr kumimoji="1" lang="en-US" altLang="ja-JP" dirty="0"/>
                  <a:t>per-unit subsidy </a:t>
                </a:r>
                <a14:m>
                  <m:oMath xmlns:m="http://schemas.openxmlformats.org/officeDocument/2006/math">
                    <m:r>
                      <a:rPr kumimoji="1" lang="en-US" altLang="ja-JP" b="0" i="1" smtClean="0">
                        <a:latin typeface="Cambria Math" panose="02040503050406030204" pitchFamily="18" charset="0"/>
                      </a:rPr>
                      <m:t>𝑠</m:t>
                    </m:r>
                  </m:oMath>
                </a14:m>
                <a:r>
                  <a:rPr kumimoji="1" lang="ja-JP" altLang="en-US" dirty="0"/>
                  <a:t>を決定</a:t>
                </a:r>
                <a:endParaRPr kumimoji="1" lang="en-US" altLang="ja-JP" dirty="0"/>
              </a:p>
              <a:p>
                <a:pPr lvl="1"/>
                <a:r>
                  <a:rPr lang="ja-JP" altLang="en-US" dirty="0"/>
                  <a:t>ファンドはほかの用途には使用不可</a:t>
                </a:r>
                <a:endParaRPr lang="en-US" altLang="ja-JP" dirty="0"/>
              </a:p>
              <a:p>
                <a:pPr lvl="1"/>
                <a:r>
                  <a:rPr kumimoji="1" lang="ja-JP" altLang="en-US" dirty="0"/>
                  <a:t>ファンドの利率はファンドに還元されるとする</a:t>
                </a:r>
                <a:endParaRPr kumimoji="1" lang="en-US" altLang="ja-JP" dirty="0"/>
              </a:p>
              <a:p>
                <a:pPr lvl="2"/>
                <a:r>
                  <a:rPr lang="en-US" altLang="ja-JP" dirty="0"/>
                  <a:t>(donor</a:t>
                </a:r>
                <a:r>
                  <a:rPr lang="ja-JP" altLang="en-US" dirty="0"/>
                  <a:t>に戻ってくる場合も考察している</a:t>
                </a:r>
                <a:r>
                  <a:rPr lang="en-US" altLang="ja-JP" dirty="0"/>
                  <a:t>)</a:t>
                </a:r>
              </a:p>
              <a:p>
                <a:pPr lvl="1"/>
                <a:r>
                  <a:rPr kumimoji="1" lang="ja-JP" altLang="en-US" dirty="0"/>
                  <a:t>ファンドがなくならない限り、企業は途上国がワクチンを買うごとに</a:t>
                </a:r>
                <a14:m>
                  <m:oMath xmlns:m="http://schemas.openxmlformats.org/officeDocument/2006/math">
                    <m:r>
                      <a:rPr kumimoji="1" lang="en-US" altLang="ja-JP" b="0" i="1" smtClean="0">
                        <a:latin typeface="Cambria Math" panose="02040503050406030204" pitchFamily="18" charset="0"/>
                      </a:rPr>
                      <m:t>𝑠</m:t>
                    </m:r>
                  </m:oMath>
                </a14:m>
                <a:r>
                  <a:rPr kumimoji="1" lang="ja-JP" altLang="en-US" dirty="0"/>
                  <a:t>の補助金を受け取る</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𝑇</m:t>
                    </m:r>
                  </m:oMath>
                </a14:m>
                <a:r>
                  <a:rPr kumimoji="1" lang="ja-JP" altLang="en-US" dirty="0"/>
                  <a:t>でファンドがなくなるとして、</a:t>
                </a:r>
                <a14:m>
                  <m:oMath xmlns:m="http://schemas.openxmlformats.org/officeDocument/2006/math">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𝑇</m:t>
                        </m:r>
                      </m:e>
                    </m:d>
                  </m:oMath>
                </a14:m>
                <a:r>
                  <a:rPr kumimoji="1" lang="ja-JP" altLang="en-US" dirty="0"/>
                  <a:t> </a:t>
                </a:r>
                <a:r>
                  <a:rPr kumimoji="1" lang="en-US" altLang="ja-JP" dirty="0"/>
                  <a:t>: AMC period, </a:t>
                </a:r>
                <a14:m>
                  <m:oMath xmlns:m="http://schemas.openxmlformats.org/officeDocument/2006/math">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𝑇</m:t>
                        </m:r>
                        <m:r>
                          <a:rPr kumimoji="1" lang="en-US" altLang="ja-JP" b="0" i="1" smtClean="0">
                            <a:latin typeface="Cambria Math" panose="02040503050406030204" pitchFamily="18" charset="0"/>
                          </a:rPr>
                          <m:t>,∞</m:t>
                        </m:r>
                      </m:e>
                    </m:d>
                  </m:oMath>
                </a14:m>
                <a:r>
                  <a:rPr kumimoji="1" lang="ja-JP" altLang="en-US" dirty="0"/>
                  <a:t> </a:t>
                </a:r>
                <a:r>
                  <a:rPr kumimoji="1" lang="en-US" altLang="ja-JP" dirty="0"/>
                  <a:t>: tail period</a:t>
                </a:r>
                <a:r>
                  <a:rPr kumimoji="1" lang="ja-JP" altLang="en-US" dirty="0"/>
                  <a:t>と呼ぶ</a:t>
                </a:r>
                <a:endParaRPr kumimoji="1" lang="en-US" altLang="ja-JP" dirty="0"/>
              </a:p>
              <a:p>
                <a:pPr lvl="1"/>
                <a:r>
                  <a:rPr kumimoji="1" lang="en-US" altLang="ja-JP" dirty="0">
                    <a:highlight>
                      <a:srgbClr val="FFFF00"/>
                    </a:highlight>
                  </a:rPr>
                  <a:t>The framework AMC is linear in output</a:t>
                </a:r>
              </a:p>
              <a:p>
                <a:pPr lvl="1"/>
                <a:endParaRPr kumimoji="1" lang="en-US" altLang="ja-JP" dirty="0">
                  <a:highlight>
                    <a:srgbClr val="FFFF00"/>
                  </a:highlight>
                </a:endParaRPr>
              </a:p>
              <a:p>
                <a:pPr lvl="1"/>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6989C77B-2B72-CFE3-ED77-06C3D3664251}"/>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2391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A79652-B709-DAB8-77E1-A0F3C4417DF1}"/>
              </a:ext>
            </a:extLst>
          </p:cNvPr>
          <p:cNvSpPr>
            <a:spLocks noGrp="1"/>
          </p:cNvSpPr>
          <p:nvPr>
            <p:ph type="title"/>
          </p:nvPr>
        </p:nvSpPr>
        <p:spPr/>
        <p:txBody>
          <a:bodyPr/>
          <a:lstStyle/>
          <a:p>
            <a:r>
              <a:rPr kumimoji="1" lang="en-US" altLang="ja-JP" dirty="0"/>
              <a:t>Model </a:t>
            </a:r>
            <a:r>
              <a:rPr kumimoji="1" lang="ja-JP" altLang="en-US" dirty="0"/>
              <a:t>⑤</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0CC36DB-FEEB-AFF4-D3D3-01D98E62FF11}"/>
                  </a:ext>
                </a:extLst>
              </p:cNvPr>
              <p:cNvSpPr>
                <a:spLocks noGrp="1"/>
              </p:cNvSpPr>
              <p:nvPr>
                <p:ph idx="1"/>
              </p:nvPr>
            </p:nvSpPr>
            <p:spPr/>
            <p:txBody>
              <a:bodyPr>
                <a:normAutofit/>
              </a:bodyPr>
              <a:lstStyle/>
              <a:p>
                <a:r>
                  <a:rPr kumimoji="1" lang="ja-JP" altLang="en-US" dirty="0"/>
                  <a:t>価格形成や</a:t>
                </a:r>
                <a:r>
                  <a:rPr kumimoji="1" lang="en-US" altLang="ja-JP" dirty="0"/>
                  <a:t>ex post</a:t>
                </a:r>
                <a:r>
                  <a:rPr kumimoji="1" lang="ja-JP" altLang="en-US" dirty="0"/>
                  <a:t>購買の過程</a:t>
                </a:r>
                <a:endParaRPr kumimoji="1" lang="en-US" altLang="ja-JP" dirty="0"/>
              </a:p>
              <a:p>
                <a:pPr lvl="1"/>
                <a:r>
                  <a:rPr lang="ja-JP" altLang="en-US" dirty="0"/>
                  <a:t>投資がサンクコストになったら、将来のワクチン購入に関してドナーとナッシュ交渉をする。この交渉は投資がサンクしたあとに行われるため、ホールドアップ問題が生じる。</a:t>
                </a:r>
                <a:endParaRPr lang="en-US" altLang="ja-JP" dirty="0"/>
              </a:p>
              <a:p>
                <a:pPr lvl="1"/>
                <a:r>
                  <a:rPr kumimoji="1" lang="en-US" altLang="ja-JP" dirty="0">
                    <a:highlight>
                      <a:srgbClr val="FFFF00"/>
                    </a:highlight>
                  </a:rPr>
                  <a:t>Bargaining framework</a:t>
                </a:r>
                <a:r>
                  <a:rPr kumimoji="1" lang="ja-JP" altLang="en-US" dirty="0">
                    <a:highlight>
                      <a:srgbClr val="FFFF00"/>
                    </a:highlight>
                  </a:rPr>
                  <a:t>を使うメリット</a:t>
                </a:r>
                <a:endParaRPr kumimoji="1" lang="en-US" altLang="ja-JP" dirty="0">
                  <a:highlight>
                    <a:srgbClr val="FFFF00"/>
                  </a:highlight>
                </a:endParaRPr>
              </a:p>
              <a:p>
                <a:pPr lvl="2"/>
                <a:r>
                  <a:rPr lang="en-US" altLang="ja-JP" dirty="0">
                    <a:highlight>
                      <a:srgbClr val="FFFF00"/>
                    </a:highlight>
                  </a:rPr>
                  <a:t>Besides hold-up, it builds in elements of bilateral monopoly, both important and realistic features of markets in which AMCs might be used. The absence of an</a:t>
                </a:r>
                <a:r>
                  <a:rPr lang="ja-JP" altLang="en-US" dirty="0">
                    <a:highlight>
                      <a:srgbClr val="FFFF00"/>
                    </a:highlight>
                  </a:rPr>
                  <a:t>　</a:t>
                </a:r>
                <a:r>
                  <a:rPr lang="en-US" altLang="ja-JP" dirty="0">
                    <a:highlight>
                      <a:srgbClr val="FFFF00"/>
                    </a:highlight>
                  </a:rPr>
                  <a:t>AMC does not preclude the possibility of trade nor</a:t>
                </a:r>
                <a:r>
                  <a:rPr lang="ja-JP" altLang="en-US" dirty="0">
                    <a:highlight>
                      <a:srgbClr val="FFFF00"/>
                    </a:highlight>
                  </a:rPr>
                  <a:t>　</a:t>
                </a:r>
                <a:r>
                  <a:rPr lang="en-US" altLang="ja-JP" dirty="0">
                    <a:highlight>
                      <a:srgbClr val="FFFF00"/>
                    </a:highlight>
                  </a:rPr>
                  <a:t>does its presence preclude the possibility of bargaining</a:t>
                </a:r>
                <a:r>
                  <a:rPr lang="ja-JP" altLang="en-US" dirty="0">
                    <a:highlight>
                      <a:srgbClr val="FFFF00"/>
                    </a:highlight>
                  </a:rPr>
                  <a:t> </a:t>
                </a:r>
                <a:r>
                  <a:rPr lang="en-US" altLang="ja-JP" dirty="0">
                    <a:highlight>
                      <a:srgbClr val="FFFF00"/>
                    </a:highlight>
                  </a:rPr>
                  <a:t>under its shadow. Thus, although the AMC will have scope to affect equilibrium outcomes, it will not be through exogenous assumptions on the effect of the AMC on the structure of price formation</a:t>
                </a:r>
              </a:p>
              <a:p>
                <a:pPr lvl="1"/>
                <a14:m>
                  <m:oMath xmlns:m="http://schemas.openxmlformats.org/officeDocument/2006/math">
                    <m:r>
                      <a:rPr lang="en-US" altLang="ja-JP" b="0" i="1" smtClean="0">
                        <a:latin typeface="Cambria Math" panose="02040503050406030204" pitchFamily="18" charset="0"/>
                      </a:rPr>
                      <m:t>𝛽</m:t>
                    </m:r>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0,1</m:t>
                        </m:r>
                      </m:e>
                    </m:d>
                  </m:oMath>
                </a14:m>
                <a:r>
                  <a:rPr lang="en-US" altLang="ja-JP" dirty="0"/>
                  <a:t> : </a:t>
                </a:r>
                <a:r>
                  <a:rPr lang="ja-JP" altLang="en-US" dirty="0"/>
                  <a:t>企業の</a:t>
                </a:r>
                <a:r>
                  <a:rPr lang="en-US" altLang="ja-JP" dirty="0"/>
                  <a:t>bargaining weight, </a:t>
                </a:r>
                <a14:m>
                  <m:oMath xmlns:m="http://schemas.openxmlformats.org/officeDocument/2006/math">
                    <m:r>
                      <a:rPr lang="en-US" altLang="ja-JP" b="0" i="1" smtClean="0">
                        <a:latin typeface="Cambria Math" panose="02040503050406030204" pitchFamily="18" charset="0"/>
                      </a:rPr>
                      <m:t>1−</m:t>
                    </m:r>
                    <m:r>
                      <a:rPr lang="en-US" altLang="ja-JP" b="0" i="1" smtClean="0">
                        <a:latin typeface="Cambria Math" panose="02040503050406030204" pitchFamily="18" charset="0"/>
                      </a:rPr>
                      <m:t>𝛽</m:t>
                    </m:r>
                  </m:oMath>
                </a14:m>
                <a:r>
                  <a:rPr lang="en-US" altLang="ja-JP" dirty="0"/>
                  <a:t> : donor</a:t>
                </a:r>
                <a:r>
                  <a:rPr lang="ja-JP" altLang="en-US" dirty="0"/>
                  <a:t>の</a:t>
                </a:r>
                <a:r>
                  <a:rPr lang="en-US" altLang="ja-JP" dirty="0"/>
                  <a:t>bargaining weight</a:t>
                </a:r>
              </a:p>
              <a:p>
                <a:pPr lvl="1"/>
                <a:endParaRPr lang="en-US" altLang="ja-JP" dirty="0"/>
              </a:p>
              <a:p>
                <a:pPr lvl="2"/>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10CC36DB-FEEB-AFF4-D3D3-01D98E62FF11}"/>
                  </a:ext>
                </a:extLst>
              </p:cNvPr>
              <p:cNvSpPr>
                <a:spLocks noGrp="1" noRot="1" noChangeAspect="1" noMove="1" noResize="1" noEditPoints="1" noAdjustHandles="1" noChangeArrowheads="1" noChangeShapeType="1" noTextEdit="1"/>
              </p:cNvSpPr>
              <p:nvPr>
                <p:ph idx="1"/>
              </p:nvPr>
            </p:nvSpPr>
            <p:spPr>
              <a:blipFill>
                <a:blip r:embed="rId2"/>
                <a:stretch>
                  <a:fillRect l="-1043" t="-2241" r="-870" b="-196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71207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09FC4E-2513-A537-5DDA-FF240B963113}"/>
              </a:ext>
            </a:extLst>
          </p:cNvPr>
          <p:cNvSpPr>
            <a:spLocks noGrp="1"/>
          </p:cNvSpPr>
          <p:nvPr>
            <p:ph type="ctrTitle"/>
          </p:nvPr>
        </p:nvSpPr>
        <p:spPr/>
        <p:txBody>
          <a:bodyPr>
            <a:normAutofit fontScale="90000"/>
          </a:bodyPr>
          <a:lstStyle/>
          <a:p>
            <a:r>
              <a:rPr kumimoji="1" lang="en-US" altLang="ja-JP" dirty="0"/>
              <a:t>Designing Advance Market Commitments for New Vaccines</a:t>
            </a:r>
            <a:endParaRPr kumimoji="1" lang="ja-JP" altLang="en-US" dirty="0"/>
          </a:p>
        </p:txBody>
      </p:sp>
      <p:sp>
        <p:nvSpPr>
          <p:cNvPr id="3" name="字幕 2">
            <a:extLst>
              <a:ext uri="{FF2B5EF4-FFF2-40B4-BE49-F238E27FC236}">
                <a16:creationId xmlns:a16="http://schemas.microsoft.com/office/drawing/2014/main" id="{AE76C6EC-1FBC-F1F3-CECC-CB3CCE6557B5}"/>
              </a:ext>
            </a:extLst>
          </p:cNvPr>
          <p:cNvSpPr>
            <a:spLocks noGrp="1"/>
          </p:cNvSpPr>
          <p:nvPr>
            <p:ph type="subTitle" idx="1"/>
          </p:nvPr>
        </p:nvSpPr>
        <p:spPr/>
        <p:txBody>
          <a:bodyPr/>
          <a:lstStyle/>
          <a:p>
            <a:r>
              <a:rPr kumimoji="1" lang="en-US" altLang="ja-JP" dirty="0"/>
              <a:t>M. Kremer, J. Levin, C. M. Snyder</a:t>
            </a:r>
          </a:p>
          <a:p>
            <a:r>
              <a:rPr lang="en-US" altLang="ja-JP" dirty="0"/>
              <a:t>Management Science, 68, 4786 (2022).</a:t>
            </a:r>
            <a:endParaRPr kumimoji="1" lang="ja-JP" altLang="en-US" dirty="0"/>
          </a:p>
        </p:txBody>
      </p:sp>
    </p:spTree>
    <p:extLst>
      <p:ext uri="{BB962C8B-B14F-4D97-AF65-F5344CB8AC3E}">
        <p14:creationId xmlns:p14="http://schemas.microsoft.com/office/powerpoint/2010/main" val="1942330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37F814-4E21-663B-D2B6-B4CAE25A4DFA}"/>
              </a:ext>
            </a:extLst>
          </p:cNvPr>
          <p:cNvSpPr>
            <a:spLocks noGrp="1"/>
          </p:cNvSpPr>
          <p:nvPr>
            <p:ph type="title"/>
          </p:nvPr>
        </p:nvSpPr>
        <p:spPr/>
        <p:txBody>
          <a:bodyPr/>
          <a:lstStyle/>
          <a:p>
            <a:r>
              <a:rPr kumimoji="1" lang="en-US" altLang="ja-JP" dirty="0"/>
              <a:t>Nash</a:t>
            </a:r>
            <a:r>
              <a:rPr kumimoji="1" lang="ja-JP" altLang="en-US" dirty="0"/>
              <a:t>交渉について</a:t>
            </a:r>
          </a:p>
        </p:txBody>
      </p:sp>
      <p:sp>
        <p:nvSpPr>
          <p:cNvPr id="3" name="コンテンツ プレースホルダー 2">
            <a:extLst>
              <a:ext uri="{FF2B5EF4-FFF2-40B4-BE49-F238E27FC236}">
                <a16:creationId xmlns:a16="http://schemas.microsoft.com/office/drawing/2014/main" id="{08410548-DF6B-C855-78F8-295FDD294F1F}"/>
              </a:ext>
            </a:extLst>
          </p:cNvPr>
          <p:cNvSpPr>
            <a:spLocks noGrp="1"/>
          </p:cNvSpPr>
          <p:nvPr>
            <p:ph idx="1"/>
          </p:nvPr>
        </p:nvSpPr>
        <p:spPr/>
        <p:txBody>
          <a:bodyPr>
            <a:normAutofit fontScale="70000" lnSpcReduction="20000"/>
          </a:bodyPr>
          <a:lstStyle/>
          <a:p>
            <a:r>
              <a:rPr kumimoji="1" lang="en-US" altLang="ja-JP" dirty="0">
                <a:highlight>
                  <a:srgbClr val="FFFF00"/>
                </a:highlight>
              </a:rPr>
              <a:t>A complete formulation of Nash bargaining requires several additional details to be delineated. We assume that parties immediately engage in a once-for- all Nash bargain at the start of the ex post period, at t =0, covering the entire sequence of vaccine prices and quantities each instant t of continuous time, to which they can commit. The outcome is equivalent to the </a:t>
            </a:r>
            <a:r>
              <a:rPr kumimoji="1" lang="en-US" altLang="ja-JP" b="1" dirty="0">
                <a:highlight>
                  <a:srgbClr val="FFFF00"/>
                </a:highlight>
              </a:rPr>
              <a:t>Markov-perfect equilibrium of instant-by-instant Nash bargaining </a:t>
            </a:r>
            <a:r>
              <a:rPr kumimoji="1" lang="en-US" altLang="ja-JP" dirty="0">
                <a:highlight>
                  <a:srgbClr val="FFFF00"/>
                </a:highlight>
              </a:rPr>
              <a:t>in the present setting of </a:t>
            </a:r>
            <a:r>
              <a:rPr kumimoji="1" lang="en-US" altLang="ja-JP" b="1" dirty="0">
                <a:highlight>
                  <a:srgbClr val="FFFF00"/>
                </a:highlight>
              </a:rPr>
              <a:t>a stationary game with efficiency bargaining under perfect certainty with freely transferable surplus</a:t>
            </a:r>
            <a:r>
              <a:rPr kumimoji="1" lang="en-US" altLang="ja-JP" dirty="0">
                <a:highlight>
                  <a:srgbClr val="FFFF00"/>
                </a:highlight>
              </a:rPr>
              <a:t> but is mathematically more tractable. </a:t>
            </a:r>
          </a:p>
          <a:p>
            <a:r>
              <a:rPr kumimoji="1" lang="ja-JP" altLang="en-US" dirty="0"/>
              <a:t>交渉が決裂した場合の両者の利得は</a:t>
            </a:r>
            <a:r>
              <a:rPr kumimoji="1" lang="en-US" altLang="ja-JP" dirty="0"/>
              <a:t>0</a:t>
            </a:r>
            <a:r>
              <a:rPr kumimoji="1" lang="ja-JP" altLang="en-US" dirty="0"/>
              <a:t>。</a:t>
            </a:r>
            <a:r>
              <a:rPr kumimoji="1" lang="en-US" altLang="ja-JP" dirty="0">
                <a:highlight>
                  <a:srgbClr val="FFFF00"/>
                </a:highlight>
              </a:rPr>
              <a:t>(</a:t>
            </a:r>
            <a:r>
              <a:rPr kumimoji="1" lang="ja-JP" altLang="en-US" dirty="0">
                <a:highlight>
                  <a:srgbClr val="FFFF00"/>
                </a:highlight>
              </a:rPr>
              <a:t>サンクコストは考えていない</a:t>
            </a:r>
            <a:r>
              <a:rPr kumimoji="1" lang="en-US" altLang="ja-JP" dirty="0">
                <a:highlight>
                  <a:srgbClr val="FFFF00"/>
                </a:highlight>
              </a:rPr>
              <a:t>?)</a:t>
            </a:r>
          </a:p>
          <a:p>
            <a:r>
              <a:rPr kumimoji="1" lang="en-US" altLang="ja-JP" dirty="0">
                <a:highlight>
                  <a:srgbClr val="FFFF00"/>
                </a:highlight>
              </a:rPr>
              <a:t>Another detail concerns parties’ </a:t>
            </a:r>
            <a:r>
              <a:rPr kumimoji="1" lang="en-US" altLang="ja-JP" b="1" dirty="0">
                <a:highlight>
                  <a:srgbClr val="FFFF00"/>
                </a:highlight>
              </a:rPr>
              <a:t>threat points</a:t>
            </a:r>
            <a:r>
              <a:rPr kumimoji="1" lang="en-US" altLang="ja-JP" dirty="0">
                <a:highlight>
                  <a:srgbClr val="FFFF00"/>
                </a:highlight>
              </a:rPr>
              <a:t>. In the absence of an AMC or other commitment, trade requires the active assent of both parties, implying that parties obtain zero continuation surplus following a breakdown of bargaining and </a:t>
            </a:r>
            <a:r>
              <a:rPr kumimoji="1" lang="en-US" altLang="ja-JP" b="1" dirty="0">
                <a:highlight>
                  <a:srgbClr val="FFFF00"/>
                </a:highlight>
              </a:rPr>
              <a:t>thus that their threat points are zero</a:t>
            </a:r>
            <a:r>
              <a:rPr kumimoji="1" lang="en-US" altLang="ja-JP" dirty="0">
                <a:highlight>
                  <a:srgbClr val="FFFF00"/>
                </a:highlight>
              </a:rPr>
              <a:t>. In the presence of an AMC or other commitment, our baseline assumption is that the active assent of both bargaining parties is required for trade to occur, just as in the absence of an AMC. A later section will analyze the alternative in which the AMC empowers the firm to trade at the specified terms without the assent of the donor, labeled a purchase guarantee.</a:t>
            </a:r>
            <a:endParaRPr kumimoji="1" lang="ja-JP" altLang="en-US" dirty="0">
              <a:highlight>
                <a:srgbClr val="FFFF00"/>
              </a:highlight>
            </a:endParaRPr>
          </a:p>
        </p:txBody>
      </p:sp>
    </p:spTree>
    <p:extLst>
      <p:ext uri="{BB962C8B-B14F-4D97-AF65-F5344CB8AC3E}">
        <p14:creationId xmlns:p14="http://schemas.microsoft.com/office/powerpoint/2010/main" val="4137164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B7FF4E-B20C-39DB-3D4D-CDE1ECFD89AC}"/>
              </a:ext>
            </a:extLst>
          </p:cNvPr>
          <p:cNvSpPr>
            <a:spLocks noGrp="1"/>
          </p:cNvSpPr>
          <p:nvPr>
            <p:ph type="title"/>
          </p:nvPr>
        </p:nvSpPr>
        <p:spPr/>
        <p:txBody>
          <a:bodyPr/>
          <a:lstStyle/>
          <a:p>
            <a:r>
              <a:rPr kumimoji="1" lang="en-US" altLang="ja-JP" dirty="0"/>
              <a:t>Model </a:t>
            </a:r>
            <a:r>
              <a:rPr lang="en-US" altLang="ja-JP" dirty="0"/>
              <a:t>6</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AB44016-F3E8-3CDA-D9E0-9C56CF5078EA}"/>
                  </a:ext>
                </a:extLst>
              </p:cNvPr>
              <p:cNvSpPr>
                <a:spLocks noGrp="1"/>
              </p:cNvSpPr>
              <p:nvPr>
                <p:ph idx="1"/>
              </p:nvPr>
            </p:nvSpPr>
            <p:spPr>
              <a:xfrm>
                <a:off x="838200" y="1624147"/>
                <a:ext cx="10816525" cy="2014080"/>
              </a:xfrm>
            </p:spPr>
            <p:txBody>
              <a:bodyPr>
                <a:normAutofit fontScale="62500" lnSpcReduction="20000"/>
              </a:bodyPr>
              <a:lstStyle/>
              <a:p>
                <a:r>
                  <a:rPr kumimoji="1" lang="en-US" altLang="ja-JP" dirty="0"/>
                  <a:t>Ex ante </a:t>
                </a:r>
                <a:r>
                  <a:rPr kumimoji="1" lang="ja-JP" altLang="en-US" dirty="0"/>
                  <a:t>期間は最初にドナーが</a:t>
                </a:r>
                <a14:m>
                  <m:oMath xmlns:m="http://schemas.openxmlformats.org/officeDocument/2006/math">
                    <m:r>
                      <a:rPr kumimoji="1" lang="en-US" altLang="ja-JP" b="0" i="1" smtClean="0">
                        <a:latin typeface="Cambria Math" panose="02040503050406030204" pitchFamily="18" charset="0"/>
                      </a:rPr>
                      <m:t>𝐹</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m:t>
                    </m:r>
                  </m:oMath>
                </a14:m>
                <a:r>
                  <a:rPr kumimoji="1" lang="ja-JP" altLang="en-US" dirty="0"/>
                  <a:t>を決定。</a:t>
                </a:r>
                <a:endParaRPr kumimoji="1" lang="en-US" altLang="ja-JP" dirty="0"/>
              </a:p>
              <a:p>
                <a:r>
                  <a:rPr kumimoji="1" lang="ja-JP" altLang="en-US" dirty="0"/>
                  <a:t>これを観測した後、企業が</a:t>
                </a:r>
                <a14:m>
                  <m:oMath xmlns:m="http://schemas.openxmlformats.org/officeDocument/2006/math">
                    <m:r>
                      <a:rPr kumimoji="1" lang="en-US" altLang="ja-JP" b="0" i="1" smtClean="0">
                        <a:latin typeface="Cambria Math" panose="02040503050406030204" pitchFamily="18" charset="0"/>
                      </a:rPr>
                      <m:t>𝑅</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𝑄</m:t>
                    </m:r>
                  </m:oMath>
                </a14:m>
                <a:r>
                  <a:rPr kumimoji="1" lang="ja-JP" altLang="en-US" dirty="0"/>
                  <a:t>を決定。</a:t>
                </a:r>
                <a:endParaRPr kumimoji="1" lang="en-US" altLang="ja-JP" dirty="0"/>
              </a:p>
              <a:p>
                <a:r>
                  <a:rPr lang="ja-JP" altLang="en-US" dirty="0"/>
                  <a:t>このあと、</a:t>
                </a:r>
                <a:r>
                  <a:rPr lang="en-US" altLang="ja-JP" dirty="0"/>
                  <a:t>Ex post</a:t>
                </a:r>
                <a:r>
                  <a:rPr lang="ja-JP" altLang="en-US" dirty="0"/>
                  <a:t>期間に入り、企業とドナーはワクチン供給量</a:t>
                </a:r>
                <a14:m>
                  <m:oMath xmlns:m="http://schemas.openxmlformats.org/officeDocument/2006/math">
                    <m:r>
                      <a:rPr lang="en-US" altLang="ja-JP" b="0" i="1" smtClean="0">
                        <a:latin typeface="Cambria Math" panose="02040503050406030204" pitchFamily="18" charset="0"/>
                      </a:rPr>
                      <m:t>𝑞</m:t>
                    </m:r>
                    <m:r>
                      <a:rPr lang="en-US" altLang="ja-JP" b="0" i="1" smtClean="0">
                        <a:latin typeface="Cambria Math" panose="02040503050406030204" pitchFamily="18" charset="0"/>
                      </a:rPr>
                      <m:t>(≤</m:t>
                    </m:r>
                    <m:r>
                      <a:rPr lang="en-US" altLang="ja-JP" b="0" i="1" smtClean="0">
                        <a:latin typeface="Cambria Math" panose="02040503050406030204" pitchFamily="18" charset="0"/>
                      </a:rPr>
                      <m:t>𝑄</m:t>
                    </m:r>
                    <m:r>
                      <a:rPr lang="en-US" altLang="ja-JP" b="0" i="1" smtClean="0">
                        <a:latin typeface="Cambria Math" panose="02040503050406030204" pitchFamily="18" charset="0"/>
                      </a:rPr>
                      <m:t>)</m:t>
                    </m:r>
                  </m:oMath>
                </a14:m>
                <a:r>
                  <a:rPr kumimoji="1" lang="ja-JP" altLang="en-US" dirty="0"/>
                  <a:t>についてナッシュ交渉。この</a:t>
                </a:r>
                <a14:m>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=0</m:t>
                    </m:r>
                  </m:oMath>
                </a14:m>
                <a:r>
                  <a:rPr kumimoji="1" lang="ja-JP" altLang="en-US" dirty="0"/>
                  <a:t>での交渉の後、ワクチン価格と量は一定である。</a:t>
                </a:r>
                <a:endParaRPr kumimoji="1" lang="en-US" altLang="ja-JP" dirty="0"/>
              </a:p>
              <a:p>
                <a:r>
                  <a:rPr kumimoji="1" lang="en-US" altLang="ja-JP" dirty="0"/>
                  <a:t>Assumption 1 : </a:t>
                </a:r>
                <a14:m>
                  <m:oMath xmlns:m="http://schemas.openxmlformats.org/officeDocument/2006/math">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𝜅</m:t>
                    </m:r>
                    <m:r>
                      <a:rPr kumimoji="1" lang="en-US" altLang="ja-JP" b="0" i="1" smtClean="0">
                        <a:latin typeface="Cambria Math" panose="02040503050406030204" pitchFamily="18" charset="0"/>
                      </a:rPr>
                      <m:t>&lt;</m:t>
                    </m:r>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𝑝</m:t>
                        </m:r>
                      </m:e>
                    </m:acc>
                  </m:oMath>
                </a14:m>
                <a:endParaRPr kumimoji="1" lang="en-US" altLang="ja-JP" dirty="0"/>
              </a:p>
              <a:p>
                <a:pPr lvl="1"/>
                <a14:m>
                  <m:oMath xmlns:m="http://schemas.openxmlformats.org/officeDocument/2006/math">
                    <m:r>
                      <a:rPr kumimoji="1" lang="en-US" altLang="ja-JP" b="0" i="1" smtClean="0">
                        <a:latin typeface="Cambria Math" panose="02040503050406030204" pitchFamily="18" charset="0"/>
                      </a:rPr>
                      <m:t>𝐷</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𝜅</m:t>
                        </m:r>
                      </m:e>
                    </m:d>
                    <m:r>
                      <a:rPr kumimoji="1" lang="en-US" altLang="ja-JP" b="0" i="1" smtClean="0">
                        <a:latin typeface="Cambria Math" panose="02040503050406030204" pitchFamily="18" charset="0"/>
                      </a:rPr>
                      <m:t>&gt;0</m:t>
                    </m:r>
                  </m:oMath>
                </a14:m>
                <a:endParaRPr kumimoji="1" lang="en-US" altLang="ja-JP" dirty="0"/>
              </a:p>
              <a:p>
                <a:pPr lvl="1"/>
                <a:r>
                  <a:rPr lang="ja-JP" altLang="en-US" dirty="0"/>
                  <a:t>この過程が満たされないと供給がなくなる</a:t>
                </a:r>
                <a:endParaRPr lang="en-US" altLang="ja-JP" dirty="0"/>
              </a:p>
            </p:txBody>
          </p:sp>
        </mc:Choice>
        <mc:Fallback xmlns="">
          <p:sp>
            <p:nvSpPr>
              <p:cNvPr id="3" name="コンテンツ プレースホルダー 2">
                <a:extLst>
                  <a:ext uri="{FF2B5EF4-FFF2-40B4-BE49-F238E27FC236}">
                    <a16:creationId xmlns:a16="http://schemas.microsoft.com/office/drawing/2014/main" id="{7AB44016-F3E8-3CDA-D9E0-9C56CF5078EA}"/>
                  </a:ext>
                </a:extLst>
              </p:cNvPr>
              <p:cNvSpPr>
                <a:spLocks noGrp="1" noRot="1" noChangeAspect="1" noMove="1" noResize="1" noEditPoints="1" noAdjustHandles="1" noChangeArrowheads="1" noChangeShapeType="1" noTextEdit="1"/>
              </p:cNvSpPr>
              <p:nvPr>
                <p:ph idx="1"/>
              </p:nvPr>
            </p:nvSpPr>
            <p:spPr>
              <a:xfrm>
                <a:off x="838200" y="1624147"/>
                <a:ext cx="10816525" cy="2014080"/>
              </a:xfrm>
              <a:blipFill>
                <a:blip r:embed="rId2"/>
                <a:stretch>
                  <a:fillRect l="-395" t="-4532"/>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F89014A3-4E1F-AE27-3A27-76745CE66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18" y="3839705"/>
            <a:ext cx="10659963" cy="2896004"/>
          </a:xfrm>
          <a:prstGeom prst="rect">
            <a:avLst/>
          </a:prstGeom>
        </p:spPr>
      </p:pic>
    </p:spTree>
    <p:extLst>
      <p:ext uri="{BB962C8B-B14F-4D97-AF65-F5344CB8AC3E}">
        <p14:creationId xmlns:p14="http://schemas.microsoft.com/office/powerpoint/2010/main" val="3641653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B0B5B9-C6FC-76F2-91DB-FF654BE98223}"/>
              </a:ext>
            </a:extLst>
          </p:cNvPr>
          <p:cNvSpPr>
            <a:spLocks noGrp="1"/>
          </p:cNvSpPr>
          <p:nvPr>
            <p:ph type="title"/>
          </p:nvPr>
        </p:nvSpPr>
        <p:spPr/>
        <p:txBody>
          <a:bodyPr/>
          <a:lstStyle/>
          <a:p>
            <a:r>
              <a:rPr kumimoji="1" lang="en-US" altLang="ja-JP" dirty="0"/>
              <a:t>3. Technologicall</a:t>
            </a:r>
            <a:r>
              <a:rPr lang="en-US" altLang="ja-JP" dirty="0"/>
              <a:t>y Close Products</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EFA5DDC-5B31-9737-2CF9-A04FA58CD74E}"/>
                  </a:ext>
                </a:extLst>
              </p:cNvPr>
              <p:cNvSpPr>
                <a:spLocks noGrp="1"/>
              </p:cNvSpPr>
              <p:nvPr>
                <p:ph idx="1"/>
              </p:nvPr>
            </p:nvSpPr>
            <p:spPr/>
            <p:txBody>
              <a:bodyPr>
                <a:normAutofit/>
              </a:bodyPr>
              <a:lstStyle/>
              <a:p>
                <a:r>
                  <a:rPr kumimoji="1" lang="ja-JP" altLang="en-US" dirty="0"/>
                  <a:t>最初のケースは</a:t>
                </a:r>
                <a:r>
                  <a:rPr kumimoji="1" lang="en-US" altLang="ja-JP" dirty="0"/>
                  <a:t>near-term product</a:t>
                </a:r>
              </a:p>
              <a:p>
                <a:r>
                  <a:rPr lang="en-US" altLang="ja-JP" dirty="0"/>
                  <a:t>AMC</a:t>
                </a:r>
                <a:r>
                  <a:rPr lang="ja-JP" altLang="en-US" dirty="0"/>
                  <a:t>が設定される前にワクチン開発自体は終わっているため、必要な投資は</a:t>
                </a:r>
                <a:r>
                  <a:rPr lang="en-US" altLang="ja-JP" dirty="0"/>
                  <a:t>capacity</a:t>
                </a:r>
                <a:r>
                  <a:rPr lang="ja-JP" altLang="en-US" dirty="0"/>
                  <a:t>の</a:t>
                </a:r>
                <a14:m>
                  <m:oMath xmlns:m="http://schemas.openxmlformats.org/officeDocument/2006/math">
                    <m:r>
                      <a:rPr lang="en-US" altLang="ja-JP" b="0" i="1" smtClean="0">
                        <a:latin typeface="Cambria Math" panose="02040503050406030204" pitchFamily="18" charset="0"/>
                      </a:rPr>
                      <m:t>𝐾𝑄</m:t>
                    </m:r>
                  </m:oMath>
                </a14:m>
                <a:r>
                  <a:rPr kumimoji="1" lang="ja-JP" altLang="en-US" dirty="0"/>
                  <a:t>のみ</a:t>
                </a:r>
                <a:endParaRPr kumimoji="1" lang="en-US" altLang="ja-JP" dirty="0"/>
              </a:p>
              <a:p>
                <a:r>
                  <a:rPr lang="en-US" altLang="ja-JP" dirty="0"/>
                  <a:t>AMC</a:t>
                </a:r>
                <a:r>
                  <a:rPr lang="ja-JP" altLang="en-US" dirty="0"/>
                  <a:t>を議論する前にベンチマークとなる二つのケース</a:t>
                </a:r>
                <a:endParaRPr lang="en-US" altLang="ja-JP" dirty="0"/>
              </a:p>
              <a:p>
                <a:pPr lvl="1"/>
                <a:r>
                  <a:rPr kumimoji="1" lang="ja-JP" altLang="en-US" dirty="0"/>
                  <a:t>企業の投資インセンティブが最大となる場合</a:t>
                </a:r>
                <a:r>
                  <a:rPr lang="en-US" altLang="ja-JP" dirty="0"/>
                  <a:t>=</a:t>
                </a:r>
                <a:r>
                  <a:rPr kumimoji="1" lang="ja-JP" altLang="en-US" dirty="0"/>
                  <a:t>ドナーが企業の操業を直接制御する</a:t>
                </a:r>
                <a:endParaRPr kumimoji="1" lang="en-US" altLang="ja-JP" dirty="0"/>
              </a:p>
              <a:p>
                <a:pPr lvl="1"/>
                <a:r>
                  <a:rPr lang="ja-JP" altLang="en-US" dirty="0"/>
                  <a:t>企業の投資インセンティブが最低となる場合</a:t>
                </a:r>
                <a:endParaRPr lang="en-US" altLang="ja-JP" dirty="0"/>
              </a:p>
              <a:p>
                <a:pPr lvl="2"/>
                <a:r>
                  <a:rPr lang="en-US" altLang="ja-JP" dirty="0">
                    <a:highlight>
                      <a:srgbClr val="FFFF00"/>
                    </a:highlight>
                  </a:rPr>
                  <a:t>We then analyze the extreme with the least incentive for capacity investment:</a:t>
                </a:r>
              </a:p>
              <a:p>
                <a:pPr lvl="2"/>
                <a:r>
                  <a:rPr lang="en-US" altLang="ja-JP" dirty="0">
                    <a:highlight>
                      <a:srgbClr val="FFFF00"/>
                    </a:highlight>
                  </a:rPr>
                  <a:t>the outcome in the absence of integration and in the absence of an AMC</a:t>
                </a:r>
              </a:p>
              <a:p>
                <a:r>
                  <a:rPr kumimoji="1" lang="en-US" altLang="ja-JP" dirty="0"/>
                  <a:t>AMC</a:t>
                </a:r>
                <a:r>
                  <a:rPr kumimoji="1" lang="ja-JP" altLang="en-US" dirty="0"/>
                  <a:t>はこの二つの中間の結果になるはず</a:t>
                </a:r>
                <a:endParaRPr kumimoji="1" lang="en-US" altLang="ja-JP" dirty="0"/>
              </a:p>
              <a:p>
                <a:pPr lvl="1"/>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3EFA5DDC-5B31-9737-2CF9-A04FA58CD74E}"/>
                  </a:ext>
                </a:extLst>
              </p:cNvPr>
              <p:cNvSpPr>
                <a:spLocks noGrp="1" noRot="1" noChangeAspect="1" noMove="1" noResize="1" noEditPoints="1" noAdjustHandles="1" noChangeArrowheads="1" noChangeShapeType="1" noTextEdit="1"/>
              </p:cNvSpPr>
              <p:nvPr>
                <p:ph idx="1"/>
              </p:nvPr>
            </p:nvSpPr>
            <p:spPr>
              <a:blipFill>
                <a:blip r:embed="rId2"/>
                <a:stretch>
                  <a:fillRect l="-1043" t="-2241" r="-348" b="-14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64227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F2515-5360-FE2F-C016-0197B08567CA}"/>
              </a:ext>
            </a:extLst>
          </p:cNvPr>
          <p:cNvSpPr>
            <a:spLocks noGrp="1"/>
          </p:cNvSpPr>
          <p:nvPr>
            <p:ph type="title"/>
          </p:nvPr>
        </p:nvSpPr>
        <p:spPr/>
        <p:txBody>
          <a:bodyPr/>
          <a:lstStyle/>
          <a:p>
            <a:r>
              <a:rPr kumimoji="1" lang="en-US" altLang="ja-JP" dirty="0"/>
              <a:t>3.1 Integrated Benchmark</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612C223-147D-F16C-B713-0BFD6E1DB3C3}"/>
                  </a:ext>
                </a:extLst>
              </p:cNvPr>
              <p:cNvSpPr>
                <a:spLocks noGrp="1"/>
              </p:cNvSpPr>
              <p:nvPr>
                <p:ph idx="1"/>
              </p:nvPr>
            </p:nvSpPr>
            <p:spPr>
              <a:xfrm>
                <a:off x="838199" y="1825624"/>
                <a:ext cx="11056951" cy="4845519"/>
              </a:xfrm>
            </p:spPr>
            <p:txBody>
              <a:bodyPr>
                <a:normAutofit fontScale="55000" lnSpcReduction="20000"/>
              </a:bodyPr>
              <a:lstStyle/>
              <a:p>
                <a:r>
                  <a:rPr kumimoji="1" lang="en-US" altLang="ja-JP" dirty="0"/>
                  <a:t>Donor</a:t>
                </a:r>
                <a:r>
                  <a:rPr kumimoji="1" lang="ja-JP" altLang="en-US" dirty="0"/>
                  <a:t>が企業の</a:t>
                </a:r>
                <a:r>
                  <a:rPr kumimoji="1" lang="en-US" altLang="ja-JP" dirty="0"/>
                  <a:t>operation</a:t>
                </a:r>
                <a:r>
                  <a:rPr kumimoji="1" lang="ja-JP" altLang="en-US" dirty="0"/>
                  <a:t>を直接制御できると仮定</a:t>
                </a:r>
                <a:endParaRPr kumimoji="1" lang="en-US" altLang="ja-JP" dirty="0"/>
              </a:p>
              <a:p>
                <a:pPr lvl="1"/>
                <a:r>
                  <a:rPr kumimoji="1" lang="ja-JP" altLang="en-US" dirty="0">
                    <a:highlight>
                      <a:srgbClr val="FFFF00"/>
                    </a:highlight>
                  </a:rPr>
                  <a:t>企業とドナーの効用の和が最大となるとき</a:t>
                </a:r>
                <a:r>
                  <a:rPr kumimoji="1" lang="en-US" altLang="ja-JP" dirty="0">
                    <a:highlight>
                      <a:srgbClr val="FFFF00"/>
                    </a:highlight>
                  </a:rPr>
                  <a:t>? = integration?</a:t>
                </a:r>
              </a:p>
              <a:p>
                <a:pPr lvl="1"/>
                <a:r>
                  <a:rPr kumimoji="1" lang="ja-JP" altLang="en-US" dirty="0"/>
                  <a:t>企業 </a:t>
                </a:r>
                <a:r>
                  <a:rPr kumimoji="1" lang="en-US" altLang="ja-JP" dirty="0"/>
                  <a:t>: </a:t>
                </a:r>
                <a14:m>
                  <m:oMath xmlns:m="http://schemas.openxmlformats.org/officeDocument/2006/math">
                    <m:r>
                      <a:rPr kumimoji="1" lang="en-US" altLang="ja-JP" b="0" i="1" smtClean="0">
                        <a:latin typeface="Cambria Math" panose="02040503050406030204" pitchFamily="18" charset="0"/>
                      </a:rPr>
                      <m:t>𝛽</m:t>
                    </m:r>
                    <m:nary>
                      <m:naryPr>
                        <m:ctrlPr>
                          <a:rPr lang="en-US" altLang="ja-JP" i="1">
                            <a:latin typeface="Cambria Math" panose="02040503050406030204" pitchFamily="18" charset="0"/>
                          </a:rPr>
                        </m:ctrlPr>
                      </m:naryPr>
                      <m:sub>
                        <m:r>
                          <a:rPr lang="en-US" altLang="ja-JP" i="1">
                            <a:latin typeface="Cambria Math" panose="02040503050406030204" pitchFamily="18" charset="0"/>
                          </a:rPr>
                          <m:t>0</m:t>
                        </m:r>
                      </m:sub>
                      <m:sup>
                        <m:r>
                          <a:rPr lang="en-US" altLang="ja-JP" i="1">
                            <a:latin typeface="Cambria Math" panose="02040503050406030204" pitchFamily="18" charset="0"/>
                          </a:rPr>
                          <m:t>∞</m:t>
                        </m:r>
                      </m:sup>
                      <m:e>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𝛼</m:t>
                            </m:r>
                            <m:r>
                              <a:rPr lang="en-US" altLang="ja-JP" i="1">
                                <a:latin typeface="Cambria Math" panose="02040503050406030204" pitchFamily="18" charset="0"/>
                              </a:rPr>
                              <m:t>𝐵</m:t>
                            </m:r>
                            <m:d>
                              <m:dPr>
                                <m:ctrlPr>
                                  <a:rPr lang="en-US" altLang="ja-JP" i="1">
                                    <a:latin typeface="Cambria Math" panose="02040503050406030204" pitchFamily="18" charset="0"/>
                                  </a:rPr>
                                </m:ctrlPr>
                              </m:dPr>
                              <m:e>
                                <m:r>
                                  <a:rPr lang="en-US" altLang="ja-JP" i="1">
                                    <a:latin typeface="Cambria Math" panose="02040503050406030204" pitchFamily="18" charset="0"/>
                                  </a:rPr>
                                  <m:t>𝑞</m:t>
                                </m:r>
                              </m:e>
                            </m:d>
                            <m:r>
                              <a:rPr lang="en-US" altLang="ja-JP" i="1">
                                <a:latin typeface="Cambria Math" panose="02040503050406030204" pitchFamily="18" charset="0"/>
                              </a:rPr>
                              <m:t>−</m:t>
                            </m:r>
                            <m:r>
                              <a:rPr lang="en-US" altLang="ja-JP" i="1">
                                <a:latin typeface="Cambria Math" panose="02040503050406030204" pitchFamily="18" charset="0"/>
                              </a:rPr>
                              <m:t>𝑐𝑞</m:t>
                            </m:r>
                          </m:e>
                        </m:d>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m:t>
                            </m:r>
                            <m:r>
                              <a:rPr lang="en-US" altLang="ja-JP" i="1">
                                <a:latin typeface="Cambria Math" panose="02040503050406030204" pitchFamily="18" charset="0"/>
                              </a:rPr>
                              <m:t>𝑟𝑡</m:t>
                            </m:r>
                          </m:sup>
                        </m:sSup>
                        <m:r>
                          <a:rPr lang="en-US" altLang="ja-JP" i="1">
                            <a:latin typeface="Cambria Math" panose="02040503050406030204" pitchFamily="18" charset="0"/>
                          </a:rPr>
                          <m:t>𝑑𝑡</m:t>
                        </m:r>
                      </m:e>
                    </m:nary>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𝐾𝑄</m:t>
                    </m:r>
                  </m:oMath>
                </a14:m>
                <a:endParaRPr kumimoji="1" lang="en-US" altLang="ja-JP" dirty="0"/>
              </a:p>
              <a:p>
                <a:pPr lvl="1"/>
                <a:r>
                  <a:rPr kumimoji="1" lang="ja-JP" altLang="en-US" dirty="0"/>
                  <a:t>ドナー </a:t>
                </a:r>
                <a:r>
                  <a:rPr kumimoji="1" lang="en-US" altLang="ja-JP" dirty="0"/>
                  <a:t>: </a:t>
                </a:r>
                <a14:m>
                  <m:oMath xmlns:m="http://schemas.openxmlformats.org/officeDocument/2006/math">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𝛽</m:t>
                        </m:r>
                      </m:e>
                    </m:d>
                    <m:nary>
                      <m:naryPr>
                        <m:ctrlPr>
                          <a:rPr lang="en-US" altLang="ja-JP" i="1">
                            <a:latin typeface="Cambria Math" panose="02040503050406030204" pitchFamily="18" charset="0"/>
                          </a:rPr>
                        </m:ctrlPr>
                      </m:naryPr>
                      <m:sub>
                        <m:r>
                          <a:rPr lang="en-US" altLang="ja-JP" i="1">
                            <a:latin typeface="Cambria Math" panose="02040503050406030204" pitchFamily="18" charset="0"/>
                          </a:rPr>
                          <m:t>0</m:t>
                        </m:r>
                      </m:sub>
                      <m:sup>
                        <m:r>
                          <a:rPr lang="en-US" altLang="ja-JP" i="1">
                            <a:latin typeface="Cambria Math" panose="02040503050406030204" pitchFamily="18" charset="0"/>
                          </a:rPr>
                          <m:t>∞</m:t>
                        </m:r>
                      </m:sup>
                      <m:e>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𝛼</m:t>
                            </m:r>
                            <m:r>
                              <a:rPr lang="en-US" altLang="ja-JP" i="1">
                                <a:latin typeface="Cambria Math" panose="02040503050406030204" pitchFamily="18" charset="0"/>
                              </a:rPr>
                              <m:t>𝐵</m:t>
                            </m:r>
                            <m:d>
                              <m:dPr>
                                <m:ctrlPr>
                                  <a:rPr lang="en-US" altLang="ja-JP" i="1">
                                    <a:latin typeface="Cambria Math" panose="02040503050406030204" pitchFamily="18" charset="0"/>
                                  </a:rPr>
                                </m:ctrlPr>
                              </m:dPr>
                              <m:e>
                                <m:r>
                                  <a:rPr lang="en-US" altLang="ja-JP" i="1">
                                    <a:latin typeface="Cambria Math" panose="02040503050406030204" pitchFamily="18" charset="0"/>
                                  </a:rPr>
                                  <m:t>𝑞</m:t>
                                </m:r>
                              </m:e>
                            </m:d>
                            <m:r>
                              <a:rPr lang="en-US" altLang="ja-JP" i="1">
                                <a:latin typeface="Cambria Math" panose="02040503050406030204" pitchFamily="18" charset="0"/>
                              </a:rPr>
                              <m:t>−</m:t>
                            </m:r>
                            <m:r>
                              <a:rPr lang="en-US" altLang="ja-JP" i="1">
                                <a:latin typeface="Cambria Math" panose="02040503050406030204" pitchFamily="18" charset="0"/>
                              </a:rPr>
                              <m:t>𝑐𝑞</m:t>
                            </m:r>
                          </m:e>
                        </m:d>
                        <m:sSup>
                          <m:sSupPr>
                            <m:ctrlPr>
                              <a:rPr lang="en-US" altLang="ja-JP" i="1">
                                <a:latin typeface="Cambria Math" panose="02040503050406030204" pitchFamily="18" charset="0"/>
                              </a:rPr>
                            </m:ctrlPr>
                          </m:sSupPr>
                          <m:e>
                            <m:r>
                              <a:rPr lang="en-US" altLang="ja-JP" i="1">
                                <a:latin typeface="Cambria Math" panose="02040503050406030204" pitchFamily="18" charset="0"/>
                              </a:rPr>
                              <m:t>𝑒</m:t>
                            </m:r>
                          </m:e>
                          <m:sup>
                            <m:r>
                              <a:rPr lang="en-US" altLang="ja-JP" i="1">
                                <a:latin typeface="Cambria Math" panose="02040503050406030204" pitchFamily="18" charset="0"/>
                              </a:rPr>
                              <m:t>−</m:t>
                            </m:r>
                            <m:r>
                              <a:rPr lang="en-US" altLang="ja-JP" i="1">
                                <a:latin typeface="Cambria Math" panose="02040503050406030204" pitchFamily="18" charset="0"/>
                              </a:rPr>
                              <m:t>𝑟𝑡</m:t>
                            </m:r>
                          </m:sup>
                        </m:sSup>
                        <m:r>
                          <a:rPr lang="en-US" altLang="ja-JP" i="1">
                            <a:latin typeface="Cambria Math" panose="02040503050406030204" pitchFamily="18" charset="0"/>
                          </a:rPr>
                          <m:t>𝑑𝑡</m:t>
                        </m:r>
                      </m:e>
                    </m:nary>
                  </m:oMath>
                </a14:m>
                <a:endParaRPr kumimoji="1" lang="en-US" altLang="ja-JP" dirty="0"/>
              </a:p>
              <a:p>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𝐼𝑁</m:t>
                        </m:r>
                      </m:sup>
                    </m:sSup>
                  </m:oMath>
                </a14:m>
                <a:r>
                  <a:rPr kumimoji="1" lang="ja-JP" altLang="en-US" dirty="0"/>
                  <a:t> </a:t>
                </a:r>
                <a:r>
                  <a:rPr kumimoji="1" lang="en-US" altLang="ja-JP" dirty="0"/>
                  <a:t>: donor’s optimal capacity, </a:t>
                </a: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𝑞</m:t>
                        </m:r>
                      </m:e>
                      <m:sup>
                        <m:r>
                          <a:rPr kumimoji="1" lang="en-US" altLang="ja-JP" b="0" i="1" smtClean="0">
                            <a:latin typeface="Cambria Math" panose="02040503050406030204" pitchFamily="18" charset="0"/>
                          </a:rPr>
                          <m:t>𝐼𝑁</m:t>
                        </m:r>
                      </m:sup>
                    </m:sSup>
                  </m:oMath>
                </a14:m>
                <a:r>
                  <a:rPr kumimoji="1" lang="ja-JP" altLang="en-US" dirty="0"/>
                  <a:t> </a:t>
                </a:r>
                <a:r>
                  <a:rPr kumimoji="1" lang="en-US" altLang="ja-JP" dirty="0"/>
                  <a:t>: flow quantity in this benchmark</a:t>
                </a:r>
              </a:p>
              <a:p>
                <a:pPr lvl="1"/>
                <a:r>
                  <a:rPr kumimoji="1" lang="en-US" altLang="ja-JP" b="0" dirty="0"/>
                  <a:t>Present discount value : </a:t>
                </a:r>
                <a14:m>
                  <m:oMath xmlns:m="http://schemas.openxmlformats.org/officeDocument/2006/math">
                    <m:nary>
                      <m:naryPr>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m:t>
                        </m:r>
                      </m:sup>
                      <m:e>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𝑞</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𝑐𝑞</m:t>
                            </m:r>
                          </m:e>
                        </m:d>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𝑟𝑡</m:t>
                            </m:r>
                          </m:sup>
                        </m:sSup>
                        <m:r>
                          <a:rPr kumimoji="1" lang="en-US" altLang="ja-JP" b="0" i="1" smtClean="0">
                            <a:latin typeface="Cambria Math" panose="02040503050406030204" pitchFamily="18" charset="0"/>
                          </a:rPr>
                          <m:t>𝑑𝑡</m:t>
                        </m:r>
                      </m:e>
                    </m:nary>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𝐾𝑄</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𝑟</m:t>
                        </m:r>
                      </m:den>
                    </m:f>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𝑞</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𝜅</m:t>
                        </m:r>
                        <m:r>
                          <a:rPr kumimoji="1" lang="en-US" altLang="ja-JP" b="0" i="1" smtClean="0">
                            <a:latin typeface="Cambria Math" panose="02040503050406030204" pitchFamily="18" charset="0"/>
                          </a:rPr>
                          <m:t>𝑄</m:t>
                        </m:r>
                      </m:e>
                    </m:d>
                  </m:oMath>
                </a14:m>
                <a:r>
                  <a:rPr kumimoji="1" lang="ja-JP" altLang="en-US" dirty="0"/>
                  <a:t> </a:t>
                </a:r>
                <a:r>
                  <a:rPr kumimoji="1" lang="en-US" altLang="ja-JP" dirty="0"/>
                  <a:t>(2)</a:t>
                </a:r>
              </a:p>
              <a:p>
                <a:pPr lvl="2"/>
                <a14:m>
                  <m:oMath xmlns:m="http://schemas.openxmlformats.org/officeDocument/2006/math">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𝑞</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𝑐𝑞</m:t>
                    </m:r>
                  </m:oMath>
                </a14:m>
                <a:r>
                  <a:rPr kumimoji="1" lang="ja-JP" altLang="en-US" dirty="0"/>
                  <a:t>は</a:t>
                </a:r>
                <a14:m>
                  <m:oMath xmlns:m="http://schemas.openxmlformats.org/officeDocument/2006/math">
                    <m:r>
                      <a:rPr kumimoji="1" lang="en-US" altLang="ja-JP" b="0" i="1" dirty="0" smtClean="0">
                        <a:latin typeface="Cambria Math" panose="02040503050406030204" pitchFamily="18" charset="0"/>
                      </a:rPr>
                      <m:t>𝑡</m:t>
                    </m:r>
                  </m:oMath>
                </a14:m>
                <a:r>
                  <a:rPr kumimoji="1" lang="ja-JP" altLang="en-US" dirty="0"/>
                  <a:t>によらない</a:t>
                </a:r>
                <a:r>
                  <a:rPr kumimoji="1" lang="en-US" altLang="ja-JP" dirty="0">
                    <a:highlight>
                      <a:srgbClr val="FFFF00"/>
                    </a:highlight>
                  </a:rPr>
                  <a:t>? </a:t>
                </a:r>
                <a14:m>
                  <m:oMath xmlns:m="http://schemas.openxmlformats.org/officeDocument/2006/math">
                    <m:r>
                      <a:rPr kumimoji="1" lang="en-US" altLang="ja-JP" b="0" i="1" smtClean="0">
                        <a:highlight>
                          <a:srgbClr val="FFFF00"/>
                        </a:highlight>
                        <a:latin typeface="Cambria Math" panose="02040503050406030204" pitchFamily="18" charset="0"/>
                      </a:rPr>
                      <m:t>𝑞</m:t>
                    </m:r>
                  </m:oMath>
                </a14:m>
                <a:r>
                  <a:rPr kumimoji="1" lang="ja-JP" altLang="en-US" dirty="0">
                    <a:highlight>
                      <a:srgbClr val="FFFF00"/>
                    </a:highlight>
                  </a:rPr>
                  <a:t>のワクチンが行きわたるまでの時間は考慮しない？？単位時間あたりに</a:t>
                </a:r>
                <a14:m>
                  <m:oMath xmlns:m="http://schemas.openxmlformats.org/officeDocument/2006/math">
                    <m:r>
                      <a:rPr kumimoji="1" lang="en-US" altLang="ja-JP" b="0" i="1" smtClean="0">
                        <a:highlight>
                          <a:srgbClr val="FFFF00"/>
                        </a:highlight>
                        <a:latin typeface="Cambria Math" panose="02040503050406030204" pitchFamily="18" charset="0"/>
                      </a:rPr>
                      <m:t>𝛼</m:t>
                    </m:r>
                    <m:r>
                      <a:rPr kumimoji="1" lang="en-US" altLang="ja-JP" b="0" i="1" smtClean="0">
                        <a:highlight>
                          <a:srgbClr val="FFFF00"/>
                        </a:highlight>
                        <a:latin typeface="Cambria Math" panose="02040503050406030204" pitchFamily="18" charset="0"/>
                      </a:rPr>
                      <m:t>𝐵</m:t>
                    </m:r>
                    <m:d>
                      <m:dPr>
                        <m:ctrlPr>
                          <a:rPr kumimoji="1" lang="en-US" altLang="ja-JP" b="0" i="1" smtClean="0">
                            <a:highlight>
                              <a:srgbClr val="FFFF00"/>
                            </a:highlight>
                            <a:latin typeface="Cambria Math" panose="02040503050406030204" pitchFamily="18" charset="0"/>
                          </a:rPr>
                        </m:ctrlPr>
                      </m:dPr>
                      <m:e>
                        <m:r>
                          <a:rPr kumimoji="1" lang="en-US" altLang="ja-JP" b="0" i="1" smtClean="0">
                            <a:highlight>
                              <a:srgbClr val="FFFF00"/>
                            </a:highlight>
                            <a:latin typeface="Cambria Math" panose="02040503050406030204" pitchFamily="18" charset="0"/>
                          </a:rPr>
                          <m:t>𝑞</m:t>
                        </m:r>
                      </m:e>
                    </m:d>
                    <m:r>
                      <a:rPr kumimoji="1" lang="en-US" altLang="ja-JP" b="0" i="1" smtClean="0">
                        <a:highlight>
                          <a:srgbClr val="FFFF00"/>
                        </a:highlight>
                        <a:latin typeface="Cambria Math" panose="02040503050406030204" pitchFamily="18" charset="0"/>
                      </a:rPr>
                      <m:t>−</m:t>
                    </m:r>
                    <m:r>
                      <a:rPr kumimoji="1" lang="en-US" altLang="ja-JP" b="0" i="1" smtClean="0">
                        <a:highlight>
                          <a:srgbClr val="FFFF00"/>
                        </a:highlight>
                        <a:latin typeface="Cambria Math" panose="02040503050406030204" pitchFamily="18" charset="0"/>
                      </a:rPr>
                      <m:t>𝑐𝑞</m:t>
                    </m:r>
                  </m:oMath>
                </a14:m>
                <a:r>
                  <a:rPr kumimoji="1" lang="ja-JP" altLang="en-US" dirty="0">
                    <a:highlight>
                      <a:srgbClr val="FFFF00"/>
                    </a:highlight>
                  </a:rPr>
                  <a:t>の便益が発生する</a:t>
                </a:r>
                <a:r>
                  <a:rPr kumimoji="1" lang="en-US" altLang="ja-JP" dirty="0">
                    <a:highlight>
                      <a:srgbClr val="FFFF00"/>
                    </a:highlight>
                  </a:rPr>
                  <a:t>?</a:t>
                </a:r>
                <a:r>
                  <a:rPr kumimoji="1" lang="ja-JP" altLang="en-US" dirty="0">
                    <a:highlight>
                      <a:srgbClr val="FFFF00"/>
                    </a:highlight>
                  </a:rPr>
                  <a:t>おそらく、</a:t>
                </a:r>
                <a14:m>
                  <m:oMath xmlns:m="http://schemas.openxmlformats.org/officeDocument/2006/math">
                    <m:r>
                      <a:rPr kumimoji="1" lang="en-US" altLang="ja-JP" b="0" i="1" smtClean="0">
                        <a:highlight>
                          <a:srgbClr val="FFFF00"/>
                        </a:highlight>
                        <a:latin typeface="Cambria Math" panose="02040503050406030204" pitchFamily="18" charset="0"/>
                      </a:rPr>
                      <m:t>𝑡</m:t>
                    </m:r>
                    <m:r>
                      <a:rPr kumimoji="1" lang="en-US" altLang="ja-JP" b="0" i="1" smtClean="0">
                        <a:highlight>
                          <a:srgbClr val="FFFF00"/>
                        </a:highlight>
                        <a:latin typeface="Cambria Math" panose="02040503050406030204" pitchFamily="18" charset="0"/>
                      </a:rPr>
                      <m:t>=0</m:t>
                    </m:r>
                  </m:oMath>
                </a14:m>
                <a:r>
                  <a:rPr kumimoji="1" lang="ja-JP" altLang="en-US" dirty="0">
                    <a:highlight>
                      <a:srgbClr val="FFFF00"/>
                    </a:highlight>
                  </a:rPr>
                  <a:t>に</a:t>
                </a:r>
                <a14:m>
                  <m:oMath xmlns:m="http://schemas.openxmlformats.org/officeDocument/2006/math">
                    <m:r>
                      <a:rPr kumimoji="1" lang="en-US" altLang="ja-JP" b="0" i="1" dirty="0" smtClean="0">
                        <a:highlight>
                          <a:srgbClr val="FFFF00"/>
                        </a:highlight>
                        <a:latin typeface="Cambria Math" panose="02040503050406030204" pitchFamily="18" charset="0"/>
                      </a:rPr>
                      <m:t>𝑞</m:t>
                    </m:r>
                  </m:oMath>
                </a14:m>
                <a:r>
                  <a:rPr kumimoji="1" lang="ja-JP" altLang="en-US" dirty="0">
                    <a:highlight>
                      <a:srgbClr val="FFFF00"/>
                    </a:highlight>
                  </a:rPr>
                  <a:t>を交渉して、</a:t>
                </a:r>
                <a14:m>
                  <m:oMath xmlns:m="http://schemas.openxmlformats.org/officeDocument/2006/math">
                    <m:r>
                      <a:rPr kumimoji="1" lang="en-US" altLang="ja-JP" b="0" i="1" smtClean="0">
                        <a:highlight>
                          <a:srgbClr val="FFFF00"/>
                        </a:highlight>
                        <a:latin typeface="Cambria Math" panose="02040503050406030204" pitchFamily="18" charset="0"/>
                      </a:rPr>
                      <m:t>𝑡</m:t>
                    </m:r>
                    <m:r>
                      <a:rPr kumimoji="1" lang="en-US" altLang="ja-JP" b="0" i="1" smtClean="0">
                        <a:highlight>
                          <a:srgbClr val="FFFF00"/>
                        </a:highlight>
                        <a:latin typeface="Cambria Math" panose="02040503050406030204" pitchFamily="18" charset="0"/>
                      </a:rPr>
                      <m:t>=0</m:t>
                    </m:r>
                  </m:oMath>
                </a14:m>
                <a:r>
                  <a:rPr kumimoji="1" lang="ja-JP" altLang="en-US" dirty="0">
                    <a:highlight>
                      <a:srgbClr val="FFFF00"/>
                    </a:highlight>
                  </a:rPr>
                  <a:t>にワクチン接種が</a:t>
                </a:r>
                <a14:m>
                  <m:oMath xmlns:m="http://schemas.openxmlformats.org/officeDocument/2006/math">
                    <m:r>
                      <a:rPr kumimoji="1" lang="en-US" altLang="ja-JP" b="0" i="1" smtClean="0">
                        <a:highlight>
                          <a:srgbClr val="FFFF00"/>
                        </a:highlight>
                        <a:latin typeface="Cambria Math" panose="02040503050406030204" pitchFamily="18" charset="0"/>
                      </a:rPr>
                      <m:t>𝑞</m:t>
                    </m:r>
                  </m:oMath>
                </a14:m>
                <a:r>
                  <a:rPr kumimoji="1" lang="ja-JP" altLang="en-US" dirty="0">
                    <a:highlight>
                      <a:srgbClr val="FFFF00"/>
                    </a:highlight>
                  </a:rPr>
                  <a:t>人に行われる。この設定だと、時間による割引はあまり意味をなさない。</a:t>
                </a:r>
                <a:endParaRPr kumimoji="1" lang="en-US" altLang="ja-JP" dirty="0">
                  <a:highlight>
                    <a:srgbClr val="FFFF00"/>
                  </a:highlight>
                </a:endParaRPr>
              </a:p>
              <a:p>
                <a:pPr lvl="2"/>
                <a:r>
                  <a:rPr kumimoji="1" lang="ja-JP" altLang="en-US" dirty="0">
                    <a:highlight>
                      <a:srgbClr val="FFFF00"/>
                    </a:highlight>
                  </a:rPr>
                  <a:t>工場は単位時間あたりに</a:t>
                </a:r>
                <a14:m>
                  <m:oMath xmlns:m="http://schemas.openxmlformats.org/officeDocument/2006/math">
                    <m:r>
                      <a:rPr kumimoji="1" lang="en-US" altLang="ja-JP" b="0" i="1" smtClean="0">
                        <a:highlight>
                          <a:srgbClr val="FFFF00"/>
                        </a:highlight>
                        <a:latin typeface="Cambria Math" panose="02040503050406030204" pitchFamily="18" charset="0"/>
                      </a:rPr>
                      <m:t>𝑞</m:t>
                    </m:r>
                  </m:oMath>
                </a14:m>
                <a:r>
                  <a:rPr kumimoji="1" lang="ja-JP" altLang="en-US" dirty="0">
                    <a:highlight>
                      <a:srgbClr val="FFFF00"/>
                    </a:highlight>
                  </a:rPr>
                  <a:t>個のワクチンを作って、それによって単位時間当たり</a:t>
                </a:r>
                <a14:m>
                  <m:oMath xmlns:m="http://schemas.openxmlformats.org/officeDocument/2006/math">
                    <m:r>
                      <a:rPr kumimoji="1" lang="en-US" altLang="ja-JP" b="0" i="1" smtClean="0">
                        <a:highlight>
                          <a:srgbClr val="FFFF00"/>
                        </a:highlight>
                        <a:latin typeface="Cambria Math" panose="02040503050406030204" pitchFamily="18" charset="0"/>
                      </a:rPr>
                      <m:t>𝐵</m:t>
                    </m:r>
                    <m:d>
                      <m:dPr>
                        <m:ctrlPr>
                          <a:rPr kumimoji="1" lang="en-US" altLang="ja-JP" b="0" i="1" smtClean="0">
                            <a:highlight>
                              <a:srgbClr val="FFFF00"/>
                            </a:highlight>
                            <a:latin typeface="Cambria Math" panose="02040503050406030204" pitchFamily="18" charset="0"/>
                          </a:rPr>
                        </m:ctrlPr>
                      </m:dPr>
                      <m:e>
                        <m:r>
                          <a:rPr kumimoji="1" lang="en-US" altLang="ja-JP" b="0" i="1" smtClean="0">
                            <a:highlight>
                              <a:srgbClr val="FFFF00"/>
                            </a:highlight>
                            <a:latin typeface="Cambria Math" panose="02040503050406030204" pitchFamily="18" charset="0"/>
                          </a:rPr>
                          <m:t>𝑞</m:t>
                        </m:r>
                      </m:e>
                    </m:d>
                  </m:oMath>
                </a14:m>
                <a:r>
                  <a:rPr kumimoji="1" lang="ja-JP" altLang="en-US" dirty="0">
                    <a:highlight>
                      <a:srgbClr val="FFFF00"/>
                    </a:highlight>
                  </a:rPr>
                  <a:t>の効用が生じる</a:t>
                </a:r>
                <a:endParaRPr kumimoji="1" lang="en-US" altLang="ja-JP" dirty="0">
                  <a:highlight>
                    <a:srgbClr val="FFFF00"/>
                  </a:highlight>
                </a:endParaRPr>
              </a:p>
              <a:p>
                <a:pPr lvl="2"/>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𝐾𝑄</m:t>
                    </m:r>
                  </m:oMath>
                </a14:m>
                <a:r>
                  <a:rPr kumimoji="1" lang="ja-JP" altLang="en-US" dirty="0"/>
                  <a:t>は</a:t>
                </a:r>
                <a14:m>
                  <m:oMath xmlns:m="http://schemas.openxmlformats.org/officeDocument/2006/math">
                    <m:r>
                      <a:rPr kumimoji="1" lang="en-US" altLang="ja-JP" b="0" i="1" dirty="0" smtClean="0">
                        <a:latin typeface="Cambria Math" panose="02040503050406030204" pitchFamily="18" charset="0"/>
                      </a:rPr>
                      <m:t>𝜅</m:t>
                    </m:r>
                    <m:r>
                      <a:rPr kumimoji="1" lang="en-US" altLang="ja-JP" b="0" i="1" dirty="0" smtClean="0">
                        <a:latin typeface="Cambria Math" panose="02040503050406030204" pitchFamily="18" charset="0"/>
                      </a:rPr>
                      <m:t>𝑄</m:t>
                    </m:r>
                  </m:oMath>
                </a14:m>
                <a:r>
                  <a:rPr kumimoji="1" lang="ja-JP" altLang="en-US" dirty="0"/>
                  <a:t>を家賃みたいに考えると、</a:t>
                </a:r>
                <a14:m>
                  <m:oMath xmlns:m="http://schemas.openxmlformats.org/officeDocument/2006/math">
                    <m:nary>
                      <m:naryPr>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m:t>
                        </m:r>
                      </m:sup>
                      <m:e>
                        <m:r>
                          <a:rPr kumimoji="1" lang="en-US" altLang="ja-JP" b="0" i="1" smtClean="0">
                            <a:latin typeface="Cambria Math" panose="02040503050406030204" pitchFamily="18" charset="0"/>
                          </a:rPr>
                          <m:t>𝜅</m:t>
                        </m:r>
                        <m:r>
                          <a:rPr kumimoji="1" lang="en-US" altLang="ja-JP" b="0" i="1" smtClean="0">
                            <a:latin typeface="Cambria Math" panose="02040503050406030204" pitchFamily="18" charset="0"/>
                          </a:rPr>
                          <m:t>𝑄</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𝑟𝑡</m:t>
                            </m:r>
                          </m:sup>
                        </m:sSup>
                        <m:r>
                          <a:rPr kumimoji="1" lang="en-US" altLang="ja-JP" b="0" i="1" smtClean="0">
                            <a:latin typeface="Cambria Math" panose="02040503050406030204" pitchFamily="18" charset="0"/>
                          </a:rPr>
                          <m:t>𝑑𝑡</m:t>
                        </m:r>
                      </m:e>
                    </m:nary>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𝜅</m:t>
                        </m:r>
                        <m:r>
                          <a:rPr kumimoji="1" lang="en-US" altLang="ja-JP" b="0" i="1" smtClean="0">
                            <a:latin typeface="Cambria Math" panose="02040503050406030204" pitchFamily="18" charset="0"/>
                          </a:rPr>
                          <m:t>𝑄</m:t>
                        </m:r>
                      </m:num>
                      <m:den>
                        <m:r>
                          <a:rPr kumimoji="1" lang="en-US" altLang="ja-JP" b="0" i="1" smtClean="0">
                            <a:latin typeface="Cambria Math" panose="02040503050406030204" pitchFamily="18" charset="0"/>
                          </a:rPr>
                          <m:t>𝑟</m:t>
                        </m:r>
                      </m:den>
                    </m:f>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𝐾𝑄</m:t>
                    </m:r>
                  </m:oMath>
                </a14:m>
                <a:r>
                  <a:rPr kumimoji="1" lang="ja-JP" altLang="en-US" dirty="0"/>
                  <a:t>となる。</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𝑄</m:t>
                    </m:r>
                  </m:oMath>
                </a14:m>
                <a:r>
                  <a:rPr kumimoji="1" lang="ja-JP" altLang="en-US" dirty="0"/>
                  <a:t> </a:t>
                </a:r>
                <a:r>
                  <a:rPr kumimoji="1" lang="en-US" altLang="ja-JP" dirty="0"/>
                  <a:t>(3)</a:t>
                </a:r>
              </a:p>
              <a:p>
                <a:r>
                  <a:rPr kumimoji="1" lang="en-US" altLang="ja-JP" dirty="0"/>
                  <a:t>Because expending joint resources on idle capacity is inefficient, the constraint obviously binds. </a:t>
                </a:r>
              </a:p>
              <a:p>
                <a:pPr lvl="1"/>
                <a:r>
                  <a:rPr lang="ja-JP" altLang="en-US" dirty="0"/>
                  <a:t>つまり、余っていても無駄だから</a:t>
                </a:r>
                <a14:m>
                  <m:oMath xmlns:m="http://schemas.openxmlformats.org/officeDocument/2006/math">
                    <m:r>
                      <a:rPr lang="en-US" altLang="ja-JP" b="0" i="1" smtClean="0">
                        <a:latin typeface="Cambria Math" panose="02040503050406030204" pitchFamily="18" charset="0"/>
                      </a:rPr>
                      <m:t>𝑞</m:t>
                    </m:r>
                    <m:r>
                      <a:rPr lang="en-US" altLang="ja-JP" b="0" i="1" smtClean="0">
                        <a:latin typeface="Cambria Math" panose="02040503050406030204" pitchFamily="18" charset="0"/>
                      </a:rPr>
                      <m:t>=</m:t>
                    </m:r>
                    <m:r>
                      <a:rPr lang="en-US" altLang="ja-JP" b="0" i="1" smtClean="0">
                        <a:latin typeface="Cambria Math" panose="02040503050406030204" pitchFamily="18" charset="0"/>
                      </a:rPr>
                      <m:t>𝑄</m:t>
                    </m:r>
                  </m:oMath>
                </a14:m>
                <a:r>
                  <a:rPr kumimoji="1" lang="ja-JP" altLang="en-US" dirty="0"/>
                  <a:t>でしょって言っているが、</a:t>
                </a:r>
                <a14:m>
                  <m:oMath xmlns:m="http://schemas.openxmlformats.org/officeDocument/2006/math">
                    <m:r>
                      <a:rPr kumimoji="1" lang="en-US" altLang="ja-JP" b="0" i="1" smtClean="0">
                        <a:latin typeface="Cambria Math" panose="02040503050406030204" pitchFamily="18" charset="0"/>
                      </a:rPr>
                      <m:t>𝑐</m:t>
                    </m:r>
                  </m:oMath>
                </a14:m>
                <a:r>
                  <a:rPr kumimoji="1" lang="ja-JP" altLang="en-US" dirty="0"/>
                  <a:t>によっては</a:t>
                </a:r>
                <a14:m>
                  <m:oMath xmlns:m="http://schemas.openxmlformats.org/officeDocument/2006/math">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𝑄</m:t>
                    </m:r>
                  </m:oMath>
                </a14:m>
                <a:r>
                  <a:rPr kumimoji="1" lang="ja-JP" altLang="en-US" dirty="0"/>
                  <a:t>が最適でない場合がある気がする（次ページ参照）→</a:t>
                </a:r>
                <a:r>
                  <a:rPr kumimoji="1" lang="en-US" altLang="ja-JP" dirty="0"/>
                  <a:t>Principle of Full Capacity Utilization</a:t>
                </a:r>
              </a:p>
              <a:p>
                <a14:m>
                  <m:oMath xmlns:m="http://schemas.openxmlformats.org/officeDocument/2006/math">
                    <m:r>
                      <a:rPr lang="en-US" altLang="ja-JP" b="0" i="1" smtClean="0">
                        <a:latin typeface="Cambria Math" panose="02040503050406030204" pitchFamily="18" charset="0"/>
                      </a:rPr>
                      <m:t>𝑞</m:t>
                    </m:r>
                    <m:r>
                      <a:rPr lang="en-US" altLang="ja-JP" b="0" i="1" smtClean="0">
                        <a:latin typeface="Cambria Math" panose="02040503050406030204" pitchFamily="18" charset="0"/>
                      </a:rPr>
                      <m:t>=</m:t>
                    </m:r>
                    <m:r>
                      <a:rPr lang="en-US" altLang="ja-JP" b="0" i="1" smtClean="0">
                        <a:latin typeface="Cambria Math" panose="02040503050406030204" pitchFamily="18" charset="0"/>
                      </a:rPr>
                      <m:t>𝑄</m:t>
                    </m:r>
                  </m:oMath>
                </a14:m>
                <a:r>
                  <a:rPr lang="ja-JP" altLang="en-US" dirty="0"/>
                  <a:t>を</a:t>
                </a:r>
                <a:r>
                  <a:rPr lang="en-US" altLang="ja-JP" dirty="0"/>
                  <a:t>(2)</a:t>
                </a:r>
                <a:r>
                  <a:rPr lang="ja-JP" altLang="en-US" dirty="0"/>
                  <a:t>式に代入して</a:t>
                </a:r>
                <a:endParaRPr lang="en-US" altLang="ja-JP" dirty="0"/>
              </a:p>
              <a:p>
                <a:pPr lvl="1"/>
                <a14:m>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𝑟</m:t>
                        </m:r>
                      </m:den>
                    </m:f>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𝜅</m:t>
                            </m:r>
                          </m:e>
                        </m:d>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𝑤</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𝜃</m:t>
                        </m:r>
                      </m:e>
                    </m:d>
                  </m:oMath>
                </a14:m>
                <a:r>
                  <a:rPr kumimoji="1" lang="en-US" altLang="ja-JP" dirty="0"/>
                  <a:t> (4)</a:t>
                </a:r>
              </a:p>
              <a:p>
                <a:pPr lvl="1"/>
                <a14:m>
                  <m:oMath xmlns:m="http://schemas.openxmlformats.org/officeDocument/2006/math">
                    <m:r>
                      <a:rPr kumimoji="1" lang="en-US" altLang="ja-JP" b="0" i="1" smtClean="0">
                        <a:latin typeface="Cambria Math" panose="02040503050406030204" pitchFamily="18" charset="0"/>
                      </a:rPr>
                      <m:t>𝜃</m:t>
                    </m:r>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𝑟</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𝜅</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𝛽</m:t>
                        </m:r>
                      </m:e>
                    </m:d>
                  </m:oMath>
                </a14:m>
                <a:endParaRPr kumimoji="1" lang="en-US" altLang="ja-JP" dirty="0"/>
              </a:p>
              <a:p>
                <a14:m>
                  <m:oMath xmlns:m="http://schemas.openxmlformats.org/officeDocument/2006/math">
                    <m:r>
                      <a:rPr kumimoji="1" lang="en-US" altLang="ja-JP" b="0" i="1" smtClean="0">
                        <a:latin typeface="Cambria Math" panose="02040503050406030204" pitchFamily="18" charset="0"/>
                      </a:rPr>
                      <m:t>𝑄</m:t>
                    </m:r>
                  </m:oMath>
                </a14:m>
                <a:r>
                  <a:rPr kumimoji="1" lang="ja-JP" altLang="en-US" dirty="0"/>
                  <a:t>について</a:t>
                </a:r>
                <a:r>
                  <a:rPr kumimoji="1" lang="en-US" altLang="ja-JP" dirty="0"/>
                  <a:t>(4)</a:t>
                </a:r>
                <a:r>
                  <a:rPr kumimoji="1" lang="ja-JP" altLang="en-US" dirty="0"/>
                  <a:t>式を最大化すると、</a:t>
                </a:r>
                <a14:m>
                  <m:oMath xmlns:m="http://schemas.openxmlformats.org/officeDocument/2006/math">
                    <m:r>
                      <a:rPr kumimoji="1" lang="en-US" altLang="ja-JP" b="0" i="1" smtClean="0">
                        <a:latin typeface="Cambria Math" panose="02040503050406030204" pitchFamily="18" charset="0"/>
                      </a:rPr>
                      <m:t>𝑃</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𝜅</m:t>
                        </m:r>
                      </m:e>
                    </m:d>
                    <m:r>
                      <a:rPr kumimoji="1" lang="en-US" altLang="ja-JP" b="0" i="1" smtClean="0">
                        <a:latin typeface="Cambria Math" panose="02040503050406030204" pitchFamily="18" charset="0"/>
                      </a:rPr>
                      <m:t>=0</m:t>
                    </m:r>
                  </m:oMath>
                </a14:m>
                <a:r>
                  <a:rPr kumimoji="1" lang="ja-JP" altLang="en-US" dirty="0"/>
                  <a:t>、つまり、</a:t>
                </a: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𝐼𝑁</m:t>
                        </m:r>
                      </m:sup>
                    </m:sSup>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𝑞</m:t>
                        </m:r>
                      </m:e>
                      <m:sup>
                        <m:r>
                          <a:rPr kumimoji="1" lang="en-US" altLang="ja-JP" b="0" i="1" smtClean="0">
                            <a:latin typeface="Cambria Math" panose="02040503050406030204" pitchFamily="18" charset="0"/>
                          </a:rPr>
                          <m:t>𝐼𝑁</m:t>
                        </m:r>
                      </m:sup>
                    </m:s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𝜅</m:t>
                        </m:r>
                      </m:e>
                    </m:d>
                  </m:oMath>
                </a14:m>
                <a:endParaRPr kumimoji="1" lang="en-US" altLang="ja-JP" dirty="0"/>
              </a:p>
              <a:p>
                <a:r>
                  <a:rPr lang="en-US" altLang="ja-JP" dirty="0"/>
                  <a:t>Prop. 1</a:t>
                </a:r>
              </a:p>
              <a:p>
                <a:pPr lvl="1"/>
                <a:r>
                  <a:rPr kumimoji="1" lang="en-US" altLang="ja-JP" dirty="0"/>
                  <a:t>Capacity and output for a monopoly firm in the integrated benchmark are given by </a:t>
                </a: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𝐼𝑁</m:t>
                        </m:r>
                      </m:sup>
                    </m:sSup>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𝑞</m:t>
                        </m:r>
                      </m:e>
                      <m:sup>
                        <m:r>
                          <a:rPr kumimoji="1" lang="en-US" altLang="ja-JP" b="0" i="1" smtClean="0">
                            <a:latin typeface="Cambria Math" panose="02040503050406030204" pitchFamily="18" charset="0"/>
                          </a:rPr>
                          <m:t>𝐼𝑁</m:t>
                        </m:r>
                      </m:sup>
                    </m:s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𝜅</m:t>
                        </m:r>
                      </m:e>
                    </m:d>
                    <m:r>
                      <a:rPr kumimoji="1" lang="en-US" altLang="ja-JP" b="0" i="1" smtClean="0">
                        <a:latin typeface="Cambria Math" panose="02040503050406030204" pitchFamily="18" charset="0"/>
                      </a:rPr>
                      <m:t>&gt;0</m:t>
                    </m:r>
                  </m:oMath>
                </a14:m>
                <a:endParaRPr kumimoji="1" lang="en-US" altLang="ja-JP" dirty="0"/>
              </a:p>
              <a:p>
                <a:pPr lvl="1"/>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D612C223-147D-F16C-B713-0BFD6E1DB3C3}"/>
                  </a:ext>
                </a:extLst>
              </p:cNvPr>
              <p:cNvSpPr>
                <a:spLocks noGrp="1" noRot="1" noChangeAspect="1" noMove="1" noResize="1" noEditPoints="1" noAdjustHandles="1" noChangeArrowheads="1" noChangeShapeType="1" noTextEdit="1"/>
              </p:cNvSpPr>
              <p:nvPr>
                <p:ph idx="1"/>
              </p:nvPr>
            </p:nvSpPr>
            <p:spPr>
              <a:xfrm>
                <a:off x="838199" y="1825624"/>
                <a:ext cx="11056951" cy="4845519"/>
              </a:xfrm>
              <a:blipFill>
                <a:blip r:embed="rId2"/>
                <a:stretch>
                  <a:fillRect l="-110" t="-138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17348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B59E98-AD10-ECA6-8923-8D57554DEB98}"/>
              </a:ext>
            </a:extLst>
          </p:cNvPr>
          <p:cNvSpPr>
            <a:spLocks noGrp="1"/>
          </p:cNvSpPr>
          <p:nvPr>
            <p:ph type="title"/>
          </p:nvPr>
        </p:nvSpPr>
        <p:spPr/>
        <p:txBody>
          <a:bodyPr/>
          <a:lstStyle/>
          <a:p>
            <a:r>
              <a:rPr kumimoji="1" lang="ja-JP" altLang="en-US" dirty="0"/>
              <a:t>補足</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E22085D-1290-2C05-5DF1-61DF7558C966}"/>
                  </a:ext>
                </a:extLst>
              </p:cNvPr>
              <p:cNvSpPr>
                <a:spLocks noGrp="1"/>
              </p:cNvSpPr>
              <p:nvPr>
                <p:ph idx="1"/>
              </p:nvPr>
            </p:nvSpPr>
            <p:spPr/>
            <p:txBody>
              <a:bodyPr>
                <a:normAutofit lnSpcReduction="10000"/>
              </a:bodyPr>
              <a:lstStyle/>
              <a:p>
                <a14:m>
                  <m:oMath xmlns:m="http://schemas.openxmlformats.org/officeDocument/2006/math">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𝑞</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𝜅</m:t>
                    </m:r>
                    <m:r>
                      <a:rPr kumimoji="1" lang="en-US" altLang="ja-JP" b="0" i="1" smtClean="0">
                        <a:latin typeface="Cambria Math" panose="02040503050406030204" pitchFamily="18" charset="0"/>
                      </a:rPr>
                      <m:t>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𝑄</m:t>
                    </m:r>
                  </m:oMath>
                </a14:m>
                <a:endParaRPr kumimoji="1" lang="en-US" altLang="ja-JP" dirty="0"/>
              </a:p>
              <a:p>
                <a14:m>
                  <m:oMath xmlns:m="http://schemas.openxmlformats.org/officeDocument/2006/math">
                    <m:r>
                      <a:rPr kumimoji="1" lang="en-US" altLang="ja-JP" b="0" i="1" smtClean="0">
                        <a:latin typeface="Cambria Math" panose="02040503050406030204" pitchFamily="18" charset="0"/>
                      </a:rPr>
                      <m:t>𝑄</m:t>
                    </m:r>
                  </m:oMath>
                </a14:m>
                <a:r>
                  <a:rPr kumimoji="1" lang="ja-JP" altLang="en-US" dirty="0"/>
                  <a:t>を固定する。</a:t>
                </a:r>
                <a14:m>
                  <m:oMath xmlns:m="http://schemas.openxmlformats.org/officeDocument/2006/math">
                    <m:r>
                      <a:rPr kumimoji="1" lang="en-US" altLang="ja-JP" b="0" i="1" smtClean="0">
                        <a:latin typeface="Cambria Math" panose="02040503050406030204" pitchFamily="18" charset="0"/>
                      </a:rPr>
                      <m:t>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e>
                    </m:d>
                  </m:oMath>
                </a14:m>
                <a:r>
                  <a:rPr kumimoji="1" lang="ja-JP" altLang="en-US" dirty="0"/>
                  <a:t>の場合</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𝛼</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𝐵</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𝑞</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𝑃</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𝑞</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m:t>
                    </m:r>
                  </m:oMath>
                </a14:m>
                <a:endParaRPr kumimoji="1" lang="en-US" altLang="ja-JP" dirty="0"/>
              </a:p>
              <a:p>
                <a:r>
                  <a:rPr lang="ja-JP" altLang="en-US" dirty="0"/>
                  <a:t>よって</a:t>
                </a:r>
                <a14:m>
                  <m:oMath xmlns:m="http://schemas.openxmlformats.org/officeDocument/2006/math">
                    <m:r>
                      <a:rPr lang="en-US" altLang="ja-JP" b="0" i="1" smtClean="0">
                        <a:latin typeface="Cambria Math" panose="02040503050406030204" pitchFamily="18" charset="0"/>
                      </a:rPr>
                      <m:t>𝑞</m:t>
                    </m:r>
                    <m:r>
                      <a:rPr lang="en-US" altLang="ja-JP" b="0" i="1" smtClean="0">
                        <a:latin typeface="Cambria Math" panose="02040503050406030204" pitchFamily="18" charset="0"/>
                      </a:rPr>
                      <m:t>=</m:t>
                    </m:r>
                    <m:r>
                      <a:rPr lang="en-US" altLang="ja-JP" b="0" i="1" smtClean="0">
                        <a:latin typeface="Cambria Math" panose="02040503050406030204" pitchFamily="18" charset="0"/>
                      </a:rPr>
                      <m:t>𝐷</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𝑐</m:t>
                        </m:r>
                      </m:e>
                    </m:d>
                  </m:oMath>
                </a14:m>
                <a:r>
                  <a:rPr kumimoji="1" lang="ja-JP" altLang="en-US" dirty="0"/>
                  <a:t>で最大値を取り、</a:t>
                </a:r>
                <a14:m>
                  <m:oMath xmlns:m="http://schemas.openxmlformats.org/officeDocument/2006/math">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𝐷</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e>
                        </m:d>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𝑐𝐷</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𝜅</m:t>
                    </m:r>
                    <m:r>
                      <a:rPr kumimoji="1" lang="en-US" altLang="ja-JP" b="0" i="1" smtClean="0">
                        <a:latin typeface="Cambria Math" panose="02040503050406030204" pitchFamily="18" charset="0"/>
                      </a:rPr>
                      <m:t>𝑄</m:t>
                    </m:r>
                  </m:oMath>
                </a14:m>
                <a:r>
                  <a:rPr kumimoji="1" lang="ja-JP" altLang="en-US" dirty="0"/>
                  <a:t>。これは</a:t>
                </a:r>
                <a14:m>
                  <m:oMath xmlns:m="http://schemas.openxmlformats.org/officeDocument/2006/math">
                    <m:r>
                      <a:rPr kumimoji="1" lang="en-US" altLang="ja-JP" b="0" i="1" smtClean="0">
                        <a:latin typeface="Cambria Math" panose="02040503050406030204" pitchFamily="18" charset="0"/>
                      </a:rPr>
                      <m:t>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e>
                    </m:d>
                  </m:oMath>
                </a14:m>
                <a:r>
                  <a:rPr kumimoji="1" lang="ja-JP" altLang="en-US" dirty="0"/>
                  <a:t>のときに最大値を取る。</a:t>
                </a:r>
                <a:endParaRPr kumimoji="1" lang="en-US" altLang="ja-JP" dirty="0"/>
              </a:p>
              <a:p>
                <a14:m>
                  <m:oMath xmlns:m="http://schemas.openxmlformats.org/officeDocument/2006/math">
                    <m:r>
                      <a:rPr kumimoji="1" lang="en-US" altLang="ja-JP" b="0" i="1" smtClean="0">
                        <a:latin typeface="Cambria Math" panose="02040503050406030204" pitchFamily="18" charset="0"/>
                      </a:rPr>
                      <m:t>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e>
                    </m:d>
                  </m:oMath>
                </a14:m>
                <a:r>
                  <a:rPr kumimoji="1" lang="ja-JP" altLang="en-US" dirty="0"/>
                  <a:t>の場合、</a:t>
                </a:r>
                <a14:m>
                  <m:oMath xmlns:m="http://schemas.openxmlformats.org/officeDocument/2006/math">
                    <m:r>
                      <a:rPr kumimoji="1" lang="en-US" altLang="ja-JP" b="0" i="1" smtClean="0">
                        <a:latin typeface="Cambria Math" panose="02040503050406030204" pitchFamily="18" charset="0"/>
                      </a:rPr>
                      <m:t>𝑃</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𝑞</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≥0</m:t>
                    </m:r>
                  </m:oMath>
                </a14:m>
                <a:r>
                  <a:rPr kumimoji="1" lang="ja-JP" altLang="en-US" dirty="0"/>
                  <a:t>より、</a:t>
                </a:r>
                <a14:m>
                  <m:oMath xmlns:m="http://schemas.openxmlformats.org/officeDocument/2006/math">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𝑄</m:t>
                    </m:r>
                  </m:oMath>
                </a14:m>
                <a:r>
                  <a:rPr kumimoji="1" lang="ja-JP" altLang="en-US" dirty="0"/>
                  <a:t>で最大値を取り、</a:t>
                </a:r>
                <a14:m>
                  <m:oMath xmlns:m="http://schemas.openxmlformats.org/officeDocument/2006/math">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𝜅</m:t>
                        </m:r>
                      </m:e>
                    </m:d>
                    <m:r>
                      <a:rPr kumimoji="1" lang="en-US" altLang="ja-JP" b="0" i="1" smtClean="0">
                        <a:latin typeface="Cambria Math" panose="02040503050406030204" pitchFamily="18" charset="0"/>
                      </a:rPr>
                      <m:t>𝑄</m:t>
                    </m:r>
                  </m:oMath>
                </a14:m>
                <a:r>
                  <a:rPr kumimoji="1" lang="ja-JP" altLang="en-US" dirty="0"/>
                  <a:t>。これは</a:t>
                </a:r>
                <a14:m>
                  <m:oMath xmlns:m="http://schemas.openxmlformats.org/officeDocument/2006/math">
                    <m:r>
                      <a:rPr kumimoji="1" lang="en-US" altLang="ja-JP" b="0" i="1" smtClean="0">
                        <a:latin typeface="Cambria Math" panose="02040503050406030204" pitchFamily="18" charset="0"/>
                      </a:rPr>
                      <m:t>𝛼</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𝐵</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𝜅</m:t>
                        </m:r>
                      </m:e>
                    </m:d>
                  </m:oMath>
                </a14:m>
                <a:r>
                  <a:rPr kumimoji="1" lang="ja-JP" altLang="en-US" dirty="0"/>
                  <a:t>を考えて、</a:t>
                </a:r>
                <a14:m>
                  <m:oMath xmlns:m="http://schemas.openxmlformats.org/officeDocument/2006/math">
                    <m:r>
                      <a:rPr kumimoji="1" lang="en-US" altLang="ja-JP" b="0" i="1" smtClean="0">
                        <a:latin typeface="Cambria Math" panose="02040503050406030204" pitchFamily="18" charset="0"/>
                      </a:rPr>
                      <m:t>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𝜅</m:t>
                        </m:r>
                      </m:e>
                    </m:d>
                  </m:oMath>
                </a14:m>
                <a:r>
                  <a:rPr kumimoji="1" lang="ja-JP" altLang="en-US" dirty="0"/>
                  <a:t>の時に最大値を取る。この値は、</a:t>
                </a:r>
                <a14:m>
                  <m:oMath xmlns:m="http://schemas.openxmlformats.org/officeDocument/2006/math">
                    <m:r>
                      <a:rPr kumimoji="1" lang="en-US" altLang="ja-JP" b="0" i="1" smtClean="0">
                        <a:latin typeface="Cambria Math" panose="02040503050406030204" pitchFamily="18" charset="0"/>
                      </a:rPr>
                      <m:t>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e>
                    </m:d>
                  </m:oMath>
                </a14:m>
                <a:r>
                  <a:rPr kumimoji="1" lang="ja-JP" altLang="en-US" dirty="0"/>
                  <a:t>の値よりも大きい。したがって、最大値は</a:t>
                </a: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𝑞</m:t>
                        </m:r>
                      </m:e>
                      <m:sup>
                        <m:r>
                          <a:rPr kumimoji="1" lang="en-US" altLang="ja-JP" b="0" i="1" smtClean="0">
                            <a:latin typeface="Cambria Math" panose="02040503050406030204" pitchFamily="18" charset="0"/>
                          </a:rPr>
                          <m:t>𝐼𝑁</m:t>
                        </m:r>
                      </m:sup>
                    </m:sSup>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𝐼𝑁</m:t>
                        </m:r>
                      </m:sup>
                    </m:s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𝜅</m:t>
                        </m:r>
                      </m:e>
                    </m:d>
                  </m:oMath>
                </a14:m>
                <a:endParaRPr kumimoji="1" lang="en-US" altLang="ja-JP" dirty="0"/>
              </a:p>
              <a:p>
                <a:r>
                  <a:rPr lang="ja-JP" altLang="en-US" dirty="0">
                    <a:highlight>
                      <a:srgbClr val="FFFF00"/>
                    </a:highlight>
                  </a:rPr>
                  <a:t>ラグランジュの未定乗数法で一発でわかる？？</a:t>
                </a:r>
                <a:endParaRPr kumimoji="1" lang="en-US" altLang="ja-JP" dirty="0">
                  <a:highlight>
                    <a:srgbClr val="FFFF00"/>
                  </a:highlight>
                </a:endParaRPr>
              </a:p>
              <a:p>
                <a:pPr lvl="1"/>
                <a:endParaRPr kumimoji="1"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DE22085D-1290-2C05-5DF1-61DF7558C966}"/>
                  </a:ext>
                </a:extLst>
              </p:cNvPr>
              <p:cNvSpPr>
                <a:spLocks noGrp="1" noRot="1" noChangeAspect="1" noMove="1" noResize="1" noEditPoints="1" noAdjustHandles="1" noChangeArrowheads="1" noChangeShapeType="1" noTextEdit="1"/>
              </p:cNvSpPr>
              <p:nvPr>
                <p:ph idx="1"/>
              </p:nvPr>
            </p:nvSpPr>
            <p:spPr>
              <a:blipFill>
                <a:blip r:embed="rId2"/>
                <a:stretch>
                  <a:fillRect l="-1043" r="-406"/>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6EFA0C43-D31E-5833-E22D-EC2AABC05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4908" y="262774"/>
            <a:ext cx="3730453" cy="2721726"/>
          </a:xfrm>
          <a:prstGeom prst="rect">
            <a:avLst/>
          </a:prstGeom>
        </p:spPr>
      </p:pic>
    </p:spTree>
    <p:extLst>
      <p:ext uri="{BB962C8B-B14F-4D97-AF65-F5344CB8AC3E}">
        <p14:creationId xmlns:p14="http://schemas.microsoft.com/office/powerpoint/2010/main" val="3810407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A141EF-5626-BDB4-60AF-E6FF2CFEAF93}"/>
              </a:ext>
            </a:extLst>
          </p:cNvPr>
          <p:cNvSpPr>
            <a:spLocks noGrp="1"/>
          </p:cNvSpPr>
          <p:nvPr>
            <p:ph type="title"/>
          </p:nvPr>
        </p:nvSpPr>
        <p:spPr/>
        <p:txBody>
          <a:bodyPr/>
          <a:lstStyle/>
          <a:p>
            <a:r>
              <a:rPr kumimoji="1" lang="en-US" altLang="ja-JP" dirty="0"/>
              <a:t>3.2 Benchmark without AMC</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C269A96-A6FE-BC2A-678B-A552964F3C97}"/>
                  </a:ext>
                </a:extLst>
              </p:cNvPr>
              <p:cNvSpPr>
                <a:spLocks noGrp="1"/>
              </p:cNvSpPr>
              <p:nvPr>
                <p:ph idx="1"/>
              </p:nvPr>
            </p:nvSpPr>
            <p:spPr/>
            <p:txBody>
              <a:bodyPr>
                <a:normAutofit fontScale="62500" lnSpcReduction="20000"/>
              </a:bodyPr>
              <a:lstStyle/>
              <a:p>
                <a:r>
                  <a:rPr lang="en-US" altLang="ja-JP" dirty="0">
                    <a:latin typeface="Cambria Math" panose="02040503050406030204" pitchFamily="18" charset="0"/>
                  </a:rPr>
                  <a:t>Integration or AMC</a:t>
                </a:r>
                <a:r>
                  <a:rPr lang="ja-JP" altLang="en-US" dirty="0">
                    <a:latin typeface="Cambria Math" panose="02040503050406030204" pitchFamily="18" charset="0"/>
                  </a:rPr>
                  <a:t>がない場合を考える。</a:t>
                </a:r>
                <a:r>
                  <a:rPr lang="en-US" altLang="ja-JP" dirty="0">
                    <a:latin typeface="Cambria Math" panose="02040503050406030204" pitchFamily="18" charset="0"/>
                  </a:rPr>
                  <a:t>Ex post Nash</a:t>
                </a:r>
                <a:r>
                  <a:rPr lang="ja-JP" altLang="en-US" dirty="0">
                    <a:latin typeface="Cambria Math" panose="02040503050406030204" pitchFamily="18" charset="0"/>
                  </a:rPr>
                  <a:t>交渉の結果を想像して、企業が</a:t>
                </a:r>
                <a:r>
                  <a:rPr lang="en-US" altLang="ja-JP" dirty="0">
                    <a:latin typeface="Cambria Math" panose="02040503050406030204" pitchFamily="18" charset="0"/>
                  </a:rPr>
                  <a:t>ex ante</a:t>
                </a:r>
                <a:r>
                  <a:rPr lang="ja-JP" altLang="en-US" dirty="0">
                    <a:latin typeface="Cambria Math" panose="02040503050406030204" pitchFamily="18" charset="0"/>
                  </a:rPr>
                  <a:t>の</a:t>
                </a:r>
                <a14:m>
                  <m:oMath xmlns:m="http://schemas.openxmlformats.org/officeDocument/2006/math">
                    <m:r>
                      <a:rPr lang="en-US" altLang="ja-JP" b="0" i="1" smtClean="0">
                        <a:latin typeface="Cambria Math" panose="02040503050406030204" pitchFamily="18" charset="0"/>
                      </a:rPr>
                      <m:t>𝑄</m:t>
                    </m:r>
                  </m:oMath>
                </a14:m>
                <a:r>
                  <a:rPr kumimoji="1" lang="ja-JP" altLang="en-US" b="0" dirty="0">
                    <a:latin typeface="Cambria Math" panose="02040503050406030204" pitchFamily="18" charset="0"/>
                  </a:rPr>
                  <a:t>を決定すると</a:t>
                </a:r>
                <a:r>
                  <a:rPr lang="ja-JP" altLang="en-US" dirty="0">
                    <a:latin typeface="Cambria Math" panose="02040503050406030204" pitchFamily="18" charset="0"/>
                  </a:rPr>
                  <a:t>する。</a:t>
                </a:r>
                <a:endParaRPr kumimoji="1" lang="en-US" altLang="ja-JP" b="0" dirty="0">
                  <a:latin typeface="Cambria Math" panose="02040503050406030204" pitchFamily="18" charset="0"/>
                </a:endParaRPr>
              </a:p>
              <a:p>
                <a:pPr lvl="1"/>
                <a14:m>
                  <m:oMath xmlns:m="http://schemas.openxmlformats.org/officeDocument/2006/math">
                    <m:r>
                      <a:rPr kumimoji="1" lang="en-US" altLang="ja-JP" b="0" i="1" smtClean="0">
                        <a:latin typeface="Cambria Math" panose="02040503050406030204" pitchFamily="18" charset="0"/>
                      </a:rPr>
                      <m:t>𝛽</m:t>
                    </m:r>
                    <m:nary>
                      <m:naryPr>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m:t>
                        </m:r>
                      </m:sup>
                      <m:e>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𝑞</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𝑐𝑞</m:t>
                            </m:r>
                          </m:e>
                        </m:d>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𝑟𝑡</m:t>
                            </m:r>
                          </m:sup>
                        </m:sSup>
                        <m:r>
                          <a:rPr kumimoji="1" lang="en-US" altLang="ja-JP" b="0" i="1" smtClean="0">
                            <a:latin typeface="Cambria Math" panose="02040503050406030204" pitchFamily="18" charset="0"/>
                          </a:rPr>
                          <m:t>𝑑𝑡</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𝐾𝑄</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𝛽</m:t>
                            </m:r>
                          </m:num>
                          <m:den>
                            <m:r>
                              <a:rPr kumimoji="1" lang="en-US" altLang="ja-JP" b="0" i="1" smtClean="0">
                                <a:latin typeface="Cambria Math" panose="02040503050406030204" pitchFamily="18" charset="0"/>
                              </a:rPr>
                              <m:t>𝑟</m:t>
                            </m:r>
                          </m:den>
                        </m:f>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𝜅</m:t>
                                    </m:r>
                                  </m:num>
                                  <m:den>
                                    <m:r>
                                      <a:rPr kumimoji="1" lang="en-US" altLang="ja-JP" b="0" i="1" smtClean="0">
                                        <a:latin typeface="Cambria Math" panose="02040503050406030204" pitchFamily="18" charset="0"/>
                                      </a:rPr>
                                      <m:t>𝛽</m:t>
                                    </m:r>
                                  </m:den>
                                </m:f>
                              </m:e>
                            </m:d>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 (5)</m:t>
                        </m:r>
                      </m:e>
                    </m:nary>
                  </m:oMath>
                </a14:m>
                <a:endParaRPr kumimoji="1" lang="en-US" altLang="ja-JP" b="0" dirty="0"/>
              </a:p>
              <a:p>
                <a:pPr lvl="1"/>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𝜋</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𝜃</m:t>
                        </m:r>
                      </m:e>
                    </m:d>
                  </m:oMath>
                </a14:m>
                <a:r>
                  <a:rPr kumimoji="1" lang="ja-JP" altLang="en-US" dirty="0"/>
                  <a:t> </a:t>
                </a:r>
                <a:r>
                  <a:rPr kumimoji="1" lang="en-US" altLang="ja-JP" dirty="0"/>
                  <a:t>(6)</a:t>
                </a:r>
              </a:p>
              <a:p>
                <a:pPr lvl="1"/>
                <a:r>
                  <a:rPr kumimoji="1" lang="ja-JP" altLang="en-US" b="0" dirty="0">
                    <a:highlight>
                      <a:srgbClr val="FFFF00"/>
                    </a:highlight>
                  </a:rPr>
                  <a:t>交渉決裂点</a:t>
                </a:r>
                <a:r>
                  <a:rPr kumimoji="1" lang="en-US" altLang="ja-JP" b="0" dirty="0">
                    <a:highlight>
                      <a:srgbClr val="FFFF00"/>
                    </a:highlight>
                  </a:rPr>
                  <a:t>(status quo point)</a:t>
                </a:r>
                <a:r>
                  <a:rPr kumimoji="1" lang="ja-JP" altLang="en-US" b="0" dirty="0">
                    <a:highlight>
                      <a:srgbClr val="FFFF00"/>
                    </a:highlight>
                  </a:rPr>
                  <a:t>は</a:t>
                </a:r>
                <a:r>
                  <a:rPr kumimoji="1" lang="en-US" altLang="ja-JP" b="0" dirty="0">
                    <a:highlight>
                      <a:srgbClr val="FFFF00"/>
                    </a:highlight>
                  </a:rPr>
                  <a:t>0</a:t>
                </a:r>
              </a:p>
              <a:p>
                <a:pPr lvl="2"/>
                <a:r>
                  <a:rPr lang="ja-JP" altLang="en-US" dirty="0">
                    <a:highlight>
                      <a:srgbClr val="FFFF00"/>
                    </a:highlight>
                    <a:latin typeface="Cambria Math" panose="02040503050406030204" pitchFamily="18" charset="0"/>
                  </a:rPr>
                  <a:t>これは</a:t>
                </a:r>
                <a14:m>
                  <m:oMath xmlns:m="http://schemas.openxmlformats.org/officeDocument/2006/math">
                    <m:r>
                      <a:rPr lang="en-US" altLang="ja-JP" b="0" i="1" smtClean="0">
                        <a:highlight>
                          <a:srgbClr val="FFFF00"/>
                        </a:highlight>
                        <a:latin typeface="Cambria Math" panose="02040503050406030204" pitchFamily="18" charset="0"/>
                      </a:rPr>
                      <m:t>𝐾𝑄</m:t>
                    </m:r>
                  </m:oMath>
                </a14:m>
                <a:r>
                  <a:rPr kumimoji="1" lang="ja-JP" altLang="en-US" b="0" dirty="0">
                    <a:highlight>
                      <a:srgbClr val="FFFF00"/>
                    </a:highlight>
                    <a:latin typeface="Cambria Math" panose="02040503050406030204" pitchFamily="18" charset="0"/>
                  </a:rPr>
                  <a:t>では？企業は交渉が決裂しても、</a:t>
                </a:r>
                <a:r>
                  <a:rPr kumimoji="1" lang="en-US" altLang="ja-JP" b="0" dirty="0">
                    <a:highlight>
                      <a:srgbClr val="FFFF00"/>
                    </a:highlight>
                    <a:latin typeface="Cambria Math" panose="02040503050406030204" pitchFamily="18" charset="0"/>
                  </a:rPr>
                  <a:t>capacity</a:t>
                </a:r>
                <a:r>
                  <a:rPr kumimoji="1" lang="ja-JP" altLang="en-US" b="0" dirty="0">
                    <a:highlight>
                      <a:srgbClr val="FFFF00"/>
                    </a:highlight>
                    <a:latin typeface="Cambria Math" panose="02040503050406030204" pitchFamily="18" charset="0"/>
                  </a:rPr>
                  <a:t>に対する投資をやめられないのでは？</a:t>
                </a:r>
                <a:r>
                  <a:rPr kumimoji="1" lang="en-US" altLang="ja-JP" b="0" dirty="0">
                    <a:highlight>
                      <a:srgbClr val="FFFF00"/>
                    </a:highlight>
                    <a:latin typeface="Cambria Math" panose="02040503050406030204" pitchFamily="18" charset="0"/>
                  </a:rPr>
                  <a:t>Capacity</a:t>
                </a:r>
                <a:r>
                  <a:rPr kumimoji="1" lang="ja-JP" altLang="en-US" b="0" dirty="0">
                    <a:highlight>
                      <a:srgbClr val="FFFF00"/>
                    </a:highlight>
                    <a:latin typeface="Cambria Math" panose="02040503050406030204" pitchFamily="18" charset="0"/>
                  </a:rPr>
                  <a:t>を家賃がかかるみたいに考えて、交渉が決裂したら、借りなくてもよい</a:t>
                </a:r>
                <a:r>
                  <a:rPr kumimoji="1" lang="en-US" altLang="ja-JP" b="0" dirty="0">
                    <a:highlight>
                      <a:srgbClr val="FFFF00"/>
                    </a:highlight>
                    <a:latin typeface="Cambria Math" panose="02040503050406030204" pitchFamily="18" charset="0"/>
                  </a:rPr>
                  <a:t>=</a:t>
                </a:r>
                <a:r>
                  <a:rPr kumimoji="1" lang="ja-JP" altLang="en-US" b="0" dirty="0">
                    <a:highlight>
                      <a:srgbClr val="FFFF00"/>
                    </a:highlight>
                    <a:latin typeface="Cambria Math" panose="02040503050406030204" pitchFamily="18" charset="0"/>
                  </a:rPr>
                  <a:t>費用は０と考えれば納得できる。</a:t>
                </a:r>
                <a:endParaRPr kumimoji="1" lang="en-US" altLang="ja-JP" b="0" dirty="0">
                  <a:highlight>
                    <a:srgbClr val="FFFF00"/>
                  </a:highlight>
                  <a:latin typeface="Cambria Math" panose="02040503050406030204" pitchFamily="18" charset="0"/>
                </a:endParaRPr>
              </a:p>
              <a:p>
                <a:pPr lvl="2"/>
                <a:r>
                  <a:rPr lang="ja-JP" altLang="en-US" dirty="0">
                    <a:highlight>
                      <a:srgbClr val="FFFF00"/>
                    </a:highlight>
                    <a:latin typeface="Cambria Math" panose="02040503050406030204" pitchFamily="18" charset="0"/>
                  </a:rPr>
                  <a:t>交渉の結果を想像して建物も作ると考えるとよい。</a:t>
                </a:r>
                <a:endParaRPr kumimoji="1" lang="en-US" altLang="ja-JP" b="0" dirty="0">
                  <a:highlight>
                    <a:srgbClr val="FFFF00"/>
                  </a:highlight>
                  <a:latin typeface="Cambria Math" panose="02040503050406030204" pitchFamily="18" charset="0"/>
                </a:endParaRPr>
              </a:p>
              <a:p>
                <a:pPr lvl="1"/>
                <a14:m>
                  <m:oMath xmlns:m="http://schemas.openxmlformats.org/officeDocument/2006/math">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𝑄</m:t>
                    </m:r>
                  </m:oMath>
                </a14:m>
                <a:r>
                  <a:rPr kumimoji="1" lang="ja-JP" altLang="en-US" dirty="0"/>
                  <a:t>がよいので、</a:t>
                </a:r>
                <a:r>
                  <a:rPr kumimoji="1" lang="en-US" altLang="ja-JP" dirty="0"/>
                  <a:t>(5)</a:t>
                </a:r>
                <a:r>
                  <a:rPr kumimoji="1" lang="ja-JP" altLang="en-US" dirty="0"/>
                  <a:t>式は</a:t>
                </a:r>
                <a14:m>
                  <m:oMath xmlns:m="http://schemas.openxmlformats.org/officeDocument/2006/math">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𝑄</m:t>
                    </m:r>
                  </m:oMath>
                </a14:m>
                <a:r>
                  <a:rPr kumimoji="1" lang="ja-JP" altLang="en-US" dirty="0"/>
                  <a:t>を代入している。</a:t>
                </a:r>
                <a:endParaRPr kumimoji="1" lang="en-US" altLang="ja-JP" dirty="0"/>
              </a:p>
              <a:p>
                <a:pPr lvl="2"/>
                <a:r>
                  <a:rPr lang="ja-JP" altLang="en-US" dirty="0"/>
                  <a:t>これも正確には</a:t>
                </a:r>
                <a14:m>
                  <m:oMath xmlns:m="http://schemas.openxmlformats.org/officeDocument/2006/math">
                    <m:r>
                      <a:rPr lang="en-US" altLang="ja-JP" b="0" i="1" smtClean="0">
                        <a:latin typeface="Cambria Math" panose="02040503050406030204" pitchFamily="18" charset="0"/>
                      </a:rPr>
                      <m:t>𝑄</m:t>
                    </m:r>
                  </m:oMath>
                </a14:m>
                <a:r>
                  <a:rPr kumimoji="1" lang="ja-JP" altLang="en-US" dirty="0"/>
                  <a:t>による気がする</a:t>
                </a:r>
                <a:r>
                  <a:rPr kumimoji="1" lang="en-US" altLang="ja-JP" dirty="0"/>
                  <a:t>(</a:t>
                </a:r>
                <a:r>
                  <a:rPr kumimoji="1" lang="ja-JP" altLang="en-US" dirty="0"/>
                  <a:t>次ページ参照</a:t>
                </a:r>
                <a:r>
                  <a:rPr kumimoji="1" lang="en-US" altLang="ja-JP" dirty="0"/>
                  <a:t>)</a:t>
                </a:r>
                <a:r>
                  <a:rPr kumimoji="1" lang="ja-JP" altLang="en-US" dirty="0"/>
                  <a:t>→</a:t>
                </a:r>
                <a:r>
                  <a:rPr kumimoji="1" lang="en-US" altLang="ja-JP" dirty="0"/>
                  <a:t>3.3 Principle of Full Capacity Utilization</a:t>
                </a:r>
              </a:p>
              <a:p>
                <a:r>
                  <a:rPr kumimoji="1" lang="en-US" altLang="ja-JP" dirty="0"/>
                  <a:t>(5)</a:t>
                </a:r>
                <a:r>
                  <a:rPr kumimoji="1" lang="ja-JP" altLang="en-US" dirty="0"/>
                  <a:t>の最大化は</a:t>
                </a:r>
                <a14:m>
                  <m:oMath xmlns:m="http://schemas.openxmlformats.org/officeDocument/2006/math">
                    <m:r>
                      <a:rPr kumimoji="1" lang="en-US" altLang="ja-JP" b="0" i="1" smtClean="0">
                        <a:latin typeface="Cambria Math" panose="02040503050406030204" pitchFamily="18" charset="0"/>
                      </a:rPr>
                      <m:t>𝑃</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𝜅</m:t>
                            </m:r>
                          </m:num>
                          <m:den>
                            <m:r>
                              <a:rPr kumimoji="1" lang="en-US" altLang="ja-JP" b="0" i="1" smtClean="0">
                                <a:latin typeface="Cambria Math" panose="02040503050406030204" pitchFamily="18" charset="0"/>
                              </a:rPr>
                              <m:t>𝛽</m:t>
                            </m:r>
                          </m:den>
                        </m:f>
                      </m:e>
                    </m:d>
                    <m:r>
                      <a:rPr kumimoji="1" lang="en-US" altLang="ja-JP" b="0" i="1" smtClean="0">
                        <a:latin typeface="Cambria Math" panose="02040503050406030204" pitchFamily="18" charset="0"/>
                      </a:rPr>
                      <m:t>=0,</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𝑁𝐴</m:t>
                        </m:r>
                      </m:sup>
                    </m:s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𝜅</m:t>
                            </m:r>
                          </m:num>
                          <m:den>
                            <m:r>
                              <a:rPr kumimoji="1" lang="en-US" altLang="ja-JP" b="0" i="1" smtClean="0">
                                <a:latin typeface="Cambria Math" panose="02040503050406030204" pitchFamily="18" charset="0"/>
                              </a:rPr>
                              <m:t>𝛽</m:t>
                            </m:r>
                          </m:den>
                        </m:f>
                      </m:e>
                    </m:d>
                  </m:oMath>
                </a14:m>
                <a:endParaRPr kumimoji="1" lang="en-US" altLang="ja-JP" dirty="0"/>
              </a:p>
              <a:p>
                <a:pPr lvl="1"/>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𝑁𝐴</m:t>
                        </m:r>
                      </m:sup>
                    </m:s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𝜅</m:t>
                            </m:r>
                          </m:num>
                          <m:den>
                            <m:r>
                              <a:rPr kumimoji="1" lang="en-US" altLang="ja-JP" b="0" i="1" smtClean="0">
                                <a:latin typeface="Cambria Math" panose="02040503050406030204" pitchFamily="18" charset="0"/>
                              </a:rPr>
                              <m:t>𝛽</m:t>
                            </m:r>
                          </m:den>
                        </m:f>
                      </m:e>
                    </m:d>
                    <m:r>
                      <a:rPr kumimoji="1" lang="en-US" altLang="ja-JP" b="0" i="1" smtClean="0">
                        <a:latin typeface="Cambria Math" panose="02040503050406030204" pitchFamily="18" charset="0"/>
                      </a:rPr>
                      <m:t>&lt;</m:t>
                    </m:r>
                    <m:r>
                      <a:rPr kumimoji="1" lang="en-US" altLang="ja-JP" b="0" i="1" smtClean="0">
                        <a:latin typeface="Cambria Math" panose="02040503050406030204" pitchFamily="18" charset="0"/>
                      </a:rPr>
                      <m:t>𝐷</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𝜅</m:t>
                        </m:r>
                      </m:e>
                    </m:d>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𝐼𝑁</m:t>
                        </m:r>
                      </m:sup>
                    </m:sSup>
                  </m:oMath>
                </a14:m>
                <a:endParaRPr kumimoji="1" lang="en-US" altLang="ja-JP" dirty="0"/>
              </a:p>
              <a:p>
                <a:r>
                  <a:rPr lang="en-US" altLang="ja-JP" dirty="0"/>
                  <a:t>Prop. 2</a:t>
                </a:r>
              </a:p>
              <a:p>
                <a:pPr lvl="1"/>
                <a:r>
                  <a:rPr kumimoji="1" lang="en-US" altLang="ja-JP" dirty="0"/>
                  <a:t>AMC</a:t>
                </a:r>
                <a:r>
                  <a:rPr kumimoji="1" lang="ja-JP" altLang="en-US" dirty="0"/>
                  <a:t>がない場合は、</a:t>
                </a:r>
                <a:r>
                  <a:rPr kumimoji="1" lang="en-US" altLang="ja-JP" dirty="0"/>
                  <a:t>monopoly firm</a:t>
                </a:r>
                <a:r>
                  <a:rPr kumimoji="1" lang="ja-JP" altLang="en-US" dirty="0"/>
                  <a:t>は</a:t>
                </a: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𝑁𝐴</m:t>
                        </m:r>
                      </m:sup>
                    </m:s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𝜅</m:t>
                            </m:r>
                          </m:num>
                          <m:den>
                            <m:r>
                              <a:rPr kumimoji="1" lang="en-US" altLang="ja-JP" b="0" i="1" smtClean="0">
                                <a:latin typeface="Cambria Math" panose="02040503050406030204" pitchFamily="18" charset="0"/>
                              </a:rPr>
                              <m:t>𝛽</m:t>
                            </m:r>
                          </m:den>
                        </m:f>
                      </m:e>
                    </m:d>
                  </m:oMath>
                </a14:m>
                <a:r>
                  <a:rPr kumimoji="1" lang="ja-JP" altLang="en-US" dirty="0"/>
                  <a:t>導入し、</a:t>
                </a:r>
                <a14:m>
                  <m:oMath xmlns:m="http://schemas.openxmlformats.org/officeDocument/2006/math">
                    <m:r>
                      <a:rPr kumimoji="1" lang="en-US" altLang="ja-JP" b="0" i="1" smtClean="0">
                        <a:latin typeface="Cambria Math" panose="02040503050406030204" pitchFamily="18" charset="0"/>
                      </a:rPr>
                      <m:t>𝜋</m:t>
                    </m:r>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𝑁𝐴</m:t>
                            </m:r>
                          </m:sup>
                        </m:s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𝜃</m:t>
                        </m:r>
                      </m:e>
                    </m:d>
                  </m:oMath>
                </a14:m>
                <a:r>
                  <a:rPr kumimoji="1" lang="ja-JP" altLang="en-US" dirty="0"/>
                  <a:t>の利益</a:t>
                </a:r>
                <a:r>
                  <a:rPr kumimoji="1" lang="en-US" altLang="ja-JP" dirty="0"/>
                  <a:t>in ex ante present discounted value terms</a:t>
                </a:r>
              </a:p>
              <a:p>
                <a:pPr lvl="1"/>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𝑁𝐴</m:t>
                        </m:r>
                      </m:sup>
                    </m:sSup>
                    <m:r>
                      <a:rPr kumimoji="1" lang="en-US" altLang="ja-JP" b="0" i="1" smtClean="0">
                        <a:latin typeface="Cambria Math" panose="02040503050406030204" pitchFamily="18" charset="0"/>
                      </a:rPr>
                      <m:t>&lt;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𝐼𝑁</m:t>
                        </m:r>
                      </m:sup>
                    </m:sSup>
                    <m:r>
                      <a:rPr kumimoji="1" lang="en-US" altLang="ja-JP" b="0" i="1" smtClean="0">
                        <a:latin typeface="Cambria Math" panose="02040503050406030204" pitchFamily="18" charset="0"/>
                      </a:rPr>
                      <m:t>,</m:t>
                    </m:r>
                    <m:func>
                      <m:funcPr>
                        <m:ctrlPr>
                          <a:rPr kumimoji="1" lang="en-US" altLang="ja-JP" b="0" i="1" smtClean="0">
                            <a:latin typeface="Cambria Math" panose="02040503050406030204" pitchFamily="18" charset="0"/>
                          </a:rPr>
                        </m:ctrlPr>
                      </m:funcPr>
                      <m:fName>
                        <m:limLow>
                          <m:limLowPr>
                            <m:ctrlPr>
                              <a:rPr kumimoji="1" lang="en-US" altLang="ja-JP" b="0" i="1" smtClean="0">
                                <a:latin typeface="Cambria Math" panose="02040503050406030204" pitchFamily="18" charset="0"/>
                              </a:rPr>
                            </m:ctrlPr>
                          </m:limLowPr>
                          <m:e>
                            <m:r>
                              <m:rPr>
                                <m:sty m:val="p"/>
                              </m:rPr>
                              <a:rPr kumimoji="1" lang="en-US" altLang="ja-JP" b="0" i="0" smtClean="0">
                                <a:latin typeface="Cambria Math" panose="02040503050406030204" pitchFamily="18" charset="0"/>
                              </a:rPr>
                              <m:t>lim</m:t>
                            </m:r>
                          </m:e>
                          <m:lim>
                            <m:r>
                              <a:rPr kumimoji="1" lang="en-US" altLang="ja-JP" b="0" i="1" smtClean="0">
                                <a:latin typeface="Cambria Math" panose="02040503050406030204" pitchFamily="18" charset="0"/>
                              </a:rPr>
                              <m:t>𝛽</m:t>
                            </m:r>
                            <m:r>
                              <a:rPr kumimoji="1" lang="en-US" altLang="ja-JP" b="0" i="1" smtClean="0">
                                <a:latin typeface="Cambria Math" panose="02040503050406030204" pitchFamily="18" charset="0"/>
                              </a:rPr>
                              <m:t>→0</m:t>
                            </m:r>
                          </m:lim>
                        </m:limLow>
                      </m:fName>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𝑁𝐴</m:t>
                            </m:r>
                          </m:sup>
                        </m:sSup>
                      </m:e>
                    </m:func>
                    <m:r>
                      <a:rPr kumimoji="1" lang="en-US" altLang="ja-JP" b="0" i="1" smtClean="0">
                        <a:latin typeface="Cambria Math" panose="02040503050406030204" pitchFamily="18" charset="0"/>
                      </a:rPr>
                      <m:t>=0,</m:t>
                    </m:r>
                    <m:func>
                      <m:funcPr>
                        <m:ctrlPr>
                          <a:rPr kumimoji="1" lang="en-US" altLang="ja-JP" b="0" i="1" smtClean="0">
                            <a:latin typeface="Cambria Math" panose="02040503050406030204" pitchFamily="18" charset="0"/>
                          </a:rPr>
                        </m:ctrlPr>
                      </m:funcPr>
                      <m:fName>
                        <m:limLow>
                          <m:limLowPr>
                            <m:ctrlPr>
                              <a:rPr kumimoji="1" lang="en-US" altLang="ja-JP" b="0" i="1" smtClean="0">
                                <a:latin typeface="Cambria Math" panose="02040503050406030204" pitchFamily="18" charset="0"/>
                              </a:rPr>
                            </m:ctrlPr>
                          </m:limLowPr>
                          <m:e>
                            <m:r>
                              <m:rPr>
                                <m:sty m:val="p"/>
                              </m:rPr>
                              <a:rPr kumimoji="1" lang="en-US" altLang="ja-JP" b="0" i="0" smtClean="0">
                                <a:latin typeface="Cambria Math" panose="02040503050406030204" pitchFamily="18" charset="0"/>
                              </a:rPr>
                              <m:t>lim</m:t>
                            </m:r>
                          </m:e>
                          <m:lim>
                            <m:r>
                              <a:rPr kumimoji="1" lang="en-US" altLang="ja-JP" b="0" i="1" smtClean="0">
                                <a:latin typeface="Cambria Math" panose="02040503050406030204" pitchFamily="18" charset="0"/>
                              </a:rPr>
                              <m:t>𝛽</m:t>
                            </m:r>
                            <m:r>
                              <a:rPr kumimoji="1" lang="en-US" altLang="ja-JP" b="0" i="1" smtClean="0">
                                <a:latin typeface="Cambria Math" panose="02040503050406030204" pitchFamily="18" charset="0"/>
                              </a:rPr>
                              <m:t>→1</m:t>
                            </m:r>
                          </m:lim>
                        </m:limLow>
                      </m:fName>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𝑁𝐴</m:t>
                            </m:r>
                          </m:sup>
                        </m:sSup>
                      </m:e>
                    </m:func>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𝐼𝑁</m:t>
                        </m:r>
                      </m:sup>
                    </m:sSup>
                  </m:oMath>
                </a14:m>
                <a:endParaRPr kumimoji="1"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BC269A96-A6FE-BC2A-678B-A552964F3C97}"/>
                  </a:ext>
                </a:extLst>
              </p:cNvPr>
              <p:cNvSpPr>
                <a:spLocks noGrp="1" noRot="1" noChangeAspect="1" noMove="1" noResize="1" noEditPoints="1" noAdjustHandles="1" noChangeArrowheads="1" noChangeShapeType="1" noTextEdit="1"/>
              </p:cNvSpPr>
              <p:nvPr>
                <p:ph idx="1"/>
              </p:nvPr>
            </p:nvSpPr>
            <p:spPr>
              <a:blipFill>
                <a:blip r:embed="rId2"/>
                <a:stretch>
                  <a:fillRect l="-406" t="-252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61236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DA0258-6BB1-D8BB-04CF-15328AFE0430}"/>
              </a:ext>
            </a:extLst>
          </p:cNvPr>
          <p:cNvSpPr>
            <a:spLocks noGrp="1"/>
          </p:cNvSpPr>
          <p:nvPr>
            <p:ph type="title"/>
          </p:nvPr>
        </p:nvSpPr>
        <p:spPr/>
        <p:txBody>
          <a:bodyPr/>
          <a:lstStyle/>
          <a:p>
            <a:r>
              <a:rPr kumimoji="1" lang="ja-JP" altLang="en-US" dirty="0"/>
              <a:t>補足</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ED240F5-F0D7-62C2-0E4B-08E1A9746143}"/>
                  </a:ext>
                </a:extLst>
              </p:cNvPr>
              <p:cNvSpPr>
                <a:spLocks noGrp="1"/>
              </p:cNvSpPr>
              <p:nvPr>
                <p:ph idx="1"/>
              </p:nvPr>
            </p:nvSpPr>
            <p:spPr/>
            <p:txBody>
              <a:bodyPr>
                <a:normAutofit/>
              </a:bodyPr>
              <a:lstStyle/>
              <a:p>
                <a14:m>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𝛽</m:t>
                        </m:r>
                      </m:num>
                      <m:den>
                        <m:r>
                          <a:rPr kumimoji="1" lang="en-US" altLang="ja-JP" b="0" i="1" smtClean="0">
                            <a:latin typeface="Cambria Math" panose="02040503050406030204" pitchFamily="18" charset="0"/>
                          </a:rPr>
                          <m:t>𝑟</m:t>
                        </m:r>
                      </m:den>
                    </m:f>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𝑞</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𝑐𝑞</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𝜅</m:t>
                            </m:r>
                          </m:num>
                          <m:den>
                            <m:r>
                              <a:rPr kumimoji="1" lang="en-US" altLang="ja-JP" b="0" i="1" smtClean="0">
                                <a:latin typeface="Cambria Math" panose="02040503050406030204" pitchFamily="18" charset="0"/>
                              </a:rPr>
                              <m:t>𝛽</m:t>
                            </m:r>
                          </m:den>
                        </m:f>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𝑄</m:t>
                    </m:r>
                  </m:oMath>
                </a14:m>
                <a:endParaRPr kumimoji="1" lang="en-US" altLang="ja-JP" dirty="0"/>
              </a:p>
              <a:p>
                <a14:m>
                  <m:oMath xmlns:m="http://schemas.openxmlformats.org/officeDocument/2006/math">
                    <m:r>
                      <a:rPr kumimoji="1" lang="en-US" altLang="ja-JP" b="0" i="1" smtClean="0">
                        <a:latin typeface="Cambria Math" panose="02040503050406030204" pitchFamily="18" charset="0"/>
                      </a:rPr>
                      <m:t>𝑄</m:t>
                    </m:r>
                  </m:oMath>
                </a14:m>
                <a:r>
                  <a:rPr kumimoji="1" lang="ja-JP" altLang="en-US" dirty="0"/>
                  <a:t>を固定して、</a:t>
                </a:r>
                <a14:m>
                  <m:oMath xmlns:m="http://schemas.openxmlformats.org/officeDocument/2006/math">
                    <m:r>
                      <a:rPr kumimoji="1" lang="en-US" altLang="ja-JP" b="0" i="1" smtClean="0">
                        <a:latin typeface="Cambria Math" panose="02040503050406030204" pitchFamily="18" charset="0"/>
                      </a:rPr>
                      <m:t>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e>
                    </m:d>
                  </m:oMath>
                </a14:m>
                <a:r>
                  <a:rPr kumimoji="1" lang="ja-JP" altLang="en-US" dirty="0"/>
                  <a:t>のときは、</a:t>
                </a:r>
                <a14:m>
                  <m:oMath xmlns:m="http://schemas.openxmlformats.org/officeDocument/2006/math">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e>
                    </m:d>
                  </m:oMath>
                </a14:m>
                <a:r>
                  <a:rPr lang="ja-JP" altLang="en-US" dirty="0"/>
                  <a:t>のとき最大値を取り、</a:t>
                </a:r>
                <a14:m>
                  <m:oMath xmlns:m="http://schemas.openxmlformats.org/officeDocument/2006/math">
                    <m:r>
                      <a:rPr lang="en-US" altLang="ja-JP" b="0" i="1" smtClean="0">
                        <a:latin typeface="Cambria Math" panose="02040503050406030204" pitchFamily="18" charset="0"/>
                      </a:rPr>
                      <m:t>𝛼</m:t>
                    </m:r>
                    <m:r>
                      <a:rPr lang="en-US" altLang="ja-JP" b="0" i="1" smtClean="0">
                        <a:latin typeface="Cambria Math" panose="02040503050406030204" pitchFamily="18" charset="0"/>
                      </a:rPr>
                      <m:t>𝐵</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𝐷</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𝑐</m:t>
                            </m:r>
                          </m:e>
                        </m:d>
                      </m:e>
                    </m:d>
                    <m:r>
                      <a:rPr lang="en-US" altLang="ja-JP" b="0" i="1" smtClean="0">
                        <a:latin typeface="Cambria Math" panose="02040503050406030204" pitchFamily="18" charset="0"/>
                      </a:rPr>
                      <m:t>−</m:t>
                    </m:r>
                    <m:r>
                      <a:rPr lang="en-US" altLang="ja-JP" b="0" i="1" smtClean="0">
                        <a:latin typeface="Cambria Math" panose="02040503050406030204" pitchFamily="18" charset="0"/>
                      </a:rPr>
                      <m:t>𝑐𝐷</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𝑐</m:t>
                        </m:r>
                      </m:e>
                    </m:d>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𝜅</m:t>
                        </m:r>
                      </m:num>
                      <m:den>
                        <m:r>
                          <a:rPr lang="en-US" altLang="ja-JP" b="0" i="1" smtClean="0">
                            <a:latin typeface="Cambria Math" panose="02040503050406030204" pitchFamily="18" charset="0"/>
                          </a:rPr>
                          <m:t>𝛽</m:t>
                        </m:r>
                      </m:den>
                    </m:f>
                    <m:r>
                      <a:rPr lang="en-US" altLang="ja-JP" b="0" i="1" smtClean="0">
                        <a:latin typeface="Cambria Math" panose="02040503050406030204" pitchFamily="18" charset="0"/>
                      </a:rPr>
                      <m:t>𝑄</m:t>
                    </m:r>
                  </m:oMath>
                </a14:m>
                <a:r>
                  <a:rPr kumimoji="1" lang="ja-JP" altLang="en-US" dirty="0"/>
                  <a:t>。これは</a:t>
                </a:r>
                <a14:m>
                  <m:oMath xmlns:m="http://schemas.openxmlformats.org/officeDocument/2006/math">
                    <m:r>
                      <a:rPr kumimoji="1" lang="en-US" altLang="ja-JP" b="0" i="1" smtClean="0">
                        <a:latin typeface="Cambria Math" panose="02040503050406030204" pitchFamily="18" charset="0"/>
                      </a:rPr>
                      <m:t>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e>
                    </m:d>
                  </m:oMath>
                </a14:m>
                <a:r>
                  <a:rPr kumimoji="1" lang="ja-JP" altLang="en-US" dirty="0"/>
                  <a:t>の時に最大</a:t>
                </a:r>
                <a:endParaRPr kumimoji="1" lang="en-US" altLang="ja-JP" dirty="0"/>
              </a:p>
              <a:p>
                <a14:m>
                  <m:oMath xmlns:m="http://schemas.openxmlformats.org/officeDocument/2006/math">
                    <m:r>
                      <a:rPr kumimoji="1" lang="en-US" altLang="ja-JP" b="0" i="1" smtClean="0">
                        <a:latin typeface="Cambria Math" panose="02040503050406030204" pitchFamily="18" charset="0"/>
                      </a:rPr>
                      <m:t>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e>
                    </m:d>
                  </m:oMath>
                </a14:m>
                <a:r>
                  <a:rPr kumimoji="1" lang="ja-JP" altLang="en-US" dirty="0"/>
                  <a:t>のときは、</a:t>
                </a:r>
                <a14:m>
                  <m:oMath xmlns:m="http://schemas.openxmlformats.org/officeDocument/2006/math">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𝑄</m:t>
                    </m:r>
                  </m:oMath>
                </a14:m>
                <a:r>
                  <a:rPr kumimoji="1" lang="ja-JP" altLang="en-US" dirty="0"/>
                  <a:t>で最大値。このとき</a:t>
                </a:r>
                <a14:m>
                  <m:oMath xmlns:m="http://schemas.openxmlformats.org/officeDocument/2006/math">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𝑐𝑄</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𝜅</m:t>
                        </m:r>
                      </m:num>
                      <m:den>
                        <m:r>
                          <a:rPr kumimoji="1" lang="en-US" altLang="ja-JP" b="0" i="1" smtClean="0">
                            <a:latin typeface="Cambria Math" panose="02040503050406030204" pitchFamily="18" charset="0"/>
                          </a:rPr>
                          <m:t>𝛽</m:t>
                        </m:r>
                      </m:den>
                    </m:f>
                    <m:r>
                      <a:rPr kumimoji="1" lang="en-US" altLang="ja-JP" b="0" i="1" smtClean="0">
                        <a:latin typeface="Cambria Math" panose="02040503050406030204" pitchFamily="18" charset="0"/>
                      </a:rPr>
                      <m:t>𝑄</m:t>
                    </m:r>
                  </m:oMath>
                </a14:m>
                <a:r>
                  <a:rPr kumimoji="1" lang="ja-JP" altLang="en-US" dirty="0"/>
                  <a:t>。これを</a:t>
                </a:r>
                <a14:m>
                  <m:oMath xmlns:m="http://schemas.openxmlformats.org/officeDocument/2006/math">
                    <m:r>
                      <a:rPr kumimoji="1" lang="en-US" altLang="ja-JP" b="0" i="1" smtClean="0">
                        <a:latin typeface="Cambria Math" panose="02040503050406030204" pitchFamily="18" charset="0"/>
                      </a:rPr>
                      <m:t>𝑄</m:t>
                    </m:r>
                  </m:oMath>
                </a14:m>
                <a:r>
                  <a:rPr kumimoji="1" lang="ja-JP" altLang="en-US" dirty="0"/>
                  <a:t>で微分して、</a:t>
                </a:r>
                <a14:m>
                  <m:oMath xmlns:m="http://schemas.openxmlformats.org/officeDocument/2006/math">
                    <m:r>
                      <a:rPr kumimoji="1" lang="en-US" altLang="ja-JP" b="0" i="1" smtClean="0">
                        <a:latin typeface="Cambria Math" panose="02040503050406030204" pitchFamily="18" charset="0"/>
                      </a:rPr>
                      <m:t>𝛼</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𝐵</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𝜅</m:t>
                        </m:r>
                      </m:num>
                      <m:den>
                        <m:r>
                          <a:rPr kumimoji="1" lang="en-US" altLang="ja-JP" b="0" i="1" smtClean="0">
                            <a:latin typeface="Cambria Math" panose="02040503050406030204" pitchFamily="18" charset="0"/>
                          </a:rPr>
                          <m:t>𝛽</m:t>
                        </m:r>
                      </m:den>
                    </m:f>
                  </m:oMath>
                </a14:m>
                <a:r>
                  <a:rPr kumimoji="1" lang="ja-JP" altLang="en-US" dirty="0"/>
                  <a:t>。これは</a:t>
                </a:r>
                <a14:m>
                  <m:oMath xmlns:m="http://schemas.openxmlformats.org/officeDocument/2006/math">
                    <m:r>
                      <a:rPr kumimoji="1" lang="en-US" altLang="ja-JP" b="0" i="1" smtClean="0">
                        <a:latin typeface="Cambria Math" panose="02040503050406030204" pitchFamily="18" charset="0"/>
                      </a:rPr>
                      <m:t>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𝜅</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𝛽</m:t>
                        </m:r>
                      </m:e>
                    </m:d>
                  </m:oMath>
                </a14:m>
                <a:r>
                  <a:rPr kumimoji="1" lang="ja-JP" altLang="en-US" dirty="0"/>
                  <a:t>で最大値を取り、上のケースよりも大きい</a:t>
                </a:r>
                <a:endParaRPr kumimoji="1"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7ED240F5-F0D7-62C2-0E4B-08E1A9746143}"/>
                  </a:ext>
                </a:extLst>
              </p:cNvPr>
              <p:cNvSpPr>
                <a:spLocks noGrp="1" noRot="1" noChangeAspect="1" noMove="1" noResize="1" noEditPoints="1" noAdjustHandles="1" noChangeArrowheads="1" noChangeShapeType="1" noTextEdit="1"/>
              </p:cNvSpPr>
              <p:nvPr>
                <p:ph idx="1"/>
              </p:nvPr>
            </p:nvSpPr>
            <p:spPr>
              <a:blipFill>
                <a:blip r:embed="rId2"/>
                <a:stretch>
                  <a:fillRect l="-1043" r="-4580"/>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F68E2DDD-B24C-CB1E-3A04-6355A6473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9547" y="123180"/>
            <a:ext cx="3220267" cy="2349496"/>
          </a:xfrm>
          <a:prstGeom prst="rect">
            <a:avLst/>
          </a:prstGeom>
        </p:spPr>
      </p:pic>
    </p:spTree>
    <p:extLst>
      <p:ext uri="{BB962C8B-B14F-4D97-AF65-F5344CB8AC3E}">
        <p14:creationId xmlns:p14="http://schemas.microsoft.com/office/powerpoint/2010/main" val="3892307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E83D28-CD56-8A6D-DE35-6494BD1C8640}"/>
              </a:ext>
            </a:extLst>
          </p:cNvPr>
          <p:cNvSpPr>
            <a:spLocks noGrp="1"/>
          </p:cNvSpPr>
          <p:nvPr>
            <p:ph type="title"/>
          </p:nvPr>
        </p:nvSpPr>
        <p:spPr/>
        <p:txBody>
          <a:bodyPr/>
          <a:lstStyle/>
          <a:p>
            <a:r>
              <a:rPr kumimoji="1" lang="en-US" altLang="ja-JP" dirty="0"/>
              <a:t>AMC</a:t>
            </a:r>
            <a:r>
              <a:rPr kumimoji="1" lang="ja-JP" altLang="en-US" dirty="0"/>
              <a:t>が取り組もうとしているホールドアップ問題</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BE44B9C-BD1C-3EC2-AD0D-FAD89EA5456B}"/>
                  </a:ext>
                </a:extLst>
              </p:cNvPr>
              <p:cNvSpPr>
                <a:spLocks noGrp="1"/>
              </p:cNvSpPr>
              <p:nvPr>
                <p:ph idx="1"/>
              </p:nvPr>
            </p:nvSpPr>
            <p:spPr/>
            <p:txBody>
              <a:bodyPr>
                <a:normAutofit lnSpcReduction="10000"/>
              </a:bodyPr>
              <a:lstStyle/>
              <a:p>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𝑁𝐴</m:t>
                        </m:r>
                      </m:sup>
                    </m:sSup>
                    <m:r>
                      <a:rPr kumimoji="1" lang="en-US" altLang="ja-JP" b="0" i="1" smtClean="0">
                        <a:latin typeface="Cambria Math" panose="02040503050406030204" pitchFamily="18" charset="0"/>
                      </a:rPr>
                      <m:t>&lt;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𝐼𝑁</m:t>
                        </m:r>
                      </m:sup>
                    </m:sSup>
                  </m:oMath>
                </a14:m>
                <a:r>
                  <a:rPr kumimoji="1" lang="ja-JP" altLang="en-US" dirty="0"/>
                  <a:t>が本論文の重要な主張</a:t>
                </a:r>
                <a:r>
                  <a:rPr lang="ja-JP" altLang="en-US" dirty="0"/>
                  <a:t>で、</a:t>
                </a:r>
                <a:r>
                  <a:rPr lang="en-US" altLang="ja-JP" dirty="0"/>
                  <a:t>AMCs</a:t>
                </a:r>
                <a:r>
                  <a:rPr lang="ja-JP" altLang="en-US" dirty="0"/>
                  <a:t>が取り組もうとしている</a:t>
                </a:r>
                <a:r>
                  <a:rPr lang="en-US" altLang="ja-JP" dirty="0"/>
                  <a:t>hold-up problem</a:t>
                </a:r>
                <a:r>
                  <a:rPr lang="ja-JP" altLang="en-US" dirty="0"/>
                  <a:t>を表している</a:t>
                </a:r>
                <a:endParaRPr lang="en-US" altLang="ja-JP" dirty="0"/>
              </a:p>
              <a:p>
                <a:pPr lvl="1"/>
                <a:r>
                  <a:rPr lang="en-US" altLang="ja-JP" dirty="0">
                    <a:highlight>
                      <a:srgbClr val="FFFF00"/>
                    </a:highlight>
                  </a:rPr>
                  <a:t>The hold-up problem arises because returns from the firm’s sunk investment in capacity are appropriated by the donor in ex post negotiations unless the firm has 100% of the bargaining power.</a:t>
                </a:r>
              </a:p>
              <a:p>
                <a:pPr lvl="1"/>
                <a:r>
                  <a:rPr lang="en-US" altLang="ja-JP" dirty="0"/>
                  <a:t>AMC</a:t>
                </a:r>
                <a:r>
                  <a:rPr lang="ja-JP" altLang="en-US" dirty="0"/>
                  <a:t>がない場合、企業は</a:t>
                </a:r>
                <a:r>
                  <a:rPr lang="en-US" altLang="ja-JP" dirty="0"/>
                  <a:t>AMC</a:t>
                </a:r>
                <a:r>
                  <a:rPr lang="ja-JP" altLang="en-US" dirty="0"/>
                  <a:t>がある場合と比べて</a:t>
                </a:r>
                <a:r>
                  <a:rPr lang="en-US" altLang="ja-JP" dirty="0"/>
                  <a:t>capacity</a:t>
                </a:r>
                <a:r>
                  <a:rPr lang="ja-JP" altLang="en-US" dirty="0"/>
                  <a:t>に投資しない</a:t>
                </a:r>
                <a:endParaRPr lang="en-US" altLang="ja-JP" dirty="0"/>
              </a:p>
              <a:p>
                <a:pPr lvl="1"/>
                <a14:m>
                  <m:oMath xmlns:m="http://schemas.openxmlformats.org/officeDocument/2006/math">
                    <m:r>
                      <a:rPr lang="en-US" altLang="ja-JP" b="0" i="1" smtClean="0">
                        <a:latin typeface="Cambria Math" panose="02040503050406030204" pitchFamily="18" charset="0"/>
                      </a:rPr>
                      <m:t>𝛽</m:t>
                    </m:r>
                    <m:r>
                      <a:rPr lang="en-US" altLang="ja-JP" b="0" i="1" smtClean="0">
                        <a:latin typeface="Cambria Math" panose="02040503050406030204" pitchFamily="18" charset="0"/>
                      </a:rPr>
                      <m:t>→0</m:t>
                    </m:r>
                  </m:oMath>
                </a14:m>
                <a:r>
                  <a:rPr lang="ja-JP" altLang="en-US" dirty="0"/>
                  <a:t>では、企業の</a:t>
                </a:r>
                <a:r>
                  <a:rPr lang="en-US" altLang="ja-JP" dirty="0"/>
                  <a:t>bargaining power</a:t>
                </a:r>
                <a:r>
                  <a:rPr lang="ja-JP" altLang="en-US" dirty="0"/>
                  <a:t>はなく、企業は投資しない。</a:t>
                </a:r>
                <a14:m>
                  <m:oMath xmlns:m="http://schemas.openxmlformats.org/officeDocument/2006/math">
                    <m:r>
                      <a:rPr lang="en-US" altLang="ja-JP" b="0" i="1" smtClean="0">
                        <a:latin typeface="Cambria Math" panose="02040503050406030204" pitchFamily="18" charset="0"/>
                      </a:rPr>
                      <m:t>𝛽</m:t>
                    </m:r>
                    <m:r>
                      <a:rPr lang="en-US" altLang="ja-JP" b="0" i="1" smtClean="0">
                        <a:latin typeface="Cambria Math" panose="02040503050406030204" pitchFamily="18" charset="0"/>
                      </a:rPr>
                      <m:t>→1</m:t>
                    </m:r>
                  </m:oMath>
                </a14:m>
                <a:r>
                  <a:rPr lang="ja-JP" altLang="en-US" dirty="0"/>
                  <a:t>の場合は、企業はすべての</a:t>
                </a:r>
                <a:r>
                  <a:rPr lang="en-US" altLang="ja-JP" dirty="0"/>
                  <a:t>bargaining power</a:t>
                </a:r>
                <a:r>
                  <a:rPr lang="ja-JP" altLang="en-US" dirty="0"/>
                  <a:t>を持つので、</a:t>
                </a:r>
                <a:r>
                  <a:rPr lang="en-US" altLang="ja-JP" dirty="0"/>
                  <a:t>hold-up</a:t>
                </a:r>
                <a:r>
                  <a:rPr lang="ja-JP" altLang="en-US" dirty="0"/>
                  <a:t>問題は消える</a:t>
                </a:r>
                <a:endParaRPr lang="en-US" altLang="ja-JP" dirty="0"/>
              </a:p>
              <a:p>
                <a:pPr lvl="2"/>
                <a14:m>
                  <m:oMath xmlns:m="http://schemas.openxmlformats.org/officeDocument/2006/math">
                    <m:r>
                      <a:rPr lang="en-US" altLang="ja-JP" b="0" i="1" smtClean="0">
                        <a:latin typeface="Cambria Math" panose="02040503050406030204" pitchFamily="18" charset="0"/>
                      </a:rPr>
                      <m:t>𝛽</m:t>
                    </m:r>
                    <m:r>
                      <a:rPr lang="en-US" altLang="ja-JP" b="0" i="1" smtClean="0">
                        <a:latin typeface="Cambria Math" panose="02040503050406030204" pitchFamily="18" charset="0"/>
                      </a:rPr>
                      <m:t>→0</m:t>
                    </m:r>
                  </m:oMath>
                </a14:m>
                <a:r>
                  <a:rPr lang="ja-JP" altLang="en-US" dirty="0"/>
                  <a:t>とは企業の取り分がすべてドナーにもっていかれることを意味しており、企業は当然生産しない。</a:t>
                </a:r>
                <a14:m>
                  <m:oMath xmlns:m="http://schemas.openxmlformats.org/officeDocument/2006/math">
                    <m:r>
                      <a:rPr lang="en-US" altLang="ja-JP" b="0" i="1" smtClean="0">
                        <a:latin typeface="Cambria Math" panose="02040503050406030204" pitchFamily="18" charset="0"/>
                      </a:rPr>
                      <m:t>𝛽</m:t>
                    </m:r>
                    <m:r>
                      <a:rPr lang="en-US" altLang="ja-JP" b="0" i="1" smtClean="0">
                        <a:latin typeface="Cambria Math" panose="02040503050406030204" pitchFamily="18" charset="0"/>
                      </a:rPr>
                      <m:t>→1</m:t>
                    </m:r>
                  </m:oMath>
                </a14:m>
                <a:r>
                  <a:rPr lang="ja-JP" altLang="en-US" dirty="0"/>
                  <a:t>は取り分を企業がすべて獲得できるときであり、ホールドアップ問題は消える。</a:t>
                </a:r>
                <a:endParaRPr lang="en-US" altLang="ja-JP" dirty="0"/>
              </a:p>
              <a:p>
                <a:pPr lvl="1"/>
                <a:endParaRPr lang="en-US" altLang="ja-JP" dirty="0"/>
              </a:p>
              <a:p>
                <a:pPr lvl="1"/>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DBE44B9C-BD1C-3EC2-AD0D-FAD89EA5456B}"/>
                  </a:ext>
                </a:extLst>
              </p:cNvPr>
              <p:cNvSpPr>
                <a:spLocks noGrp="1" noRot="1" noChangeAspect="1" noMove="1" noResize="1" noEditPoints="1" noAdjustHandles="1" noChangeArrowheads="1" noChangeShapeType="1" noTextEdit="1"/>
              </p:cNvSpPr>
              <p:nvPr>
                <p:ph idx="1"/>
              </p:nvPr>
            </p:nvSpPr>
            <p:spPr>
              <a:blipFill>
                <a:blip r:embed="rId2"/>
                <a:stretch>
                  <a:fillRect t="-294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740224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09A686-5A54-6381-4229-E22A80EDDB93}"/>
              </a:ext>
            </a:extLst>
          </p:cNvPr>
          <p:cNvSpPr>
            <a:spLocks noGrp="1"/>
          </p:cNvSpPr>
          <p:nvPr>
            <p:ph type="title"/>
          </p:nvPr>
        </p:nvSpPr>
        <p:spPr/>
        <p:txBody>
          <a:bodyPr/>
          <a:lstStyle/>
          <a:p>
            <a:r>
              <a:rPr kumimoji="1" lang="en-US" altLang="ja-JP" dirty="0"/>
              <a:t>3.3 Principle of Full Capacity Utilization</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BF0C83E-1190-23B7-159E-6CBD89B32DC9}"/>
                  </a:ext>
                </a:extLst>
              </p:cNvPr>
              <p:cNvSpPr>
                <a:spLocks noGrp="1"/>
              </p:cNvSpPr>
              <p:nvPr>
                <p:ph idx="1"/>
              </p:nvPr>
            </p:nvSpPr>
            <p:spPr/>
            <p:txBody>
              <a:bodyPr>
                <a:normAutofit fontScale="92500" lnSpcReduction="10000"/>
              </a:bodyPr>
              <a:lstStyle/>
              <a:p>
                <a:r>
                  <a:rPr kumimoji="1" lang="en-US" altLang="ja-JP" dirty="0"/>
                  <a:t>3.1, 3.2</a:t>
                </a:r>
                <a:r>
                  <a:rPr kumimoji="1" lang="ja-JP" altLang="en-US" dirty="0"/>
                  <a:t>の例は</a:t>
                </a:r>
                <a14:m>
                  <m:oMath xmlns:m="http://schemas.openxmlformats.org/officeDocument/2006/math">
                    <m:r>
                      <a:rPr kumimoji="1" lang="en-US" altLang="ja-JP" b="0" i="1" smtClean="0">
                        <a:latin typeface="Cambria Math" panose="02040503050406030204" pitchFamily="18" charset="0"/>
                      </a:rPr>
                      <m:t>𝑄</m:t>
                    </m:r>
                  </m:oMath>
                </a14:m>
                <a:r>
                  <a:rPr kumimoji="1" lang="ja-JP" altLang="en-US" dirty="0"/>
                  <a:t>を余らせることなく使用している。この結果のカギは、両者とも</a:t>
                </a:r>
                <a:r>
                  <a:rPr kumimoji="1" lang="en-US" altLang="ja-JP" dirty="0"/>
                  <a:t>ex post efficient</a:t>
                </a:r>
                <a:r>
                  <a:rPr kumimoji="1" lang="ja-JP" altLang="en-US" dirty="0"/>
                  <a:t>を考えている。</a:t>
                </a:r>
                <a:endParaRPr kumimoji="1" lang="en-US" altLang="ja-JP" dirty="0"/>
              </a:p>
              <a:p>
                <a:pPr lvl="1"/>
                <a:r>
                  <a:rPr kumimoji="1" lang="ja-JP" altLang="en-US" dirty="0"/>
                  <a:t>前者は効用を足し合わせている、後者はナッシュ交渉</a:t>
                </a:r>
                <a:endParaRPr kumimoji="1" lang="en-US" altLang="ja-JP" dirty="0"/>
              </a:p>
              <a:p>
                <a14:m>
                  <m:oMath xmlns:m="http://schemas.openxmlformats.org/officeDocument/2006/math">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𝑄</m:t>
                    </m:r>
                  </m:oMath>
                </a14:m>
                <a:r>
                  <a:rPr kumimoji="1" lang="ja-JP" altLang="en-US" dirty="0"/>
                  <a:t>となるのは、</a:t>
                </a:r>
                <a14:m>
                  <m:oMath xmlns:m="http://schemas.openxmlformats.org/officeDocument/2006/math">
                    <m:r>
                      <a:rPr kumimoji="1" lang="en-US" altLang="ja-JP" b="0" i="1" smtClean="0">
                        <a:latin typeface="Cambria Math" panose="02040503050406030204" pitchFamily="18" charset="0"/>
                      </a:rPr>
                      <m:t>𝛼</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𝐵</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e>
                    </m:d>
                  </m:oMath>
                </a14:m>
                <a:r>
                  <a:rPr kumimoji="1" lang="ja-JP" altLang="en-US" dirty="0"/>
                  <a:t>となる場合</a:t>
                </a:r>
                <a:endParaRPr kumimoji="1" lang="en-US" altLang="ja-JP" dirty="0"/>
              </a:p>
              <a:p>
                <a:pPr lvl="1"/>
                <a:r>
                  <a:rPr lang="en-US" altLang="ja-JP" dirty="0"/>
                  <a:t>3.1, 3.2</a:t>
                </a:r>
                <a:r>
                  <a:rPr lang="ja-JP" altLang="en-US" dirty="0"/>
                  <a:t>の補足参照</a:t>
                </a:r>
                <a:endParaRPr lang="en-US" altLang="ja-JP" dirty="0"/>
              </a:p>
              <a:p>
                <a:r>
                  <a:rPr lang="ja-JP" altLang="en-US" b="0" dirty="0"/>
                  <a:t>これ以降</a:t>
                </a:r>
                <a14:m>
                  <m:oMath xmlns:m="http://schemas.openxmlformats.org/officeDocument/2006/math">
                    <m:r>
                      <a:rPr lang="ja-JP" altLang="en-US" i="1">
                        <a:latin typeface="Cambria Math" panose="02040503050406030204" pitchFamily="18" charset="0"/>
                      </a:rPr>
                      <m:t>の章でも</m:t>
                    </m:r>
                    <m:r>
                      <a:rPr lang="en-US" altLang="ja-JP" b="0" i="1" smtClean="0">
                        <a:latin typeface="Cambria Math" panose="02040503050406030204" pitchFamily="18" charset="0"/>
                      </a:rPr>
                      <m:t>𝑞</m:t>
                    </m:r>
                    <m:r>
                      <a:rPr lang="en-US" altLang="ja-JP" b="0" i="1" smtClean="0">
                        <a:latin typeface="Cambria Math" panose="02040503050406030204" pitchFamily="18" charset="0"/>
                      </a:rPr>
                      <m:t>=</m:t>
                    </m:r>
                    <m:r>
                      <a:rPr lang="en-US" altLang="ja-JP" b="0" i="1" smtClean="0">
                        <a:latin typeface="Cambria Math" panose="02040503050406030204" pitchFamily="18" charset="0"/>
                      </a:rPr>
                      <m:t>𝑄</m:t>
                    </m:r>
                  </m:oMath>
                </a14:m>
                <a:r>
                  <a:rPr lang="ja-JP" altLang="en-US" dirty="0"/>
                  <a:t>となるので、この結果を</a:t>
                </a:r>
                <a:r>
                  <a:rPr lang="en-US" altLang="ja-JP" dirty="0"/>
                  <a:t>principle of full capacity utilization</a:t>
                </a:r>
                <a:r>
                  <a:rPr lang="ja-JP" altLang="en-US" dirty="0"/>
                  <a:t>と呼ぶ。</a:t>
                </a:r>
                <a:r>
                  <a:rPr lang="en-US" altLang="ja-JP" dirty="0"/>
                  <a:t>(</a:t>
                </a:r>
                <a:r>
                  <a:rPr lang="ja-JP" altLang="en-US" dirty="0"/>
                  <a:t>成り立たない場合もあり</a:t>
                </a:r>
                <a:r>
                  <a:rPr lang="en-US" altLang="ja-JP" dirty="0"/>
                  <a:t>7)</a:t>
                </a:r>
              </a:p>
              <a:p>
                <a:pPr lvl="1"/>
                <a:r>
                  <a:rPr kumimoji="1" lang="en-US" altLang="ja-JP" dirty="0">
                    <a:highlight>
                      <a:srgbClr val="FFFF00"/>
                    </a:highlight>
                  </a:rPr>
                  <a:t>D(c) is more capacity than even an integrated firm would install facing any positive capacity cost κ.</a:t>
                </a:r>
              </a:p>
              <a:p>
                <a:pPr lvl="1"/>
                <a:r>
                  <a:rPr kumimoji="1" lang="en-US" altLang="ja-JP" dirty="0">
                    <a:highlight>
                      <a:srgbClr val="FFFF00"/>
                    </a:highlight>
                  </a:rPr>
                  <a:t>This insight will apply more generally to all the equilibria in the remainder of this section. A positive capacity cost will induce the firm to install less capacity than D(c); efficient ex post bargaining will then lead to all capacity being utilized each instant.</a:t>
                </a:r>
              </a:p>
              <a:p>
                <a:endParaRPr kumimoji="1" lang="en-US" altLang="ja-JP" dirty="0"/>
              </a:p>
              <a:p>
                <a:endParaRPr kumimoji="1"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CBF0C83E-1190-23B7-159E-6CBD89B32DC9}"/>
                  </a:ext>
                </a:extLst>
              </p:cNvPr>
              <p:cNvSpPr>
                <a:spLocks noGrp="1" noRot="1" noChangeAspect="1" noMove="1" noResize="1" noEditPoints="1" noAdjustHandles="1" noChangeArrowheads="1" noChangeShapeType="1" noTextEdit="1"/>
              </p:cNvSpPr>
              <p:nvPr>
                <p:ph idx="1"/>
              </p:nvPr>
            </p:nvSpPr>
            <p:spPr>
              <a:blipFill>
                <a:blip r:embed="rId2"/>
                <a:stretch>
                  <a:fillRect l="-928" t="-2801" r="-870" b="-280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49466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E33E10-E5C4-E4D6-ACB2-9FE2A5C1B0D8}"/>
              </a:ext>
            </a:extLst>
          </p:cNvPr>
          <p:cNvSpPr>
            <a:spLocks noGrp="1"/>
          </p:cNvSpPr>
          <p:nvPr>
            <p:ph type="title"/>
          </p:nvPr>
        </p:nvSpPr>
        <p:spPr/>
        <p:txBody>
          <a:bodyPr/>
          <a:lstStyle/>
          <a:p>
            <a:r>
              <a:rPr kumimoji="1" lang="en-US" altLang="ja-JP" dirty="0"/>
              <a:t>3.4 Framework AMC</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38C58C4-FE66-15D1-E32C-8A882C3A9478}"/>
                  </a:ext>
                </a:extLst>
              </p:cNvPr>
              <p:cNvSpPr>
                <a:spLocks noGrp="1"/>
              </p:cNvSpPr>
              <p:nvPr>
                <p:ph idx="1"/>
              </p:nvPr>
            </p:nvSpPr>
            <p:spPr/>
            <p:txBody>
              <a:bodyPr>
                <a:normAutofit fontScale="92500" lnSpcReduction="20000"/>
              </a:bodyPr>
              <a:lstStyle/>
              <a:p>
                <a:r>
                  <a:rPr kumimoji="1" lang="en-US" altLang="ja-JP" dirty="0"/>
                  <a:t>Fund </a:t>
                </a:r>
                <a14:m>
                  <m:oMath xmlns:m="http://schemas.openxmlformats.org/officeDocument/2006/math">
                    <m:r>
                      <a:rPr kumimoji="1" lang="en-US" altLang="ja-JP" b="0" i="1" smtClean="0">
                        <a:latin typeface="Cambria Math" panose="02040503050406030204" pitchFamily="18" charset="0"/>
                      </a:rPr>
                      <m:t>𝐹</m:t>
                    </m:r>
                  </m:oMath>
                </a14:m>
                <a:endParaRPr kumimoji="1" lang="en-US" altLang="ja-JP" dirty="0"/>
              </a:p>
              <a:p>
                <a:r>
                  <a:rPr lang="en-US" altLang="ja-JP" dirty="0"/>
                  <a:t>Subsidy </a:t>
                </a:r>
                <a14:m>
                  <m:oMath xmlns:m="http://schemas.openxmlformats.org/officeDocument/2006/math">
                    <m:r>
                      <a:rPr lang="en-US" altLang="ja-JP" b="0" i="1" smtClean="0">
                        <a:latin typeface="Cambria Math" panose="02040503050406030204" pitchFamily="18" charset="0"/>
                      </a:rPr>
                      <m:t>𝑠</m:t>
                    </m:r>
                  </m:oMath>
                </a14:m>
                <a:r>
                  <a:rPr kumimoji="1" lang="ja-JP" altLang="en-US" dirty="0"/>
                  <a:t> </a:t>
                </a:r>
                <a:r>
                  <a:rPr kumimoji="1" lang="en-US" altLang="ja-JP" dirty="0"/>
                  <a:t>: fund</a:t>
                </a:r>
                <a:r>
                  <a:rPr kumimoji="1" lang="ja-JP" altLang="en-US" dirty="0"/>
                  <a:t>がなくなるまでワクチンの購入に使用される</a:t>
                </a:r>
                <a:endParaRPr kumimoji="1" lang="en-US" altLang="ja-JP" dirty="0"/>
              </a:p>
              <a:p>
                <a:r>
                  <a:rPr kumimoji="1" lang="en-US" altLang="ja-JP" dirty="0"/>
                  <a:t>AMC period </a:t>
                </a:r>
                <a14:m>
                  <m:oMath xmlns:m="http://schemas.openxmlformats.org/officeDocument/2006/math">
                    <m:r>
                      <a:rPr kumimoji="1" lang="en-US" altLang="ja-JP" b="0" i="1" smtClean="0">
                        <a:latin typeface="Cambria Math" panose="02040503050406030204" pitchFamily="18" charset="0"/>
                      </a:rPr>
                      <m:t>𝑇</m:t>
                    </m:r>
                  </m:oMath>
                </a14:m>
                <a:r>
                  <a:rPr kumimoji="1" lang="ja-JP" altLang="en-US" dirty="0"/>
                  <a:t>は有限と仮定すると、</a:t>
                </a:r>
                <a14:m>
                  <m:oMath xmlns:m="http://schemas.openxmlformats.org/officeDocument/2006/math">
                    <m:r>
                      <a:rPr kumimoji="1" lang="en-US" altLang="ja-JP" b="0" i="1" smtClean="0">
                        <a:latin typeface="Cambria Math" panose="02040503050406030204" pitchFamily="18" charset="0"/>
                      </a:rPr>
                      <m:t>𝑇</m:t>
                    </m:r>
                    <m:r>
                      <a:rPr lang="ja-JP" altLang="en-US" i="1">
                        <a:latin typeface="Cambria Math" panose="02040503050406030204" pitchFamily="18" charset="0"/>
                      </a:rPr>
                      <m:t>は</m:t>
                    </m:r>
                    <m:r>
                      <a:rPr lang="ja-JP" altLang="en-US" i="1" smtClean="0">
                        <a:latin typeface="Cambria Math" panose="02040503050406030204" pitchFamily="18" charset="0"/>
                      </a:rPr>
                      <m:t>以下</m:t>
                    </m:r>
                    <m:r>
                      <a:rPr lang="ja-JP" altLang="en-US" i="1">
                        <a:latin typeface="Cambria Math" panose="02040503050406030204" pitchFamily="18" charset="0"/>
                      </a:rPr>
                      <m:t>の式で</m:t>
                    </m:r>
                  </m:oMath>
                </a14:m>
                <a:r>
                  <a:rPr kumimoji="1" lang="ja-JP" altLang="en-US" dirty="0"/>
                  <a:t>決定される</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𝐹</m:t>
                    </m:r>
                    <m:r>
                      <a:rPr kumimoji="1" lang="en-US" altLang="ja-JP" b="0" i="1" smtClean="0">
                        <a:latin typeface="Cambria Math" panose="02040503050406030204" pitchFamily="18" charset="0"/>
                      </a:rPr>
                      <m:t>=</m:t>
                    </m:r>
                    <m:nary>
                      <m:naryPr>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𝑇</m:t>
                        </m:r>
                      </m:sup>
                      <m:e>
                        <m:r>
                          <a:rPr kumimoji="1" lang="en-US" altLang="ja-JP" b="0" i="1" smtClean="0">
                            <a:latin typeface="Cambria Math" panose="02040503050406030204" pitchFamily="18" charset="0"/>
                          </a:rPr>
                          <m:t>𝑠𝑞</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𝑟𝑡</m:t>
                            </m:r>
                          </m:sup>
                        </m:sSup>
                      </m:e>
                    </m:nary>
                    <m:r>
                      <a:rPr kumimoji="1" lang="en-US" altLang="ja-JP" b="0" i="1" smtClean="0">
                        <a:latin typeface="Cambria Math" panose="02040503050406030204" pitchFamily="18" charset="0"/>
                      </a:rPr>
                      <m:t>𝑑𝑡</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𝑠𝑞</m:t>
                        </m:r>
                      </m:num>
                      <m:den>
                        <m:r>
                          <a:rPr kumimoji="1" lang="en-US" altLang="ja-JP" b="0" i="1" smtClean="0">
                            <a:latin typeface="Cambria Math" panose="02040503050406030204" pitchFamily="18" charset="0"/>
                          </a:rPr>
                          <m:t>𝑟</m:t>
                        </m:r>
                      </m:den>
                    </m:f>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𝑟𝑇</m:t>
                            </m:r>
                          </m:sup>
                        </m:sSup>
                      </m:e>
                    </m:d>
                  </m:oMath>
                </a14:m>
                <a:r>
                  <a:rPr kumimoji="1" lang="en-US" altLang="ja-JP" dirty="0"/>
                  <a:t> (7)</a:t>
                </a:r>
              </a:p>
              <a:p>
                <a:pPr lvl="1"/>
                <a:r>
                  <a:rPr lang="en-US" altLang="ja-JP" dirty="0"/>
                  <a:t>Discount</a:t>
                </a:r>
                <a:r>
                  <a:rPr lang="ja-JP" altLang="en-US" dirty="0"/>
                  <a:t>は</a:t>
                </a:r>
                <a:r>
                  <a:rPr lang="en-US" altLang="ja-JP" dirty="0"/>
                  <a:t>fund</a:t>
                </a:r>
                <a:r>
                  <a:rPr lang="ja-JP" altLang="en-US" dirty="0"/>
                  <a:t>の利率はそのまま</a:t>
                </a:r>
                <a:r>
                  <a:rPr lang="en-US" altLang="ja-JP" dirty="0"/>
                  <a:t>fund</a:t>
                </a:r>
                <a:r>
                  <a:rPr lang="ja-JP" altLang="en-US" dirty="0"/>
                  <a:t>にあることを考慮している</a:t>
                </a:r>
                <a:endParaRPr lang="en-US" altLang="ja-JP" dirty="0"/>
              </a:p>
              <a:p>
                <a:pPr lvl="1"/>
                <a14:m>
                  <m:oMath xmlns:m="http://schemas.openxmlformats.org/officeDocument/2006/math">
                    <m:r>
                      <a:rPr lang="en-US" altLang="ja-JP" b="0" i="1" smtClean="0">
                        <a:highlight>
                          <a:srgbClr val="FFFF00"/>
                        </a:highlight>
                        <a:latin typeface="Cambria Math" panose="02040503050406030204" pitchFamily="18" charset="0"/>
                      </a:rPr>
                      <m:t>𝑠𝑞</m:t>
                    </m:r>
                  </m:oMath>
                </a14:m>
                <a:r>
                  <a:rPr lang="ja-JP" altLang="en-US" dirty="0">
                    <a:highlight>
                      <a:srgbClr val="FFFF00"/>
                    </a:highlight>
                  </a:rPr>
                  <a:t>は単位時間あたりに</a:t>
                </a:r>
                <a14:m>
                  <m:oMath xmlns:m="http://schemas.openxmlformats.org/officeDocument/2006/math">
                    <m:r>
                      <a:rPr lang="en-US" altLang="ja-JP" b="0" i="1" smtClean="0">
                        <a:highlight>
                          <a:srgbClr val="FFFF00"/>
                        </a:highlight>
                        <a:latin typeface="Cambria Math" panose="02040503050406030204" pitchFamily="18" charset="0"/>
                      </a:rPr>
                      <m:t>𝑠𝑞</m:t>
                    </m:r>
                  </m:oMath>
                </a14:m>
                <a:r>
                  <a:rPr lang="ja-JP" altLang="en-US" dirty="0">
                    <a:highlight>
                      <a:srgbClr val="FFFF00"/>
                    </a:highlight>
                  </a:rPr>
                  <a:t>だけ支払われる</a:t>
                </a:r>
                <a:r>
                  <a:rPr lang="en-US" altLang="ja-JP" dirty="0">
                    <a:highlight>
                      <a:srgbClr val="FFFF00"/>
                    </a:highlight>
                  </a:rPr>
                  <a:t>.</a:t>
                </a:r>
              </a:p>
              <a:p>
                <a14:m>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=0</m:t>
                    </m:r>
                  </m:oMath>
                </a14:m>
                <a:r>
                  <a:rPr kumimoji="1" lang="ja-JP" altLang="en-US" b="0" dirty="0">
                    <a:latin typeface="Cambria Math" panose="02040503050406030204" pitchFamily="18" charset="0"/>
                  </a:rPr>
                  <a:t>での</a:t>
                </a:r>
                <a:r>
                  <a:rPr kumimoji="1" lang="en-US" altLang="ja-JP" b="0" dirty="0">
                    <a:latin typeface="Cambria Math" panose="02040503050406030204" pitchFamily="18" charset="0"/>
                  </a:rPr>
                  <a:t>Nash</a:t>
                </a:r>
                <a:r>
                  <a:rPr kumimoji="1" lang="ja-JP" altLang="en-US" b="0" dirty="0">
                    <a:latin typeface="Cambria Math" panose="02040503050406030204" pitchFamily="18" charset="0"/>
                  </a:rPr>
                  <a:t>交渉を考える。</a:t>
                </a:r>
                <a:r>
                  <a:rPr kumimoji="1" lang="ja-JP" altLang="en-US" b="0" dirty="0">
                    <a:highlight>
                      <a:srgbClr val="FFFF00"/>
                    </a:highlight>
                    <a:latin typeface="Cambria Math" panose="02040503050406030204" pitchFamily="18" charset="0"/>
                  </a:rPr>
                  <a:t>ドナーと企業の効用</a:t>
                </a:r>
                <a:r>
                  <a:rPr kumimoji="1" lang="en-US" altLang="ja-JP" b="0" dirty="0">
                    <a:highlight>
                      <a:srgbClr val="FFFF00"/>
                    </a:highlight>
                    <a:latin typeface="Cambria Math" panose="02040503050406030204" pitchFamily="18" charset="0"/>
                  </a:rPr>
                  <a:t>(</a:t>
                </a:r>
                <a:r>
                  <a:rPr kumimoji="1" lang="ja-JP" altLang="en-US" b="0" dirty="0">
                    <a:highlight>
                      <a:srgbClr val="FFFF00"/>
                    </a:highlight>
                    <a:latin typeface="Cambria Math" panose="02040503050406030204" pitchFamily="18" charset="0"/>
                  </a:rPr>
                  <a:t>取り分</a:t>
                </a:r>
                <a:r>
                  <a:rPr kumimoji="1" lang="en-US" altLang="ja-JP" b="0" dirty="0">
                    <a:highlight>
                      <a:srgbClr val="FFFF00"/>
                    </a:highlight>
                    <a:latin typeface="Cambria Math" panose="02040503050406030204" pitchFamily="18" charset="0"/>
                  </a:rPr>
                  <a:t>)</a:t>
                </a:r>
                <a:r>
                  <a:rPr kumimoji="1" lang="ja-JP" altLang="en-US" b="0" dirty="0">
                    <a:highlight>
                      <a:srgbClr val="FFFF00"/>
                    </a:highlight>
                    <a:latin typeface="Cambria Math" panose="02040503050406030204" pitchFamily="18" charset="0"/>
                  </a:rPr>
                  <a:t>の和は</a:t>
                </a:r>
                <a:endParaRPr kumimoji="1" lang="en-US" altLang="ja-JP" b="0" i="1" dirty="0">
                  <a:highlight>
                    <a:srgbClr val="FFFF00"/>
                  </a:highlight>
                  <a:latin typeface="Cambria Math" panose="02040503050406030204" pitchFamily="18" charset="0"/>
                </a:endParaRPr>
              </a:p>
              <a:p>
                <a:pPr lvl="1"/>
                <a14:m>
                  <m:oMath xmlns:m="http://schemas.openxmlformats.org/officeDocument/2006/math">
                    <m:nary>
                      <m:naryPr>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m:t>
                        </m:r>
                      </m:sup>
                      <m:e>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𝑐𝑄</m:t>
                            </m:r>
                          </m:e>
                        </m:d>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𝑟𝑡</m:t>
                            </m:r>
                          </m:sup>
                        </m:sSup>
                        <m:r>
                          <a:rPr kumimoji="1" lang="en-US" altLang="ja-JP" b="0" i="1" smtClean="0">
                            <a:latin typeface="Cambria Math" panose="02040503050406030204" pitchFamily="18" charset="0"/>
                          </a:rPr>
                          <m:t>𝑑𝑡</m:t>
                        </m:r>
                        <m:r>
                          <a:rPr kumimoji="1" lang="en-US" altLang="ja-JP" b="0" i="1" smtClean="0">
                            <a:latin typeface="Cambria Math" panose="02040503050406030204" pitchFamily="18" charset="0"/>
                          </a:rPr>
                          <m:t>+</m:t>
                        </m:r>
                        <m:nary>
                          <m:naryPr>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𝑇</m:t>
                            </m:r>
                          </m:sup>
                          <m:e>
                            <m:r>
                              <a:rPr kumimoji="1" lang="en-US" altLang="ja-JP" b="0" i="1" smtClean="0">
                                <a:latin typeface="Cambria Math" panose="02040503050406030204" pitchFamily="18" charset="0"/>
                              </a:rPr>
                              <m:t>𝑠𝑄</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𝑟𝑡</m:t>
                                </m:r>
                              </m:sup>
                            </m:sSup>
                            <m:r>
                              <a:rPr kumimoji="1" lang="en-US" altLang="ja-JP" b="0" i="1" smtClean="0">
                                <a:latin typeface="Cambria Math" panose="02040503050406030204" pitchFamily="18" charset="0"/>
                              </a:rPr>
                              <m:t>𝑑𝑡</m:t>
                            </m:r>
                          </m:e>
                        </m:nary>
                      </m:e>
                    </m:nary>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𝑟</m:t>
                        </m:r>
                      </m:den>
                    </m:f>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𝑠𝑄</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𝑟𝑇</m:t>
                                </m:r>
                              </m:sup>
                            </m:sSup>
                          </m:e>
                        </m:d>
                      </m:e>
                    </m:d>
                  </m:oMath>
                </a14:m>
                <a:r>
                  <a:rPr kumimoji="1" lang="ja-JP" altLang="en-US" dirty="0"/>
                  <a:t> </a:t>
                </a:r>
                <a:r>
                  <a:rPr kumimoji="1" lang="en-US" altLang="ja-JP" dirty="0"/>
                  <a:t>(8)</a:t>
                </a:r>
              </a:p>
              <a:p>
                <a:pPr lvl="1"/>
                <a14:m>
                  <m:oMath xmlns:m="http://schemas.openxmlformats.org/officeDocument/2006/math">
                    <m:r>
                      <a:rPr lang="ja-JP" altLang="en-US" i="1" dirty="0">
                        <a:latin typeface="Cambria Math" panose="02040503050406030204" pitchFamily="18" charset="0"/>
                      </a:rPr>
                      <m:t>すべての値が</m:t>
                    </m:r>
                    <m:r>
                      <a:rPr lang="en-US" altLang="ja-JP" b="0" i="1" dirty="0" smtClean="0">
                        <a:latin typeface="Cambria Math" panose="02040503050406030204" pitchFamily="18" charset="0"/>
                      </a:rPr>
                      <m:t>𝑄</m:t>
                    </m:r>
                  </m:oMath>
                </a14:m>
                <a:r>
                  <a:rPr kumimoji="1" lang="ja-JP" altLang="en-US" dirty="0"/>
                  <a:t>なのは</a:t>
                </a:r>
                <a:r>
                  <a:rPr kumimoji="1" lang="en-US" altLang="ja-JP" dirty="0"/>
                  <a:t>principle of full capacity utilization</a:t>
                </a:r>
                <a:r>
                  <a:rPr kumimoji="1" lang="ja-JP" altLang="en-US" dirty="0"/>
                  <a:t>のため。次の</a:t>
                </a:r>
                <a:r>
                  <a:rPr kumimoji="1" lang="en-US" altLang="ja-JP" dirty="0"/>
                  <a:t>Prop</a:t>
                </a:r>
                <a:r>
                  <a:rPr kumimoji="1" lang="ja-JP" altLang="en-US" dirty="0"/>
                  <a:t>で証明</a:t>
                </a:r>
                <a:endParaRPr kumimoji="1" lang="en-US" altLang="ja-JP" dirty="0"/>
              </a:p>
              <a:p>
                <a:pPr lvl="1"/>
                <a:r>
                  <a:rPr lang="ja-JP" altLang="en-US" dirty="0">
                    <a:highlight>
                      <a:srgbClr val="FFFF00"/>
                    </a:highlight>
                  </a:rPr>
                  <a:t>効用の中に補助金も入っているのおは不思議な感じがする</a:t>
                </a:r>
                <a:r>
                  <a:rPr lang="en-US" altLang="ja-JP" dirty="0">
                    <a:highlight>
                      <a:srgbClr val="FFFF00"/>
                    </a:highlight>
                  </a:rPr>
                  <a:t>(</a:t>
                </a:r>
                <a:r>
                  <a:rPr lang="ja-JP" altLang="en-US" dirty="0">
                    <a:highlight>
                      <a:srgbClr val="FFFF00"/>
                    </a:highlight>
                  </a:rPr>
                  <a:t>ドナーが取り戻している？？</a:t>
                </a:r>
                <a:r>
                  <a:rPr lang="en-US" altLang="ja-JP" dirty="0">
                    <a:highlight>
                      <a:srgbClr val="FFFF00"/>
                    </a:highlight>
                  </a:rPr>
                  <a:t>)</a:t>
                </a:r>
                <a:endParaRPr kumimoji="1" lang="ja-JP" altLang="en-US" dirty="0">
                  <a:highlight>
                    <a:srgbClr val="FFFF00"/>
                  </a:highlight>
                </a:endParaRPr>
              </a:p>
            </p:txBody>
          </p:sp>
        </mc:Choice>
        <mc:Fallback xmlns="">
          <p:sp>
            <p:nvSpPr>
              <p:cNvPr id="3" name="コンテンツ プレースホルダー 2">
                <a:extLst>
                  <a:ext uri="{FF2B5EF4-FFF2-40B4-BE49-F238E27FC236}">
                    <a16:creationId xmlns:a16="http://schemas.microsoft.com/office/drawing/2014/main" id="{C38C58C4-FE66-15D1-E32C-8A882C3A9478}"/>
                  </a:ext>
                </a:extLst>
              </p:cNvPr>
              <p:cNvSpPr>
                <a:spLocks noGrp="1" noRot="1" noChangeAspect="1" noMove="1" noResize="1" noEditPoints="1" noAdjustHandles="1" noChangeArrowheads="1" noChangeShapeType="1" noTextEdit="1"/>
              </p:cNvSpPr>
              <p:nvPr>
                <p:ph idx="1"/>
              </p:nvPr>
            </p:nvSpPr>
            <p:spPr>
              <a:blipFill>
                <a:blip r:embed="rId2"/>
                <a:stretch>
                  <a:fillRect l="-928" t="-3501" r="-522"/>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6FCC21DF-9EC5-33C1-64A5-08B88A52E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74163"/>
            <a:ext cx="5915186" cy="1606985"/>
          </a:xfrm>
          <a:prstGeom prst="rect">
            <a:avLst/>
          </a:prstGeom>
        </p:spPr>
      </p:pic>
    </p:spTree>
    <p:extLst>
      <p:ext uri="{BB962C8B-B14F-4D97-AF65-F5344CB8AC3E}">
        <p14:creationId xmlns:p14="http://schemas.microsoft.com/office/powerpoint/2010/main" val="763937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A39F6A-501A-D050-F8CD-19A43744E1AF}"/>
              </a:ext>
            </a:extLst>
          </p:cNvPr>
          <p:cNvSpPr>
            <a:spLocks noGrp="1"/>
          </p:cNvSpPr>
          <p:nvPr>
            <p:ph type="title"/>
          </p:nvPr>
        </p:nvSpPr>
        <p:spPr/>
        <p:txBody>
          <a:bodyPr/>
          <a:lstStyle/>
          <a:p>
            <a:r>
              <a:rPr lang="ja-JP" altLang="en-US" dirty="0"/>
              <a:t>設定①</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A1CE821A-AA06-C1AA-4873-6074BAD1E66D}"/>
                  </a:ext>
                </a:extLst>
              </p:cNvPr>
              <p:cNvSpPr>
                <a:spLocks noGrp="1"/>
              </p:cNvSpPr>
              <p:nvPr>
                <p:ph idx="1"/>
              </p:nvPr>
            </p:nvSpPr>
            <p:spPr>
              <a:xfrm>
                <a:off x="838200" y="1690688"/>
                <a:ext cx="11073063" cy="4839870"/>
              </a:xfrm>
            </p:spPr>
            <p:txBody>
              <a:bodyPr>
                <a:normAutofit fontScale="70000" lnSpcReduction="20000"/>
              </a:bodyPr>
              <a:lstStyle/>
              <a:p>
                <a:pPr>
                  <a:lnSpc>
                    <a:spcPct val="120000"/>
                  </a:lnSpc>
                </a:pPr>
                <a:r>
                  <a:rPr kumimoji="1" lang="ja-JP" altLang="en-US" dirty="0"/>
                  <a:t>発展途上国にワクチンを供給したい。発展途上国に単位時間当たり</a:t>
                </a:r>
                <a14:m>
                  <m:oMath xmlns:m="http://schemas.openxmlformats.org/officeDocument/2006/math">
                    <m:r>
                      <a:rPr kumimoji="1" lang="en-US" altLang="ja-JP" b="0" i="1" smtClean="0">
                        <a:latin typeface="Cambria Math" panose="02040503050406030204" pitchFamily="18" charset="0"/>
                      </a:rPr>
                      <m:t>𝑄</m:t>
                    </m:r>
                  </m:oMath>
                </a14:m>
                <a:r>
                  <a:rPr kumimoji="1" lang="ja-JP" altLang="en-US" dirty="0"/>
                  <a:t>個のワクチンを供給すると、</a:t>
                </a:r>
                <a14:m>
                  <m:oMath xmlns:m="http://schemas.openxmlformats.org/officeDocument/2006/math">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oMath>
                </a14:m>
                <a:r>
                  <a:rPr kumimoji="1" lang="ja-JP" altLang="en-US" dirty="0"/>
                  <a:t>の効用が得られる。ただし、一つ当たり</a:t>
                </a:r>
                <a14:m>
                  <m:oMath xmlns:m="http://schemas.openxmlformats.org/officeDocument/2006/math">
                    <m:r>
                      <a:rPr kumimoji="1" lang="en-US" altLang="ja-JP" b="0" i="1" smtClean="0">
                        <a:latin typeface="Cambria Math" panose="02040503050406030204" pitchFamily="18" charset="0"/>
                      </a:rPr>
                      <m:t>𝑐</m:t>
                    </m:r>
                  </m:oMath>
                </a14:m>
                <a:r>
                  <a:rPr kumimoji="1" lang="ja-JP" altLang="en-US" dirty="0"/>
                  <a:t>のコストが生じるため、ワクチン供給により発生する</a:t>
                </a:r>
                <a:r>
                  <a:rPr kumimoji="1" lang="en-US" altLang="ja-JP" dirty="0"/>
                  <a:t>(</a:t>
                </a:r>
                <a:r>
                  <a:rPr kumimoji="1" lang="ja-JP" altLang="en-US" dirty="0"/>
                  <a:t>単位時間当たりのフロー</a:t>
                </a:r>
                <a:r>
                  <a:rPr kumimoji="1" lang="en-US" altLang="ja-JP" dirty="0"/>
                  <a:t>)</a:t>
                </a:r>
                <a:r>
                  <a:rPr kumimoji="1" lang="ja-JP" altLang="en-US" dirty="0"/>
                  <a:t>効用は</a:t>
                </a:r>
                <a:endParaRPr kumimoji="1" lang="en-US" altLang="ja-JP" dirty="0"/>
              </a:p>
              <a:p>
                <a:pPr lvl="1">
                  <a:lnSpc>
                    <a:spcPct val="120000"/>
                  </a:lnSpc>
                </a:pPr>
                <a14:m>
                  <m:oMath xmlns:m="http://schemas.openxmlformats.org/officeDocument/2006/math">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𝑐𝑄</m:t>
                    </m:r>
                  </m:oMath>
                </a14:m>
                <a:r>
                  <a:rPr kumimoji="1" lang="en-US" altLang="ja-JP" dirty="0"/>
                  <a:t> </a:t>
                </a:r>
              </a:p>
              <a:p>
                <a:pPr>
                  <a:lnSpc>
                    <a:spcPct val="120000"/>
                  </a:lnSpc>
                </a:pPr>
                <a:r>
                  <a:rPr kumimoji="1" lang="ja-JP" altLang="en-US" dirty="0"/>
                  <a:t>ワクチン供給をする前に、企業とドナーがその取り分を交渉する。ここでは、ナッシュ交渉を仮定し、企業が</a:t>
                </a:r>
                <a14:m>
                  <m:oMath xmlns:m="http://schemas.openxmlformats.org/officeDocument/2006/math">
                    <m:r>
                      <a:rPr kumimoji="1" lang="en-US" altLang="ja-JP" b="0" i="1" smtClean="0">
                        <a:latin typeface="Cambria Math" panose="02040503050406030204" pitchFamily="18" charset="0"/>
                      </a:rPr>
                      <m:t>𝛽</m:t>
                    </m:r>
                  </m:oMath>
                </a14:m>
                <a:r>
                  <a:rPr kumimoji="1" lang="ja-JP" altLang="en-US" dirty="0"/>
                  <a:t>、ドナーが</a:t>
                </a:r>
                <a14:m>
                  <m:oMath xmlns:m="http://schemas.openxmlformats.org/officeDocument/2006/math">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𝛽</m:t>
                    </m:r>
                  </m:oMath>
                </a14:m>
                <a:r>
                  <a:rPr kumimoji="1" lang="ja-JP" altLang="en-US" dirty="0"/>
                  <a:t>だけ取り分を受け取る</a:t>
                </a:r>
                <a:r>
                  <a:rPr lang="ja-JP" altLang="en-US" dirty="0"/>
                  <a:t>。さらに、企業はその交渉結果を予想したうえで工場を作り、ワクチンを単位時間当たり</a:t>
                </a:r>
                <a14:m>
                  <m:oMath xmlns:m="http://schemas.openxmlformats.org/officeDocument/2006/math">
                    <m:r>
                      <a:rPr lang="en-US" altLang="ja-JP" b="0" i="1" smtClean="0">
                        <a:latin typeface="Cambria Math" panose="02040503050406030204" pitchFamily="18" charset="0"/>
                      </a:rPr>
                      <m:t>𝑄</m:t>
                    </m:r>
                  </m:oMath>
                </a14:m>
                <a:r>
                  <a:rPr kumimoji="1" lang="ja-JP" altLang="en-US" dirty="0"/>
                  <a:t>個生産する。その費用は</a:t>
                </a:r>
                <a14:m>
                  <m:oMath xmlns:m="http://schemas.openxmlformats.org/officeDocument/2006/math">
                    <m:r>
                      <a:rPr kumimoji="1" lang="en-US" altLang="ja-JP" b="0" i="1" smtClean="0">
                        <a:latin typeface="Cambria Math" panose="02040503050406030204" pitchFamily="18" charset="0"/>
                      </a:rPr>
                      <m:t>𝐾𝑄</m:t>
                    </m:r>
                  </m:oMath>
                </a14:m>
                <a:r>
                  <a:rPr kumimoji="1" lang="ja-JP" altLang="en-US" dirty="0"/>
                  <a:t>である。つまり、企業とドナーが交渉前に予想する、獲得できる効用は</a:t>
                </a:r>
                <a:endParaRPr kumimoji="1" lang="en-US" altLang="ja-JP" dirty="0"/>
              </a:p>
              <a:p>
                <a:pPr lvl="1">
                  <a:lnSpc>
                    <a:spcPct val="120000"/>
                  </a:lnSpc>
                </a:pPr>
                <a:r>
                  <a:rPr lang="ja-JP" altLang="en-US" dirty="0"/>
                  <a:t>企業 </a:t>
                </a:r>
                <a:r>
                  <a:rPr lang="en-US" altLang="ja-JP" dirty="0"/>
                  <a:t>: </a:t>
                </a:r>
                <a14:m>
                  <m:oMath xmlns:m="http://schemas.openxmlformats.org/officeDocument/2006/math">
                    <m:r>
                      <a:rPr lang="en-US" altLang="ja-JP" b="0" i="1" smtClean="0">
                        <a:latin typeface="Cambria Math" panose="02040503050406030204" pitchFamily="18" charset="0"/>
                      </a:rPr>
                      <m:t>𝛽</m:t>
                    </m:r>
                    <m:nary>
                      <m:naryPr>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0</m:t>
                        </m:r>
                      </m:sub>
                      <m:sup>
                        <m:r>
                          <a:rPr lang="en-US" altLang="ja-JP" b="0" i="1" smtClean="0">
                            <a:latin typeface="Cambria Math" panose="02040503050406030204" pitchFamily="18" charset="0"/>
                          </a:rPr>
                          <m:t>∞</m:t>
                        </m:r>
                      </m:sup>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𝐵</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𝑄</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𝑐𝑄</m:t>
                            </m:r>
                          </m:e>
                        </m:d>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𝑒</m:t>
                            </m:r>
                          </m:e>
                          <m:sup>
                            <m:r>
                              <a:rPr lang="en-US" altLang="ja-JP" b="0" i="1" smtClean="0">
                                <a:latin typeface="Cambria Math" panose="02040503050406030204" pitchFamily="18" charset="0"/>
                              </a:rPr>
                              <m:t>−</m:t>
                            </m:r>
                            <m:r>
                              <a:rPr lang="en-US" altLang="ja-JP" b="0" i="1" smtClean="0">
                                <a:latin typeface="Cambria Math" panose="02040503050406030204" pitchFamily="18" charset="0"/>
                              </a:rPr>
                              <m:t>𝑟𝑡</m:t>
                            </m:r>
                          </m:sup>
                        </m:sSup>
                        <m:r>
                          <a:rPr lang="en-US" altLang="ja-JP" b="0" i="1" smtClean="0">
                            <a:latin typeface="Cambria Math" panose="02040503050406030204" pitchFamily="18" charset="0"/>
                          </a:rPr>
                          <m:t>𝑑𝑡</m:t>
                        </m:r>
                      </m:e>
                    </m:nary>
                    <m:r>
                      <a:rPr lang="en-US" altLang="ja-JP" b="0" i="1" smtClean="0">
                        <a:latin typeface="Cambria Math" panose="02040503050406030204" pitchFamily="18" charset="0"/>
                      </a:rPr>
                      <m:t>−</m:t>
                    </m:r>
                    <m:r>
                      <a:rPr lang="en-US" altLang="ja-JP" b="0" i="1" smtClean="0">
                        <a:latin typeface="Cambria Math" panose="02040503050406030204" pitchFamily="18" charset="0"/>
                      </a:rPr>
                      <m:t>𝐾𝑄</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𝛽</m:t>
                        </m:r>
                      </m:num>
                      <m:den>
                        <m:r>
                          <a:rPr lang="en-US" altLang="ja-JP" b="0" i="1" smtClean="0">
                            <a:latin typeface="Cambria Math" panose="02040503050406030204" pitchFamily="18" charset="0"/>
                          </a:rPr>
                          <m:t>𝑟</m:t>
                        </m:r>
                      </m:den>
                    </m:f>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𝐵</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𝑄</m:t>
                            </m:r>
                          </m:e>
                        </m:d>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𝑐</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𝜅</m:t>
                                </m:r>
                              </m:num>
                              <m:den>
                                <m:r>
                                  <a:rPr lang="en-US" altLang="ja-JP" b="0" i="1" smtClean="0">
                                    <a:latin typeface="Cambria Math" panose="02040503050406030204" pitchFamily="18" charset="0"/>
                                  </a:rPr>
                                  <m:t>𝛽</m:t>
                                </m:r>
                              </m:den>
                            </m:f>
                          </m:e>
                        </m:d>
                        <m:r>
                          <a:rPr lang="en-US" altLang="ja-JP" b="0" i="1" smtClean="0">
                            <a:latin typeface="Cambria Math" panose="02040503050406030204" pitchFamily="18" charset="0"/>
                          </a:rPr>
                          <m:t>𝑄</m:t>
                        </m:r>
                      </m:e>
                    </m:d>
                    <m:r>
                      <a:rPr lang="en-US" altLang="ja-JP" b="0" i="1" smtClean="0">
                        <a:latin typeface="Cambria Math" panose="02040503050406030204" pitchFamily="18" charset="0"/>
                      </a:rPr>
                      <m:t> </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𝜅</m:t>
                        </m:r>
                        <m:r>
                          <a:rPr lang="en-US" altLang="ja-JP" b="0" i="1" smtClean="0">
                            <a:latin typeface="Cambria Math" panose="02040503050406030204" pitchFamily="18" charset="0"/>
                          </a:rPr>
                          <m:t>=</m:t>
                        </m:r>
                        <m:r>
                          <a:rPr lang="en-US" altLang="ja-JP" b="0" i="1" smtClean="0">
                            <a:latin typeface="Cambria Math" panose="02040503050406030204" pitchFamily="18" charset="0"/>
                          </a:rPr>
                          <m:t>𝑟𝐾</m:t>
                        </m:r>
                      </m:e>
                    </m:d>
                  </m:oMath>
                </a14:m>
                <a:endParaRPr kumimoji="1" lang="en-US" altLang="ja-JP" dirty="0"/>
              </a:p>
              <a:p>
                <a:pPr lvl="1">
                  <a:lnSpc>
                    <a:spcPct val="120000"/>
                  </a:lnSpc>
                </a:pPr>
                <a:r>
                  <a:rPr lang="ja-JP" altLang="en-US" dirty="0"/>
                  <a:t>ドナー </a:t>
                </a:r>
                <a:r>
                  <a:rPr lang="en-US" altLang="ja-JP" dirty="0"/>
                  <a:t>: </a:t>
                </a:r>
                <a14:m>
                  <m:oMath xmlns:m="http://schemas.openxmlformats.org/officeDocument/2006/math">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m:t>
                        </m:r>
                        <m:r>
                          <a:rPr lang="en-US" altLang="ja-JP" b="0" i="1" smtClean="0">
                            <a:latin typeface="Cambria Math" panose="02040503050406030204" pitchFamily="18" charset="0"/>
                          </a:rPr>
                          <m:t>𝛽</m:t>
                        </m:r>
                      </m:e>
                    </m:d>
                    <m:nary>
                      <m:naryPr>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0</m:t>
                        </m:r>
                      </m:sub>
                      <m:sup>
                        <m:r>
                          <a:rPr lang="en-US" altLang="ja-JP" b="0" i="1" smtClean="0">
                            <a:latin typeface="Cambria Math" panose="02040503050406030204" pitchFamily="18" charset="0"/>
                          </a:rPr>
                          <m:t>∞</m:t>
                        </m:r>
                      </m:sup>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𝐵</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𝑄</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𝑐𝑄</m:t>
                            </m:r>
                          </m:e>
                        </m:d>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𝑒</m:t>
                            </m:r>
                          </m:e>
                          <m:sup>
                            <m:r>
                              <a:rPr lang="en-US" altLang="ja-JP" b="0" i="1" smtClean="0">
                                <a:latin typeface="Cambria Math" panose="02040503050406030204" pitchFamily="18" charset="0"/>
                              </a:rPr>
                              <m:t>−</m:t>
                            </m:r>
                            <m:r>
                              <a:rPr lang="en-US" altLang="ja-JP" b="0" i="1" smtClean="0">
                                <a:latin typeface="Cambria Math" panose="02040503050406030204" pitchFamily="18" charset="0"/>
                              </a:rPr>
                              <m:t>𝑟𝑡</m:t>
                            </m:r>
                          </m:sup>
                        </m:sSup>
                        <m:r>
                          <a:rPr lang="en-US" altLang="ja-JP" b="0" i="1" smtClean="0">
                            <a:latin typeface="Cambria Math" panose="02040503050406030204" pitchFamily="18" charset="0"/>
                          </a:rPr>
                          <m:t>𝑑𝑡</m:t>
                        </m:r>
                      </m:e>
                    </m:nary>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r>
                          <a:rPr lang="en-US" altLang="ja-JP" b="0" i="1" smtClean="0">
                            <a:latin typeface="Cambria Math" panose="02040503050406030204" pitchFamily="18" charset="0"/>
                          </a:rPr>
                          <m:t>𝛽</m:t>
                        </m:r>
                      </m:num>
                      <m:den>
                        <m:r>
                          <a:rPr lang="en-US" altLang="ja-JP" b="0" i="1" smtClean="0">
                            <a:latin typeface="Cambria Math" panose="02040503050406030204" pitchFamily="18" charset="0"/>
                          </a:rPr>
                          <m:t>𝑟</m:t>
                        </m:r>
                      </m:den>
                    </m:f>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𝐵</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𝑄</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𝑐𝑄</m:t>
                        </m:r>
                      </m:e>
                    </m:d>
                  </m:oMath>
                </a14:m>
                <a:endParaRPr kumimoji="1" lang="en-US" altLang="ja-JP" dirty="0"/>
              </a:p>
              <a:p>
                <a:pPr>
                  <a:lnSpc>
                    <a:spcPct val="120000"/>
                  </a:lnSpc>
                </a:pPr>
                <a:r>
                  <a:rPr lang="ja-JP" altLang="en-US" dirty="0"/>
                  <a:t>企業は、この得られる効用を予測して、供給するかしないか、さらに</a:t>
                </a:r>
                <a14:m>
                  <m:oMath xmlns:m="http://schemas.openxmlformats.org/officeDocument/2006/math">
                    <m:r>
                      <a:rPr lang="en-US" altLang="ja-JP" b="0" i="1" smtClean="0">
                        <a:latin typeface="Cambria Math" panose="02040503050406030204" pitchFamily="18" charset="0"/>
                      </a:rPr>
                      <m:t>𝑄</m:t>
                    </m:r>
                  </m:oMath>
                </a14:m>
                <a:r>
                  <a:rPr kumimoji="1" lang="ja-JP" altLang="en-US" dirty="0"/>
                  <a:t>を決める。もし、交渉が決裂したら、両者が得られる効用は</a:t>
                </a:r>
                <a:r>
                  <a:rPr kumimoji="1" lang="en-US" altLang="ja-JP" dirty="0"/>
                  <a:t>0</a:t>
                </a:r>
                <a:r>
                  <a:rPr kumimoji="1" lang="ja-JP" altLang="en-US" dirty="0"/>
                  <a:t>である。</a:t>
                </a:r>
                <a:endParaRPr kumimoji="1" lang="en-US" altLang="ja-JP" dirty="0"/>
              </a:p>
              <a:p>
                <a:pPr>
                  <a:lnSpc>
                    <a:spcPct val="120000"/>
                  </a:lnSpc>
                </a:pPr>
                <a14:m>
                  <m:oMath xmlns:m="http://schemas.openxmlformats.org/officeDocument/2006/math">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𝜅</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𝛽</m:t>
                    </m:r>
                  </m:oMath>
                </a14:m>
                <a:r>
                  <a:rPr kumimoji="1" lang="ja-JP" altLang="en-US" dirty="0"/>
                  <a:t>は定数で所与。</a:t>
                </a:r>
                <a:endParaRPr kumimoji="1" lang="en-US" altLang="ja-JP" dirty="0"/>
              </a:p>
            </p:txBody>
          </p:sp>
        </mc:Choice>
        <mc:Fallback>
          <p:sp>
            <p:nvSpPr>
              <p:cNvPr id="3" name="コンテンツ プレースホルダー 2">
                <a:extLst>
                  <a:ext uri="{FF2B5EF4-FFF2-40B4-BE49-F238E27FC236}">
                    <a16:creationId xmlns:a16="http://schemas.microsoft.com/office/drawing/2014/main" id="{A1CE821A-AA06-C1AA-4873-6074BAD1E66D}"/>
                  </a:ext>
                </a:extLst>
              </p:cNvPr>
              <p:cNvSpPr>
                <a:spLocks noGrp="1" noRot="1" noChangeAspect="1" noMove="1" noResize="1" noEditPoints="1" noAdjustHandles="1" noChangeArrowheads="1" noChangeShapeType="1" noTextEdit="1"/>
              </p:cNvSpPr>
              <p:nvPr>
                <p:ph idx="1"/>
              </p:nvPr>
            </p:nvSpPr>
            <p:spPr>
              <a:xfrm>
                <a:off x="838200" y="1690688"/>
                <a:ext cx="11073063" cy="4839870"/>
              </a:xfrm>
              <a:blipFill>
                <a:blip r:embed="rId2"/>
                <a:stretch>
                  <a:fillRect l="-496" t="-504" r="-2808" b="-75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189609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52145B-85ED-1E41-DA38-26B52D42BC90}"/>
              </a:ext>
            </a:extLst>
          </p:cNvPr>
          <p:cNvSpPr>
            <a:spLocks noGrp="1"/>
          </p:cNvSpPr>
          <p:nvPr>
            <p:ph type="title"/>
          </p:nvPr>
        </p:nvSpPr>
        <p:spPr/>
        <p:txBody>
          <a:bodyPr/>
          <a:lstStyle/>
          <a:p>
            <a:r>
              <a:rPr kumimoji="1" lang="ja-JP" altLang="en-US" dirty="0"/>
              <a:t>企業の取り分</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03BED38-4092-CF08-8CF7-AEC01EEA1863}"/>
                  </a:ext>
                </a:extLst>
              </p:cNvPr>
              <p:cNvSpPr>
                <a:spLocks noGrp="1"/>
              </p:cNvSpPr>
              <p:nvPr>
                <p:ph idx="1"/>
              </p:nvPr>
            </p:nvSpPr>
            <p:spPr/>
            <p:txBody>
              <a:bodyPr>
                <a:normAutofit fontScale="70000" lnSpcReduction="20000"/>
              </a:bodyPr>
              <a:lstStyle/>
              <a:p>
                <a:r>
                  <a:rPr kumimoji="1" lang="ja-JP" altLang="en-US" dirty="0"/>
                  <a:t>企業の取り分は</a:t>
                </a:r>
                <a:r>
                  <a:rPr kumimoji="1" lang="en-US" altLang="ja-JP" dirty="0"/>
                  <a:t>(8)</a:t>
                </a:r>
                <a:r>
                  <a:rPr kumimoji="1" lang="ja-JP" altLang="en-US" dirty="0"/>
                  <a:t>式に</a:t>
                </a:r>
                <a14:m>
                  <m:oMath xmlns:m="http://schemas.openxmlformats.org/officeDocument/2006/math">
                    <m:r>
                      <a:rPr kumimoji="1" lang="en-US" altLang="ja-JP" b="0" i="1" smtClean="0">
                        <a:latin typeface="Cambria Math" panose="02040503050406030204" pitchFamily="18" charset="0"/>
                      </a:rPr>
                      <m:t>𝛽</m:t>
                    </m:r>
                  </m:oMath>
                </a14:m>
                <a:r>
                  <a:rPr kumimoji="1" lang="ja-JP" altLang="en-US" b="0" dirty="0">
                    <a:latin typeface="Cambria Math" panose="02040503050406030204" pitchFamily="18" charset="0"/>
                  </a:rPr>
                  <a:t>をかけて、</a:t>
                </a:r>
                <a:r>
                  <a:rPr kumimoji="1" lang="en-US" altLang="ja-JP" b="0" dirty="0">
                    <a:latin typeface="Cambria Math" panose="02040503050406030204" pitchFamily="18" charset="0"/>
                  </a:rPr>
                  <a:t>capacity</a:t>
                </a:r>
                <a:r>
                  <a:rPr kumimoji="1" lang="ja-JP" altLang="en-US" b="0" dirty="0">
                    <a:latin typeface="Cambria Math" panose="02040503050406030204" pitchFamily="18" charset="0"/>
                  </a:rPr>
                  <a:t>に対する投資分を引いて</a:t>
                </a:r>
                <a:endParaRPr kumimoji="1" lang="en-US" altLang="ja-JP" b="0" i="1" dirty="0">
                  <a:latin typeface="Cambria Math" panose="02040503050406030204" pitchFamily="18" charset="0"/>
                </a:endParaRPr>
              </a:p>
              <a:p>
                <a:pPr lvl="1"/>
                <a14:m>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𝛽</m:t>
                        </m:r>
                      </m:num>
                      <m:den>
                        <m:r>
                          <a:rPr kumimoji="1" lang="en-US" altLang="ja-JP" b="0" i="1" smtClean="0">
                            <a:latin typeface="Cambria Math" panose="02040503050406030204" pitchFamily="18" charset="0"/>
                          </a:rPr>
                          <m:t>𝑟</m:t>
                        </m:r>
                      </m:den>
                    </m:f>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𝑠𝑄</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𝑟𝑇</m:t>
                                </m:r>
                              </m:sup>
                            </m:sSup>
                          </m:e>
                        </m:d>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𝐾𝑄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𝜋</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𝜃</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𝛽</m:t>
                    </m:r>
                    <m:r>
                      <a:rPr kumimoji="1" lang="en-US" altLang="ja-JP" b="0" i="1" smtClean="0">
                        <a:latin typeface="Cambria Math" panose="02040503050406030204" pitchFamily="18" charset="0"/>
                      </a:rPr>
                      <m:t>𝐹</m:t>
                    </m:r>
                  </m:oMath>
                </a14:m>
                <a:r>
                  <a:rPr kumimoji="1" lang="ja-JP" altLang="en-US" dirty="0"/>
                  <a:t> </a:t>
                </a:r>
                <a:r>
                  <a:rPr kumimoji="1" lang="en-US" altLang="ja-JP" dirty="0"/>
                  <a:t>(9)</a:t>
                </a:r>
              </a:p>
              <a:p>
                <a:r>
                  <a:rPr kumimoji="1" lang="ja-JP" altLang="en-US" dirty="0"/>
                  <a:t>これを最大にする</a:t>
                </a:r>
                <a14:m>
                  <m:oMath xmlns:m="http://schemas.openxmlformats.org/officeDocument/2006/math">
                    <m:r>
                      <a:rPr kumimoji="1" lang="en-US" altLang="ja-JP" b="0" i="1" smtClean="0">
                        <a:latin typeface="Cambria Math" panose="02040503050406030204" pitchFamily="18" charset="0"/>
                      </a:rPr>
                      <m:t>𝑄</m:t>
                    </m:r>
                  </m:oMath>
                </a14:m>
                <a:r>
                  <a:rPr kumimoji="1" lang="ja-JP" altLang="en-US" dirty="0"/>
                  <a:t>は</a:t>
                </a:r>
                <a14:m>
                  <m:oMath xmlns:m="http://schemas.openxmlformats.org/officeDocument/2006/math">
                    <m:sSup>
                      <m:sSupPr>
                        <m:ctrlPr>
                          <a:rPr kumimoji="1" lang="en-US" altLang="ja-JP" b="0" i="1" dirty="0" smtClean="0">
                            <a:latin typeface="Cambria Math" panose="02040503050406030204" pitchFamily="18" charset="0"/>
                          </a:rPr>
                        </m:ctrlPr>
                      </m:sSupPr>
                      <m:e>
                        <m:r>
                          <a:rPr kumimoji="1" lang="en-US" altLang="ja-JP" b="0" i="1" dirty="0" smtClean="0">
                            <a:latin typeface="Cambria Math" panose="02040503050406030204" pitchFamily="18" charset="0"/>
                          </a:rPr>
                          <m:t>𝑄</m:t>
                        </m:r>
                      </m:e>
                      <m:sup>
                        <m:r>
                          <a:rPr kumimoji="1" lang="en-US" altLang="ja-JP" b="0" i="1" dirty="0" smtClean="0">
                            <a:latin typeface="Cambria Math" panose="02040503050406030204" pitchFamily="18" charset="0"/>
                          </a:rPr>
                          <m:t>𝑇𝑆</m:t>
                        </m:r>
                      </m:sup>
                    </m:sSup>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𝐶</m:t>
                    </m:r>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𝑐</m:t>
                        </m:r>
                        <m:r>
                          <a:rPr kumimoji="1" lang="en-US" altLang="ja-JP" b="0" i="1" dirty="0" smtClean="0">
                            <a:latin typeface="Cambria Math" panose="02040503050406030204" pitchFamily="18" charset="0"/>
                          </a:rPr>
                          <m:t>+</m:t>
                        </m:r>
                        <m:f>
                          <m:fPr>
                            <m:ctrlPr>
                              <a:rPr kumimoji="1" lang="en-US" altLang="ja-JP" b="0" i="1" dirty="0" smtClean="0">
                                <a:latin typeface="Cambria Math" panose="02040503050406030204" pitchFamily="18" charset="0"/>
                              </a:rPr>
                            </m:ctrlPr>
                          </m:fPr>
                          <m:num>
                            <m:r>
                              <a:rPr kumimoji="1" lang="en-US" altLang="ja-JP" b="0" i="1" dirty="0" smtClean="0">
                                <a:latin typeface="Cambria Math" panose="02040503050406030204" pitchFamily="18" charset="0"/>
                              </a:rPr>
                              <m:t>𝜅</m:t>
                            </m:r>
                          </m:num>
                          <m:den>
                            <m:r>
                              <a:rPr kumimoji="1" lang="en-US" altLang="ja-JP" b="0" i="1" dirty="0" smtClean="0">
                                <a:latin typeface="Cambria Math" panose="02040503050406030204" pitchFamily="18" charset="0"/>
                              </a:rPr>
                              <m:t>𝛽</m:t>
                            </m:r>
                          </m:den>
                        </m:f>
                      </m:e>
                    </m:d>
                    <m:r>
                      <a:rPr kumimoji="1" lang="en-US" altLang="ja-JP" b="0" i="1" dirty="0" smtClean="0">
                        <a:latin typeface="Cambria Math" panose="02040503050406030204" pitchFamily="18" charset="0"/>
                      </a:rPr>
                      <m:t>=</m:t>
                    </m:r>
                    <m:sSup>
                      <m:sSupPr>
                        <m:ctrlPr>
                          <a:rPr kumimoji="1" lang="en-US" altLang="ja-JP" b="0" i="1" dirty="0" smtClean="0">
                            <a:latin typeface="Cambria Math" panose="02040503050406030204" pitchFamily="18" charset="0"/>
                          </a:rPr>
                        </m:ctrlPr>
                      </m:sSupPr>
                      <m:e>
                        <m:r>
                          <a:rPr kumimoji="1" lang="en-US" altLang="ja-JP" b="0" i="1" dirty="0" smtClean="0">
                            <a:latin typeface="Cambria Math" panose="02040503050406030204" pitchFamily="18" charset="0"/>
                          </a:rPr>
                          <m:t>𝑄</m:t>
                        </m:r>
                      </m:e>
                      <m:sup>
                        <m:r>
                          <a:rPr kumimoji="1" lang="en-US" altLang="ja-JP" b="0" i="1" dirty="0" smtClean="0">
                            <a:latin typeface="Cambria Math" panose="02040503050406030204" pitchFamily="18" charset="0"/>
                          </a:rPr>
                          <m:t>𝑁𝐴</m:t>
                        </m:r>
                      </m:sup>
                    </m:sSup>
                  </m:oMath>
                </a14:m>
                <a:r>
                  <a:rPr kumimoji="1" lang="ja-JP" altLang="en-US" dirty="0"/>
                  <a:t>で、</a:t>
                </a:r>
                <a:r>
                  <a:rPr kumimoji="1" lang="en-US" altLang="ja-JP" dirty="0"/>
                  <a:t>AMC</a:t>
                </a:r>
                <a:r>
                  <a:rPr kumimoji="1" lang="ja-JP" altLang="en-US" dirty="0"/>
                  <a:t>がない場合と一致する。</a:t>
                </a:r>
                <a:r>
                  <a:rPr kumimoji="1" lang="en-US" altLang="ja-JP" dirty="0"/>
                  <a:t>AMC</a:t>
                </a:r>
                <a:r>
                  <a:rPr kumimoji="1" lang="ja-JP" altLang="en-US" dirty="0"/>
                  <a:t>は</a:t>
                </a:r>
                <a14:m>
                  <m:oMath xmlns:m="http://schemas.openxmlformats.org/officeDocument/2006/math">
                    <m:r>
                      <a:rPr kumimoji="1" lang="en-US" altLang="ja-JP" b="0" i="1" smtClean="0">
                        <a:latin typeface="Cambria Math" panose="02040503050406030204" pitchFamily="18" charset="0"/>
                      </a:rPr>
                      <m:t>𝑄</m:t>
                    </m:r>
                  </m:oMath>
                </a14:m>
                <a:r>
                  <a:rPr kumimoji="1" lang="ja-JP" altLang="en-US" dirty="0"/>
                  <a:t>に影響を及ぼさない。</a:t>
                </a:r>
                <a:endParaRPr kumimoji="1" lang="en-US" altLang="ja-JP" dirty="0"/>
              </a:p>
              <a:p>
                <a:r>
                  <a:rPr lang="ja-JP" altLang="en-US" dirty="0"/>
                  <a:t>この枠組みだと、単純に</a:t>
                </a:r>
                <a14:m>
                  <m:oMath xmlns:m="http://schemas.openxmlformats.org/officeDocument/2006/math">
                    <m:r>
                      <a:rPr lang="en-US" altLang="ja-JP" b="0" i="1" smtClean="0">
                        <a:latin typeface="Cambria Math" panose="02040503050406030204" pitchFamily="18" charset="0"/>
                      </a:rPr>
                      <m:t>𝛽</m:t>
                    </m:r>
                    <m:r>
                      <a:rPr lang="en-US" altLang="ja-JP" b="0" i="1" smtClean="0">
                        <a:latin typeface="Cambria Math" panose="02040503050406030204" pitchFamily="18" charset="0"/>
                      </a:rPr>
                      <m:t>𝐹</m:t>
                    </m:r>
                  </m:oMath>
                </a14:m>
                <a:r>
                  <a:rPr kumimoji="1" lang="ja-JP" altLang="en-US" dirty="0"/>
                  <a:t>という定額がもらえるだけなので、</a:t>
                </a:r>
                <a14:m>
                  <m:oMath xmlns:m="http://schemas.openxmlformats.org/officeDocument/2006/math">
                    <m:r>
                      <a:rPr kumimoji="1" lang="en-US" altLang="ja-JP" b="0" i="1" smtClean="0">
                        <a:latin typeface="Cambria Math" panose="02040503050406030204" pitchFamily="18" charset="0"/>
                      </a:rPr>
                      <m:t>𝑄</m:t>
                    </m:r>
                  </m:oMath>
                </a14:m>
                <a:r>
                  <a:rPr kumimoji="1" lang="ja-JP" altLang="en-US" dirty="0"/>
                  <a:t>は変化しない、ということ？</a:t>
                </a:r>
                <a:endParaRPr kumimoji="1" lang="en-US" altLang="ja-JP" dirty="0"/>
              </a:p>
              <a:p>
                <a:pPr lvl="1"/>
                <a:r>
                  <a:rPr kumimoji="1" lang="en-US" altLang="ja-JP" dirty="0">
                    <a:highlight>
                      <a:srgbClr val="FFFF00"/>
                    </a:highlight>
                  </a:rPr>
                  <a:t>Mathematically, the contribution of the AMC to the firm’s surplus, which is embodied in Equation (9) by the term βF, do not vary with Q. Intuitively, if the firm reduces its capacity, it draws down the AMC at a slower rate, but this leaves the funds in the escrow accruing interest at the same rate as the firm’s own bank account. The firm ends up being indifferent as to how fast it draws down the AMC fund. Thus, the AMC contributes nothing to capacity incentives.</a:t>
                </a:r>
              </a:p>
              <a:p>
                <a:r>
                  <a:rPr lang="en-US" altLang="ja-JP" dirty="0"/>
                  <a:t>Prop. 3</a:t>
                </a:r>
              </a:p>
              <a:p>
                <a:pPr lvl="1"/>
                <a14:m>
                  <m:oMath xmlns:m="http://schemas.openxmlformats.org/officeDocument/2006/math">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𝐹</m:t>
                    </m:r>
                    <m:r>
                      <a:rPr kumimoji="1" lang="en-US" altLang="ja-JP" b="0" i="1" smtClean="0">
                        <a:latin typeface="Cambria Math" panose="02040503050406030204" pitchFamily="18" charset="0"/>
                      </a:rPr>
                      <m:t>&gt;0</m:t>
                    </m:r>
                  </m:oMath>
                </a14:m>
                <a:r>
                  <a:rPr kumimoji="1" lang="ja-JP" altLang="en-US" dirty="0"/>
                  <a:t>のとき、</a:t>
                </a: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𝑇𝑆</m:t>
                        </m:r>
                      </m:sup>
                    </m:s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𝐷</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𝜅</m:t>
                            </m:r>
                          </m:num>
                          <m:den>
                            <m:r>
                              <a:rPr kumimoji="1" lang="en-US" altLang="ja-JP" b="0" i="1" smtClean="0">
                                <a:latin typeface="Cambria Math" panose="02040503050406030204" pitchFamily="18" charset="0"/>
                              </a:rPr>
                              <m:t>𝛽</m:t>
                            </m:r>
                          </m:den>
                        </m:f>
                      </m:e>
                    </m:d>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𝑁𝐴</m:t>
                        </m:r>
                      </m:sup>
                    </m:sSup>
                  </m:oMath>
                </a14:m>
                <a:endParaRPr kumimoji="1" lang="en-US" altLang="ja-JP" dirty="0"/>
              </a:p>
              <a:p>
                <a:r>
                  <a:rPr kumimoji="1" lang="ja-JP" altLang="en-US" dirty="0"/>
                  <a:t>よって、</a:t>
                </a:r>
                <a14:m>
                  <m:oMath xmlns:m="http://schemas.openxmlformats.org/officeDocument/2006/math">
                    <m:r>
                      <a:rPr kumimoji="1" lang="en-US" altLang="ja-JP" b="0" i="1" smtClean="0">
                        <a:latin typeface="Cambria Math" panose="02040503050406030204" pitchFamily="18" charset="0"/>
                      </a:rPr>
                      <m:t>𝐹</m:t>
                    </m:r>
                  </m:oMath>
                </a14:m>
                <a:r>
                  <a:rPr kumimoji="1" lang="ja-JP" altLang="en-US" dirty="0"/>
                  <a:t>は</a:t>
                </a:r>
                <a14:m>
                  <m:oMath xmlns:m="http://schemas.openxmlformats.org/officeDocument/2006/math">
                    <m:r>
                      <a:rPr kumimoji="1" lang="en-US" altLang="ja-JP" b="0" i="1" dirty="0" smtClean="0">
                        <a:latin typeface="Cambria Math" panose="02040503050406030204" pitchFamily="18" charset="0"/>
                      </a:rPr>
                      <m:t>𝑄</m:t>
                    </m:r>
                  </m:oMath>
                </a14:m>
                <a:r>
                  <a:rPr kumimoji="1" lang="ja-JP" altLang="en-US" dirty="0"/>
                  <a:t>に変化をもたらさないので、ドナーは当然</a:t>
                </a: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𝐹</m:t>
                        </m:r>
                      </m:e>
                      <m:sup>
                        <m:r>
                          <a:rPr kumimoji="1" lang="en-US" altLang="ja-JP" b="0" i="1" smtClean="0">
                            <a:latin typeface="Cambria Math" panose="02040503050406030204" pitchFamily="18" charset="0"/>
                          </a:rPr>
                          <m:t>𝑇𝑆</m:t>
                        </m:r>
                      </m:sup>
                    </m:sSup>
                    <m:r>
                      <a:rPr kumimoji="1" lang="en-US" altLang="ja-JP" b="0" i="1" smtClean="0">
                        <a:latin typeface="Cambria Math" panose="02040503050406030204" pitchFamily="18" charset="0"/>
                      </a:rPr>
                      <m:t>=0</m:t>
                    </m:r>
                  </m:oMath>
                </a14:m>
                <a:r>
                  <a:rPr kumimoji="1" lang="ja-JP" altLang="en-US" dirty="0"/>
                  <a:t>とする。</a:t>
                </a:r>
                <a:endParaRPr kumimoji="1" lang="en-US" altLang="ja-JP" dirty="0"/>
              </a:p>
              <a:p>
                <a:pPr lvl="1"/>
                <a:r>
                  <a:rPr kumimoji="1" lang="ja-JP" altLang="en-US" b="0" dirty="0">
                    <a:highlight>
                      <a:srgbClr val="FFFF00"/>
                    </a:highlight>
                  </a:rPr>
                  <a:t>この仮定では</a:t>
                </a:r>
                <a14:m>
                  <m:oMath xmlns:m="http://schemas.openxmlformats.org/officeDocument/2006/math">
                    <m:r>
                      <a:rPr lang="ja-JP" altLang="en-US" i="1">
                        <a:highlight>
                          <a:srgbClr val="FFFF00"/>
                        </a:highlight>
                        <a:latin typeface="Cambria Math" panose="02040503050406030204" pitchFamily="18" charset="0"/>
                      </a:rPr>
                      <m:t>、</m:t>
                    </m:r>
                    <m:r>
                      <a:rPr kumimoji="1" lang="en-US" altLang="ja-JP" b="0" i="1" smtClean="0">
                        <a:highlight>
                          <a:srgbClr val="FFFF00"/>
                        </a:highlight>
                        <a:latin typeface="Cambria Math" panose="02040503050406030204" pitchFamily="18" charset="0"/>
                      </a:rPr>
                      <m:t>𝑄</m:t>
                    </m:r>
                  </m:oMath>
                </a14:m>
                <a:r>
                  <a:rPr kumimoji="1" lang="ja-JP" altLang="en-US" dirty="0">
                    <a:highlight>
                      <a:srgbClr val="FFFF00"/>
                    </a:highlight>
                  </a:rPr>
                  <a:t>によって、補助金</a:t>
                </a:r>
                <a14:m>
                  <m:oMath xmlns:m="http://schemas.openxmlformats.org/officeDocument/2006/math">
                    <m:r>
                      <a:rPr kumimoji="1" lang="en-US" altLang="ja-JP" b="0" i="1" smtClean="0">
                        <a:highlight>
                          <a:srgbClr val="FFFF00"/>
                        </a:highlight>
                        <a:latin typeface="Cambria Math" panose="02040503050406030204" pitchFamily="18" charset="0"/>
                      </a:rPr>
                      <m:t>𝑠</m:t>
                    </m:r>
                  </m:oMath>
                </a14:m>
                <a:r>
                  <a:rPr kumimoji="1" lang="ja-JP" altLang="en-US" dirty="0">
                    <a:highlight>
                      <a:srgbClr val="FFFF00"/>
                    </a:highlight>
                  </a:rPr>
                  <a:t>が変化</a:t>
                </a:r>
                <a:r>
                  <a:rPr lang="ja-JP" altLang="en-US" dirty="0">
                    <a:highlight>
                      <a:srgbClr val="FFFF00"/>
                    </a:highlight>
                  </a:rPr>
                  <a:t>して、もらえる補助金の総額</a:t>
                </a:r>
                <a14:m>
                  <m:oMath xmlns:m="http://schemas.openxmlformats.org/officeDocument/2006/math">
                    <m:r>
                      <a:rPr lang="en-US" altLang="ja-JP" b="0" i="1" smtClean="0">
                        <a:highlight>
                          <a:srgbClr val="FFFF00"/>
                        </a:highlight>
                        <a:latin typeface="Cambria Math" panose="02040503050406030204" pitchFamily="18" charset="0"/>
                      </a:rPr>
                      <m:t>𝑠𝑄</m:t>
                    </m:r>
                  </m:oMath>
                </a14:m>
                <a:r>
                  <a:rPr kumimoji="1" lang="ja-JP" altLang="en-US" dirty="0">
                    <a:highlight>
                      <a:srgbClr val="FFFF00"/>
                    </a:highlight>
                  </a:rPr>
                  <a:t>が一定というのが肝？？</a:t>
                </a:r>
                <a:endParaRPr kumimoji="1" lang="en-US" altLang="ja-JP" dirty="0">
                  <a:highlight>
                    <a:srgbClr val="FFFF00"/>
                  </a:highlight>
                </a:endParaRPr>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E03BED38-4092-CF08-8CF7-AEC01EEA1863}"/>
                  </a:ext>
                </a:extLst>
              </p:cNvPr>
              <p:cNvSpPr>
                <a:spLocks noGrp="1" noRot="1" noChangeAspect="1" noMove="1" noResize="1" noEditPoints="1" noAdjustHandles="1" noChangeArrowheads="1" noChangeShapeType="1" noTextEdit="1"/>
              </p:cNvSpPr>
              <p:nvPr>
                <p:ph idx="1"/>
              </p:nvPr>
            </p:nvSpPr>
            <p:spPr>
              <a:blipFill>
                <a:blip r:embed="rId2"/>
                <a:stretch>
                  <a:fillRect l="-522" t="-280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73942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4DE97E-8B30-0D19-DFB4-4D8E668D81AB}"/>
              </a:ext>
            </a:extLst>
          </p:cNvPr>
          <p:cNvSpPr>
            <a:spLocks noGrp="1"/>
          </p:cNvSpPr>
          <p:nvPr>
            <p:ph type="title"/>
          </p:nvPr>
        </p:nvSpPr>
        <p:spPr/>
        <p:txBody>
          <a:bodyPr/>
          <a:lstStyle/>
          <a:p>
            <a:r>
              <a:rPr kumimoji="1" lang="en-US" altLang="ja-JP" dirty="0"/>
              <a:t>3.5 Perpetual Subsidy</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6212D4C-4CF3-417C-E599-F3931AC9A332}"/>
                  </a:ext>
                </a:extLst>
              </p:cNvPr>
              <p:cNvSpPr>
                <a:spLocks noGrp="1"/>
              </p:cNvSpPr>
              <p:nvPr>
                <p:ph idx="1"/>
              </p:nvPr>
            </p:nvSpPr>
            <p:spPr>
              <a:xfrm>
                <a:off x="838199" y="1825624"/>
                <a:ext cx="11183471" cy="4826187"/>
              </a:xfrm>
            </p:spPr>
            <p:txBody>
              <a:bodyPr>
                <a:normAutofit fontScale="62500" lnSpcReduction="20000"/>
              </a:bodyPr>
              <a:lstStyle/>
              <a:p>
                <a14:m>
                  <m:oMath xmlns:m="http://schemas.openxmlformats.org/officeDocument/2006/math">
                    <m:r>
                      <a:rPr kumimoji="1" lang="en-US" altLang="ja-JP" b="0" i="1" smtClean="0">
                        <a:latin typeface="Cambria Math" panose="02040503050406030204" pitchFamily="18" charset="0"/>
                      </a:rPr>
                      <m:t>𝑇</m:t>
                    </m:r>
                  </m:oMath>
                </a14:m>
                <a:r>
                  <a:rPr kumimoji="1" lang="ja-JP" altLang="en-US" dirty="0"/>
                  <a:t>が有限だと、</a:t>
                </a:r>
                <a14:m>
                  <m:oMath xmlns:m="http://schemas.openxmlformats.org/officeDocument/2006/math">
                    <m:r>
                      <a:rPr kumimoji="1" lang="en-US" altLang="ja-JP" b="0" i="1" smtClean="0">
                        <a:latin typeface="Cambria Math" panose="02040503050406030204" pitchFamily="18" charset="0"/>
                      </a:rPr>
                      <m:t>𝑄</m:t>
                    </m:r>
                    <m:r>
                      <a:rPr lang="ja-JP" altLang="en-US" i="1">
                        <a:latin typeface="Cambria Math" panose="02040503050406030204" pitchFamily="18" charset="0"/>
                      </a:rPr>
                      <m:t>に対する</m:t>
                    </m:r>
                  </m:oMath>
                </a14:m>
                <a:r>
                  <a:rPr kumimoji="1" lang="ja-JP" altLang="en-US" dirty="0"/>
                  <a:t>インセンティブが発生しない。無限で、</a:t>
                </a:r>
                <a14:m>
                  <m:oMath xmlns:m="http://schemas.openxmlformats.org/officeDocument/2006/math">
                    <m:r>
                      <a:rPr kumimoji="1" lang="en-US" altLang="ja-JP" b="0" i="1" smtClean="0">
                        <a:latin typeface="Cambria Math" panose="02040503050406030204" pitchFamily="18" charset="0"/>
                      </a:rPr>
                      <m:t>𝑄</m:t>
                    </m:r>
                  </m:oMath>
                </a14:m>
                <a:r>
                  <a:rPr kumimoji="1" lang="ja-JP" altLang="en-US" dirty="0"/>
                  <a:t>が何個であろうと、</a:t>
                </a:r>
                <a14:m>
                  <m:oMath xmlns:m="http://schemas.openxmlformats.org/officeDocument/2006/math">
                    <m:r>
                      <a:rPr kumimoji="1" lang="en-US" altLang="ja-JP" b="0" i="1" smtClean="0">
                        <a:latin typeface="Cambria Math" panose="02040503050406030204" pitchFamily="18" charset="0"/>
                      </a:rPr>
                      <m:t>𝑠</m:t>
                    </m:r>
                  </m:oMath>
                </a14:m>
                <a:r>
                  <a:rPr kumimoji="1" lang="ja-JP" altLang="en-US" dirty="0"/>
                  <a:t>の値を約束する</a:t>
                </a:r>
                <a:r>
                  <a:rPr kumimoji="1" lang="en-US" altLang="ja-JP" dirty="0"/>
                  <a:t>(=</a:t>
                </a:r>
                <a:r>
                  <a:rPr kumimoji="1" lang="ja-JP" altLang="en-US" dirty="0"/>
                  <a:t>固定する</a:t>
                </a:r>
                <a:r>
                  <a:rPr kumimoji="1" lang="en-US" altLang="ja-JP" dirty="0"/>
                  <a:t>)</a:t>
                </a:r>
                <a:r>
                  <a:rPr kumimoji="1" lang="ja-JP" altLang="en-US" dirty="0"/>
                  <a:t>と、事前投資のインセンティブが湧く。</a:t>
                </a:r>
                <a:endParaRPr kumimoji="1" lang="en-US" altLang="ja-JP" dirty="0"/>
              </a:p>
              <a:p>
                <a:r>
                  <a:rPr kumimoji="1" lang="en-US" altLang="ja-JP" dirty="0"/>
                  <a:t>Perpetual subsidy</a:t>
                </a:r>
                <a:r>
                  <a:rPr kumimoji="1" lang="ja-JP" altLang="en-US" dirty="0"/>
                  <a:t>の場合は</a:t>
                </a:r>
                <a14:m>
                  <m:oMath xmlns:m="http://schemas.openxmlformats.org/officeDocument/2006/math">
                    <m:r>
                      <a:rPr kumimoji="1" lang="en-US" altLang="ja-JP" b="0" i="1" smtClean="0">
                        <a:latin typeface="Cambria Math" panose="02040503050406030204" pitchFamily="18" charset="0"/>
                      </a:rPr>
                      <m:t>𝑟𝐹</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𝑠𝑞</m:t>
                    </m:r>
                  </m:oMath>
                </a14:m>
                <a:r>
                  <a:rPr kumimoji="1" lang="ja-JP" altLang="en-US" dirty="0"/>
                  <a:t>が必要で、ドナーはその中でも最小のファンドを好むため</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𝐹</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𝑠𝑞</m:t>
                        </m:r>
                      </m:num>
                      <m:den>
                        <m:r>
                          <a:rPr kumimoji="1" lang="en-US" altLang="ja-JP" b="0" i="1" smtClean="0">
                            <a:latin typeface="Cambria Math" panose="02040503050406030204" pitchFamily="18" charset="0"/>
                          </a:rPr>
                          <m:t>𝑟</m:t>
                        </m:r>
                      </m:den>
                    </m:f>
                  </m:oMath>
                </a14:m>
                <a:r>
                  <a:rPr kumimoji="1" lang="ja-JP" altLang="en-US" dirty="0"/>
                  <a:t> </a:t>
                </a:r>
                <a:r>
                  <a:rPr kumimoji="1" lang="en-US" altLang="ja-JP" dirty="0"/>
                  <a:t>(10), </a:t>
                </a:r>
                <a14:m>
                  <m:oMath xmlns:m="http://schemas.openxmlformats.org/officeDocument/2006/math">
                    <m:nary>
                      <m:naryPr>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m:t>
                        </m:r>
                      </m:sup>
                      <m:e>
                        <m:r>
                          <a:rPr kumimoji="1" lang="en-US" altLang="ja-JP" b="0" i="1" smtClean="0">
                            <a:latin typeface="Cambria Math" panose="02040503050406030204" pitchFamily="18" charset="0"/>
                          </a:rPr>
                          <m:t>𝑠𝑞</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𝑟𝑡</m:t>
                            </m:r>
                          </m:sup>
                        </m:sSup>
                        <m:r>
                          <a:rPr kumimoji="1" lang="en-US" altLang="ja-JP" b="0" i="1" smtClean="0">
                            <a:latin typeface="Cambria Math" panose="02040503050406030204" pitchFamily="18" charset="0"/>
                          </a:rPr>
                          <m:t>𝑑𝑡</m:t>
                        </m:r>
                      </m:e>
                    </m:nary>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𝐹</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𝑠𝑞</m:t>
                        </m:r>
                      </m:num>
                      <m:den>
                        <m:r>
                          <a:rPr kumimoji="1" lang="en-US" altLang="ja-JP" b="0" i="1" smtClean="0">
                            <a:latin typeface="Cambria Math" panose="02040503050406030204" pitchFamily="18" charset="0"/>
                          </a:rPr>
                          <m:t>𝑟</m:t>
                        </m:r>
                      </m:den>
                    </m:f>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𝐹</m:t>
                    </m:r>
                  </m:oMath>
                </a14:m>
                <a:endParaRPr kumimoji="1" lang="en-US" altLang="ja-JP" dirty="0"/>
              </a:p>
              <a:p>
                <a:r>
                  <a:rPr kumimoji="1" lang="ja-JP" altLang="en-US" dirty="0"/>
                  <a:t>残る問題は、最適な補助金額</a:t>
                </a:r>
                <a14:m>
                  <m:oMath xmlns:m="http://schemas.openxmlformats.org/officeDocument/2006/math">
                    <m:r>
                      <a:rPr kumimoji="1" lang="en-US" altLang="ja-JP" b="0" i="1" smtClean="0">
                        <a:latin typeface="Cambria Math" panose="02040503050406030204" pitchFamily="18" charset="0"/>
                      </a:rPr>
                      <m:t>𝑠</m:t>
                    </m:r>
                  </m:oMath>
                </a14:m>
                <a:r>
                  <a:rPr kumimoji="1" lang="ja-JP" altLang="en-US" dirty="0"/>
                  <a:t>を求めること。</a:t>
                </a:r>
                <a:endParaRPr kumimoji="1" lang="en-US" altLang="ja-JP" dirty="0"/>
              </a:p>
              <a:p>
                <a:r>
                  <a:rPr lang="ja-JP" altLang="en-US" dirty="0"/>
                  <a:t>ドナーと企業の得る効用の和は</a:t>
                </a:r>
                <a:endParaRPr kumimoji="1" lang="en-US" altLang="ja-JP" dirty="0"/>
              </a:p>
              <a:p>
                <a:pPr lvl="1"/>
                <a14:m>
                  <m:oMath xmlns:m="http://schemas.openxmlformats.org/officeDocument/2006/math">
                    <m:nary>
                      <m:naryPr>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m:t>
                        </m:r>
                      </m:sup>
                      <m:e>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𝑞</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𝑠𝑄</m:t>
                            </m:r>
                          </m:e>
                        </m:d>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𝑟𝑡</m:t>
                            </m:r>
                          </m:sup>
                        </m:sSup>
                        <m:r>
                          <a:rPr kumimoji="1" lang="en-US" altLang="ja-JP" b="0" i="1" smtClean="0">
                            <a:latin typeface="Cambria Math" panose="02040503050406030204" pitchFamily="18" charset="0"/>
                          </a:rPr>
                          <m:t>𝑑𝑡</m:t>
                        </m:r>
                      </m:e>
                    </m:nary>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𝑟</m:t>
                        </m:r>
                      </m:den>
                    </m:f>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𝑠𝑄</m:t>
                        </m:r>
                      </m:e>
                    </m:d>
                  </m:oMath>
                </a14:m>
                <a:r>
                  <a:rPr kumimoji="1" lang="ja-JP" altLang="en-US" dirty="0"/>
                  <a:t> </a:t>
                </a:r>
                <a:r>
                  <a:rPr kumimoji="1" lang="en-US" altLang="ja-JP" dirty="0"/>
                  <a:t>(11)</a:t>
                </a:r>
              </a:p>
              <a:p>
                <a:pPr lvl="1"/>
                <a14:m>
                  <m:oMath xmlns:m="http://schemas.openxmlformats.org/officeDocument/2006/math">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𝑄</m:t>
                    </m:r>
                  </m:oMath>
                </a14:m>
                <a:r>
                  <a:rPr kumimoji="1" lang="ja-JP" altLang="en-US" dirty="0"/>
                  <a:t>としているのは、</a:t>
                </a:r>
                <a:r>
                  <a:rPr lang="en-US" altLang="ja-JP" dirty="0"/>
                  <a:t>principle of full capacity utilization</a:t>
                </a:r>
              </a:p>
              <a:p>
                <a:r>
                  <a:rPr kumimoji="1" lang="ja-JP" altLang="en-US" b="0" dirty="0">
                    <a:latin typeface="Cambria Math" panose="02040503050406030204" pitchFamily="18" charset="0"/>
                  </a:rPr>
                  <a:t>企業の得る効用は</a:t>
                </a:r>
                <a:r>
                  <a:rPr kumimoji="1" lang="en-US" altLang="ja-JP" b="0" dirty="0">
                    <a:latin typeface="Cambria Math" panose="02040503050406030204" pitchFamily="18" charset="0"/>
                  </a:rPr>
                  <a:t>(11)</a:t>
                </a:r>
                <a:r>
                  <a:rPr kumimoji="1" lang="ja-JP" altLang="en-US" b="0" dirty="0">
                    <a:latin typeface="Cambria Math" panose="02040503050406030204" pitchFamily="18" charset="0"/>
                  </a:rPr>
                  <a:t>式に</a:t>
                </a:r>
                <a14:m>
                  <m:oMath xmlns:m="http://schemas.openxmlformats.org/officeDocument/2006/math">
                    <m:r>
                      <a:rPr kumimoji="1" lang="en-US" altLang="ja-JP" b="0" i="1" smtClean="0">
                        <a:latin typeface="Cambria Math" panose="02040503050406030204" pitchFamily="18" charset="0"/>
                      </a:rPr>
                      <m:t>𝛽</m:t>
                    </m:r>
                  </m:oMath>
                </a14:m>
                <a:r>
                  <a:rPr kumimoji="1" lang="ja-JP" altLang="en-US" b="0" dirty="0">
                    <a:latin typeface="Cambria Math" panose="02040503050406030204" pitchFamily="18" charset="0"/>
                  </a:rPr>
                  <a:t>をかけて、事前投資を引いて</a:t>
                </a:r>
                <a:endParaRPr kumimoji="1" lang="en-US" altLang="ja-JP" b="0" dirty="0">
                  <a:latin typeface="Cambria Math" panose="02040503050406030204" pitchFamily="18" charset="0"/>
                </a:endParaRPr>
              </a:p>
              <a:p>
                <a:pPr lvl="1"/>
                <a14:m>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𝛽</m:t>
                        </m:r>
                      </m:num>
                      <m:den>
                        <m:r>
                          <a:rPr kumimoji="1" lang="en-US" altLang="ja-JP" b="0" i="1" smtClean="0">
                            <a:latin typeface="Cambria Math" panose="02040503050406030204" pitchFamily="18" charset="0"/>
                          </a:rPr>
                          <m:t>𝑟</m:t>
                        </m:r>
                      </m:den>
                    </m:f>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𝜅</m:t>
                                </m:r>
                              </m:num>
                              <m:den>
                                <m:r>
                                  <a:rPr kumimoji="1" lang="en-US" altLang="ja-JP" b="0" i="1" smtClean="0">
                                    <a:latin typeface="Cambria Math" panose="02040503050406030204" pitchFamily="18" charset="0"/>
                                  </a:rPr>
                                  <m:t>𝛽</m:t>
                                </m:r>
                              </m:den>
                            </m:f>
                          </m:e>
                        </m:d>
                        <m:r>
                          <a:rPr kumimoji="1" lang="en-US" altLang="ja-JP" b="0" i="1" smtClean="0">
                            <a:latin typeface="Cambria Math" panose="02040503050406030204" pitchFamily="18" charset="0"/>
                          </a:rPr>
                          <m:t>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𝑠𝑄</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𝜋</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𝜃</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𝛽</m:t>
                        </m:r>
                        <m:r>
                          <a:rPr kumimoji="1" lang="en-US" altLang="ja-JP" b="0" i="1" smtClean="0">
                            <a:latin typeface="Cambria Math" panose="02040503050406030204" pitchFamily="18" charset="0"/>
                          </a:rPr>
                          <m:t>𝑠𝑄</m:t>
                        </m:r>
                      </m:num>
                      <m:den>
                        <m:r>
                          <a:rPr kumimoji="1" lang="en-US" altLang="ja-JP" b="0" i="1" smtClean="0">
                            <a:latin typeface="Cambria Math" panose="02040503050406030204" pitchFamily="18" charset="0"/>
                          </a:rPr>
                          <m:t>𝑟</m:t>
                        </m:r>
                      </m:den>
                    </m:f>
                  </m:oMath>
                </a14:m>
                <a:r>
                  <a:rPr kumimoji="1" lang="ja-JP" altLang="en-US" dirty="0"/>
                  <a:t> </a:t>
                </a:r>
                <a:r>
                  <a:rPr kumimoji="1" lang="en-US" altLang="ja-JP" dirty="0"/>
                  <a:t>(12)</a:t>
                </a:r>
              </a:p>
              <a:p>
                <a:r>
                  <a:rPr lang="en-US" altLang="ja-JP" dirty="0"/>
                  <a:t>(12)</a:t>
                </a:r>
                <a:r>
                  <a:rPr lang="ja-JP" altLang="en-US" dirty="0"/>
                  <a:t>を</a:t>
                </a:r>
                <a14:m>
                  <m:oMath xmlns:m="http://schemas.openxmlformats.org/officeDocument/2006/math">
                    <m:r>
                      <a:rPr lang="en-US" altLang="ja-JP" b="0" i="1" smtClean="0">
                        <a:latin typeface="Cambria Math" panose="02040503050406030204" pitchFamily="18" charset="0"/>
                      </a:rPr>
                      <m:t>𝑄</m:t>
                    </m:r>
                  </m:oMath>
                </a14:m>
                <a:r>
                  <a:rPr kumimoji="1" lang="ja-JP" altLang="en-US" dirty="0"/>
                  <a:t>に関して微分して</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𝑃</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𝜅</m:t>
                            </m:r>
                          </m:num>
                          <m:den>
                            <m:r>
                              <a:rPr kumimoji="1" lang="en-US" altLang="ja-JP" b="0" i="1" smtClean="0">
                                <a:latin typeface="Cambria Math" panose="02040503050406030204" pitchFamily="18" charset="0"/>
                              </a:rPr>
                              <m:t>𝛽</m:t>
                            </m:r>
                          </m:den>
                        </m:f>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=0</m:t>
                    </m:r>
                  </m:oMath>
                </a14:m>
                <a:r>
                  <a:rPr kumimoji="1" lang="ja-JP" altLang="en-US" dirty="0"/>
                  <a:t> </a:t>
                </a:r>
                <a:r>
                  <a:rPr kumimoji="1" lang="en-US" altLang="ja-JP" dirty="0"/>
                  <a:t>(13)</a:t>
                </a:r>
              </a:p>
              <a:p>
                <a:r>
                  <a:rPr kumimoji="1" lang="ja-JP" altLang="en-US" dirty="0"/>
                  <a:t>ドナーの得る効用は、</a:t>
                </a:r>
                <a:r>
                  <a:rPr kumimoji="1" lang="en-US" altLang="ja-JP" dirty="0"/>
                  <a:t>(11)</a:t>
                </a:r>
                <a:r>
                  <a:rPr kumimoji="1" lang="ja-JP" altLang="en-US" dirty="0"/>
                  <a:t>式に</a:t>
                </a:r>
                <a14:m>
                  <m:oMath xmlns:m="http://schemas.openxmlformats.org/officeDocument/2006/math">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𝛽</m:t>
                    </m:r>
                  </m:oMath>
                </a14:m>
                <a:r>
                  <a:rPr kumimoji="1" lang="ja-JP" altLang="en-US" dirty="0"/>
                  <a:t>をかけて、</a:t>
                </a:r>
                <a:r>
                  <a:rPr kumimoji="1" lang="en-US" altLang="ja-JP" dirty="0"/>
                  <a:t>fund </a:t>
                </a:r>
                <a14:m>
                  <m:oMath xmlns:m="http://schemas.openxmlformats.org/officeDocument/2006/math">
                    <m:r>
                      <a:rPr kumimoji="1" lang="en-US" altLang="ja-JP" b="0" i="1" smtClean="0">
                        <a:latin typeface="Cambria Math" panose="02040503050406030204" pitchFamily="18" charset="0"/>
                      </a:rPr>
                      <m:t>𝐹</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𝑠𝑞</m:t>
                        </m:r>
                      </m:num>
                      <m:den>
                        <m:r>
                          <a:rPr kumimoji="1" lang="en-US" altLang="ja-JP" b="0" i="1" smtClean="0">
                            <a:latin typeface="Cambria Math" panose="02040503050406030204" pitchFamily="18" charset="0"/>
                          </a:rPr>
                          <m:t>𝑟</m:t>
                        </m:r>
                      </m:den>
                    </m:f>
                  </m:oMath>
                </a14:m>
                <a:r>
                  <a:rPr kumimoji="1" lang="en-US" altLang="ja-JP" dirty="0"/>
                  <a:t>(10)</a:t>
                </a:r>
                <a:r>
                  <a:rPr kumimoji="1" lang="ja-JP" altLang="en-US" dirty="0"/>
                  <a:t>を引いて</a:t>
                </a:r>
                <a:endParaRPr kumimoji="1" lang="en-US" altLang="ja-JP" dirty="0"/>
              </a:p>
              <a:p>
                <a:pPr lvl="1"/>
                <a14:m>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𝛽</m:t>
                        </m:r>
                      </m:num>
                      <m:den>
                        <m:r>
                          <a:rPr kumimoji="1" lang="en-US" altLang="ja-JP" b="0" i="1" smtClean="0">
                            <a:latin typeface="Cambria Math" panose="02040503050406030204" pitchFamily="18" charset="0"/>
                          </a:rPr>
                          <m:t>𝑟</m:t>
                        </m:r>
                      </m:den>
                    </m:f>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𝑠𝑄</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𝐹</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𝑟</m:t>
                        </m:r>
                      </m:den>
                    </m:f>
                    <m:d>
                      <m:dPr>
                        <m:begChr m:val="{"/>
                        <m:endChr m:val="}"/>
                        <m:ctrlPr>
                          <a:rPr kumimoji="1" lang="en-US" altLang="ja-JP" b="0" i="1" smtClean="0">
                            <a:latin typeface="Cambria Math" panose="02040503050406030204" pitchFamily="18" charset="0"/>
                          </a:rPr>
                        </m:ctrlPr>
                      </m:dPr>
                      <m:e>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𝛽</m:t>
                            </m:r>
                          </m:e>
                        </m:d>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𝑐𝑄</m:t>
                            </m:r>
                          </m:e>
                        </m:d>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𝛽</m:t>
                        </m:r>
                      </m:num>
                      <m:den>
                        <m:r>
                          <a:rPr kumimoji="1" lang="en-US" altLang="ja-JP" b="0" i="1" smtClean="0">
                            <a:latin typeface="Cambria Math" panose="02040503050406030204" pitchFamily="18" charset="0"/>
                          </a:rPr>
                          <m:t>𝑟</m:t>
                        </m:r>
                      </m:den>
                    </m:f>
                    <m:r>
                      <a:rPr kumimoji="1" lang="en-US" altLang="ja-JP" b="0" i="1" smtClean="0">
                        <a:latin typeface="Cambria Math" panose="02040503050406030204" pitchFamily="18" charset="0"/>
                      </a:rPr>
                      <m:t>𝑠𝑄</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𝑠𝑞</m:t>
                        </m:r>
                      </m:num>
                      <m:den>
                        <m:r>
                          <a:rPr kumimoji="1" lang="en-US" altLang="ja-JP" b="0" i="1" smtClean="0">
                            <a:latin typeface="Cambria Math" panose="02040503050406030204" pitchFamily="18" charset="0"/>
                          </a:rPr>
                          <m:t>𝑟</m:t>
                        </m:r>
                      </m:den>
                    </m:f>
                    <m:r>
                      <a:rPr kumimoji="1"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𝑟</m:t>
                        </m:r>
                      </m:den>
                    </m:f>
                    <m:d>
                      <m:dPr>
                        <m:begChr m:val="{"/>
                        <m:endChr m:val="}"/>
                        <m:ctrlPr>
                          <a:rPr lang="en-US" altLang="ja-JP" i="1">
                            <a:latin typeface="Cambria Math" panose="02040503050406030204" pitchFamily="18" charset="0"/>
                          </a:rPr>
                        </m:ctrlPr>
                      </m:dPr>
                      <m:e>
                        <m:d>
                          <m:dPr>
                            <m:ctrlPr>
                              <a:rPr lang="en-US" altLang="ja-JP" i="1">
                                <a:latin typeface="Cambria Math" panose="02040503050406030204" pitchFamily="18" charset="0"/>
                              </a:rPr>
                            </m:ctrlPr>
                          </m:dPr>
                          <m:e>
                            <m:r>
                              <a:rPr lang="en-US" altLang="ja-JP" i="1">
                                <a:latin typeface="Cambria Math" panose="02040503050406030204" pitchFamily="18" charset="0"/>
                              </a:rPr>
                              <m:t>1−</m:t>
                            </m:r>
                            <m:r>
                              <a:rPr lang="en-US" altLang="ja-JP" i="1">
                                <a:latin typeface="Cambria Math" panose="02040503050406030204" pitchFamily="18" charset="0"/>
                              </a:rPr>
                              <m:t>𝛽</m:t>
                            </m:r>
                          </m:e>
                        </m:d>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𝛼</m:t>
                            </m:r>
                            <m:r>
                              <a:rPr lang="en-US" altLang="ja-JP" i="1">
                                <a:latin typeface="Cambria Math" panose="02040503050406030204" pitchFamily="18" charset="0"/>
                              </a:rPr>
                              <m:t>𝐵</m:t>
                            </m:r>
                            <m:d>
                              <m:dPr>
                                <m:ctrlPr>
                                  <a:rPr lang="en-US" altLang="ja-JP" i="1">
                                    <a:latin typeface="Cambria Math" panose="02040503050406030204" pitchFamily="18" charset="0"/>
                                  </a:rPr>
                                </m:ctrlPr>
                              </m:dPr>
                              <m:e>
                                <m:r>
                                  <a:rPr lang="en-US" altLang="ja-JP" i="1">
                                    <a:latin typeface="Cambria Math" panose="02040503050406030204" pitchFamily="18" charset="0"/>
                                  </a:rPr>
                                  <m:t>𝑄</m:t>
                                </m:r>
                              </m:e>
                            </m:d>
                            <m:r>
                              <a:rPr lang="en-US" altLang="ja-JP" i="1">
                                <a:latin typeface="Cambria Math" panose="02040503050406030204" pitchFamily="18" charset="0"/>
                              </a:rPr>
                              <m:t>−</m:t>
                            </m:r>
                            <m:r>
                              <a:rPr lang="en-US" altLang="ja-JP" i="1">
                                <a:latin typeface="Cambria Math" panose="02040503050406030204" pitchFamily="18" charset="0"/>
                              </a:rPr>
                              <m:t>𝑐𝑄</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𝛽</m:t>
                        </m:r>
                        <m:r>
                          <a:rPr lang="en-US" altLang="ja-JP" b="0" i="1" smtClean="0">
                            <a:latin typeface="Cambria Math" panose="02040503050406030204" pitchFamily="18" charset="0"/>
                          </a:rPr>
                          <m:t>𝑠𝑄</m:t>
                        </m:r>
                      </m:e>
                    </m:d>
                  </m:oMath>
                </a14:m>
                <a:r>
                  <a:rPr kumimoji="1" lang="en-US" altLang="ja-JP" dirty="0"/>
                  <a:t> (14)</a:t>
                </a:r>
              </a:p>
              <a:p>
                <a:r>
                  <a:rPr lang="ja-JP" altLang="en-US" dirty="0"/>
                  <a:t>企業は</a:t>
                </a:r>
                <a14:m>
                  <m:oMath xmlns:m="http://schemas.openxmlformats.org/officeDocument/2006/math">
                    <m:r>
                      <a:rPr lang="en-US" altLang="ja-JP" b="0" i="1" smtClean="0">
                        <a:latin typeface="Cambria Math" panose="02040503050406030204" pitchFamily="18" charset="0"/>
                      </a:rPr>
                      <m:t>𝑠</m:t>
                    </m:r>
                  </m:oMath>
                </a14:m>
                <a:r>
                  <a:rPr lang="ja-JP" altLang="en-US" dirty="0"/>
                  <a:t>を所与として</a:t>
                </a:r>
                <a:r>
                  <a:rPr lang="en-US" altLang="ja-JP" dirty="0"/>
                  <a:t>(13)</a:t>
                </a:r>
                <a:r>
                  <a:rPr lang="ja-JP" altLang="en-US" dirty="0"/>
                  <a:t>式に従って</a:t>
                </a:r>
                <a14:m>
                  <m:oMath xmlns:m="http://schemas.openxmlformats.org/officeDocument/2006/math">
                    <m:r>
                      <a:rPr lang="en-US" altLang="ja-JP" b="0" i="1" smtClean="0">
                        <a:latin typeface="Cambria Math" panose="02040503050406030204" pitchFamily="18" charset="0"/>
                      </a:rPr>
                      <m:t>𝑄</m:t>
                    </m:r>
                    <m:r>
                      <a:rPr lang="en-US" altLang="ja-JP" b="0" i="1" smtClean="0">
                        <a:latin typeface="Cambria Math" panose="02040503050406030204" pitchFamily="18" charset="0"/>
                      </a:rPr>
                      <m:t>=</m:t>
                    </m:r>
                    <m:r>
                      <a:rPr lang="en-US" altLang="ja-JP" b="0" i="1" smtClean="0">
                        <a:latin typeface="Cambria Math" panose="02040503050406030204" pitchFamily="18" charset="0"/>
                      </a:rPr>
                      <m:t>𝑄</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𝑠</m:t>
                        </m:r>
                      </m:e>
                    </m:d>
                  </m:oMath>
                </a14:m>
                <a:r>
                  <a:rPr kumimoji="1" lang="ja-JP" altLang="en-US" dirty="0"/>
                  <a:t>を決める。これを受けて、ドナーは</a:t>
                </a:r>
                <a:r>
                  <a:rPr kumimoji="1" lang="en-US" altLang="ja-JP" dirty="0"/>
                  <a:t>(14)</a:t>
                </a:r>
                <a:r>
                  <a:rPr kumimoji="1" lang="ja-JP" altLang="en-US" dirty="0"/>
                  <a:t>式が最大となるような</a:t>
                </a:r>
                <a14:m>
                  <m:oMath xmlns:m="http://schemas.openxmlformats.org/officeDocument/2006/math">
                    <m:r>
                      <a:rPr kumimoji="1" lang="en-US" altLang="ja-JP" b="0" i="1" smtClean="0">
                        <a:latin typeface="Cambria Math" panose="02040503050406030204" pitchFamily="18" charset="0"/>
                      </a:rPr>
                      <m:t>𝑠</m:t>
                    </m:r>
                  </m:oMath>
                </a14:m>
                <a:r>
                  <a:rPr kumimoji="1" lang="ja-JP" altLang="en-US" dirty="0"/>
                  <a:t>を決める。</a:t>
                </a:r>
                <a:endParaRPr kumimoji="1" lang="en-US" altLang="ja-JP" dirty="0"/>
              </a:p>
              <a:p>
                <a:endParaRPr kumimoji="1"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F6212D4C-4CF3-417C-E599-F3931AC9A332}"/>
                  </a:ext>
                </a:extLst>
              </p:cNvPr>
              <p:cNvSpPr>
                <a:spLocks noGrp="1" noRot="1" noChangeAspect="1" noMove="1" noResize="1" noEditPoints="1" noAdjustHandles="1" noChangeArrowheads="1" noChangeShapeType="1" noTextEdit="1"/>
              </p:cNvSpPr>
              <p:nvPr>
                <p:ph idx="1"/>
              </p:nvPr>
            </p:nvSpPr>
            <p:spPr>
              <a:xfrm>
                <a:off x="838199" y="1825624"/>
                <a:ext cx="11183471" cy="4826187"/>
              </a:xfrm>
              <a:blipFill>
                <a:blip r:embed="rId2"/>
                <a:stretch>
                  <a:fillRect l="-327" t="-189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93754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34C9F4-ACC8-5995-FDBD-1215D2FEC037}"/>
              </a:ext>
            </a:extLst>
          </p:cNvPr>
          <p:cNvSpPr>
            <a:spLocks noGrp="1"/>
          </p:cNvSpPr>
          <p:nvPr>
            <p:ph type="title"/>
          </p:nvPr>
        </p:nvSpPr>
        <p:spPr/>
        <p:txBody>
          <a:bodyPr/>
          <a:lstStyle/>
          <a:p>
            <a:r>
              <a:rPr kumimoji="1" lang="en-US" altLang="ja-JP" dirty="0"/>
              <a:t>Prop. 4</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87BE857-CC93-A097-4C8F-5C85F31BDD61}"/>
                  </a:ext>
                </a:extLst>
              </p:cNvPr>
              <p:cNvSpPr>
                <a:spLocks noGrp="1"/>
              </p:cNvSpPr>
              <p:nvPr>
                <p:ph idx="1"/>
              </p:nvPr>
            </p:nvSpPr>
            <p:spPr/>
            <p:txBody>
              <a:bodyPr>
                <a:normAutofit fontScale="77500" lnSpcReduction="20000"/>
              </a:bodyPr>
              <a:lstStyle/>
              <a:p>
                <a14:m>
                  <m:oMath xmlns:m="http://schemas.openxmlformats.org/officeDocument/2006/math">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𝑄</m:t>
                    </m:r>
                  </m:oMath>
                </a14:m>
                <a:r>
                  <a:rPr kumimoji="1" lang="ja-JP" altLang="en-US" dirty="0"/>
                  <a:t>は</a:t>
                </a:r>
                <a:r>
                  <a:rPr kumimoji="1" lang="en-US" altLang="ja-JP" dirty="0"/>
                  <a:t>1:1</a:t>
                </a:r>
                <a:r>
                  <a:rPr kumimoji="1" lang="ja-JP" altLang="en-US" dirty="0"/>
                  <a:t>に対応するので、</a:t>
                </a:r>
                <a14:m>
                  <m:oMath xmlns:m="http://schemas.openxmlformats.org/officeDocument/2006/math">
                    <m:r>
                      <a:rPr kumimoji="1" lang="en-US" altLang="ja-JP" b="0" i="1" smtClean="0">
                        <a:latin typeface="Cambria Math" panose="02040503050406030204" pitchFamily="18" charset="0"/>
                      </a:rPr>
                      <m:t>𝑄</m:t>
                    </m:r>
                  </m:oMath>
                </a14:m>
                <a:r>
                  <a:rPr kumimoji="1" lang="ja-JP" altLang="en-US" dirty="0"/>
                  <a:t>で考えると</a:t>
                </a:r>
                <a:r>
                  <a:rPr kumimoji="1" lang="en-US" altLang="ja-JP" dirty="0"/>
                  <a:t>(14)</a:t>
                </a:r>
                <a:r>
                  <a:rPr kumimoji="1" lang="ja-JP" altLang="en-US" dirty="0"/>
                  <a:t>式は</a:t>
                </a:r>
                <a:endParaRPr kumimoji="1" lang="en-US" altLang="ja-JP" dirty="0"/>
              </a:p>
              <a:p>
                <a:pPr lvl="1"/>
                <a14:m>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𝑟</m:t>
                        </m:r>
                      </m:den>
                    </m:f>
                    <m:d>
                      <m:dPr>
                        <m:begChr m:val="{"/>
                        <m:endChr m:val="}"/>
                        <m:ctrlPr>
                          <a:rPr kumimoji="1" lang="en-US" altLang="ja-JP" b="0" i="1" smtClean="0">
                            <a:latin typeface="Cambria Math" panose="02040503050406030204" pitchFamily="18" charset="0"/>
                          </a:rPr>
                        </m:ctrlPr>
                      </m:dPr>
                      <m:e>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𝛽</m:t>
                            </m:r>
                          </m:e>
                        </m:d>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𝛽</m:t>
                        </m:r>
                        <m:r>
                          <a:rPr kumimoji="1" lang="en-US" altLang="ja-JP" b="0" i="1" smtClean="0">
                            <a:latin typeface="Cambria Math" panose="02040503050406030204" pitchFamily="18" charset="0"/>
                          </a:rPr>
                          <m:t>𝑄𝑃</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𝜅</m:t>
                            </m:r>
                          </m:e>
                        </m:d>
                        <m:r>
                          <a:rPr kumimoji="1" lang="en-US" altLang="ja-JP" b="0" i="1" smtClean="0">
                            <a:latin typeface="Cambria Math" panose="02040503050406030204" pitchFamily="18" charset="0"/>
                          </a:rPr>
                          <m:t>𝑄</m:t>
                        </m:r>
                      </m:e>
                    </m:d>
                  </m:oMath>
                </a14:m>
                <a:r>
                  <a:rPr kumimoji="1" lang="en-US" altLang="ja-JP" dirty="0"/>
                  <a:t> (15)</a:t>
                </a:r>
              </a:p>
              <a:p>
                <a:r>
                  <a:rPr lang="ja-JP" altLang="en-US" dirty="0"/>
                  <a:t>微分して、最大値を取る</a:t>
                </a:r>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oMath>
                </a14:m>
                <a:r>
                  <a:rPr lang="ja-JP" altLang="en-US" dirty="0"/>
                  <a:t>は</a:t>
                </a:r>
                <a:endParaRPr lang="en-US" altLang="ja-JP" dirty="0"/>
              </a:p>
              <a:p>
                <a:pPr lvl="1"/>
                <a14:m>
                  <m:oMath xmlns:m="http://schemas.openxmlformats.org/officeDocument/2006/math">
                    <m:r>
                      <a:rPr lang="en-US" altLang="ja-JP" b="0" i="1" smtClean="0">
                        <a:latin typeface="Cambria Math" panose="02040503050406030204" pitchFamily="18" charset="0"/>
                      </a:rPr>
                      <m:t>𝑃</m:t>
                    </m:r>
                    <m:d>
                      <m:dPr>
                        <m:ctrlPr>
                          <a:rPr lang="en-US" altLang="ja-JP" b="0" i="1" smtClean="0">
                            <a:latin typeface="Cambria Math" panose="02040503050406030204" pitchFamily="18" charset="0"/>
                          </a:rPr>
                        </m:ctrlPr>
                      </m:dPr>
                      <m:e>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e>
                    </m:d>
                    <m:r>
                      <a:rPr lang="en-US" altLang="ja-JP" b="0" i="1" smtClean="0">
                        <a:latin typeface="Cambria Math" panose="02040503050406030204" pitchFamily="18" charset="0"/>
                      </a:rPr>
                      <m:t>+</m:t>
                    </m:r>
                    <m:r>
                      <a:rPr lang="en-US" altLang="ja-JP" b="0" i="1" smtClean="0">
                        <a:latin typeface="Cambria Math" panose="02040503050406030204" pitchFamily="18" charset="0"/>
                      </a:rPr>
                      <m:t>𝛽</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𝑃</m:t>
                        </m:r>
                      </m:e>
                      <m:sup>
                        <m:r>
                          <a:rPr lang="en-US" altLang="ja-JP" b="0" i="1" smtClean="0">
                            <a:latin typeface="Cambria Math" panose="02040503050406030204" pitchFamily="18" charset="0"/>
                          </a:rPr>
                          <m:t>′</m:t>
                        </m:r>
                      </m:sup>
                    </m:sSup>
                    <m:d>
                      <m:dPr>
                        <m:ctrlPr>
                          <a:rPr lang="en-US" altLang="ja-JP" b="0" i="1" smtClean="0">
                            <a:latin typeface="Cambria Math" panose="02040503050406030204" pitchFamily="18" charset="0"/>
                          </a:rPr>
                        </m:ctrlPr>
                      </m:dPr>
                      <m:e>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e>
                    </m:d>
                    <m:r>
                      <a:rPr lang="en-US" altLang="ja-JP" b="0" i="1" smtClean="0">
                        <a:latin typeface="Cambria Math" panose="02040503050406030204" pitchFamily="18" charset="0"/>
                      </a:rPr>
                      <m:t>−</m:t>
                    </m:r>
                    <m:r>
                      <a:rPr lang="en-US" altLang="ja-JP" b="0" i="1" smtClean="0">
                        <a:latin typeface="Cambria Math" panose="02040503050406030204" pitchFamily="18" charset="0"/>
                      </a:rPr>
                      <m:t>𝑐</m:t>
                    </m:r>
                    <m:r>
                      <a:rPr lang="en-US" altLang="ja-JP" b="0" i="1" smtClean="0">
                        <a:latin typeface="Cambria Math" panose="02040503050406030204" pitchFamily="18" charset="0"/>
                      </a:rPr>
                      <m:t>−</m:t>
                    </m:r>
                    <m:r>
                      <a:rPr lang="en-US" altLang="ja-JP" b="0" i="1" smtClean="0">
                        <a:latin typeface="Cambria Math" panose="02040503050406030204" pitchFamily="18" charset="0"/>
                      </a:rPr>
                      <m:t>𝜅</m:t>
                    </m:r>
                    <m:r>
                      <a:rPr lang="en-US" altLang="ja-JP" b="0" i="1" smtClean="0">
                        <a:latin typeface="Cambria Math" panose="02040503050406030204" pitchFamily="18" charset="0"/>
                      </a:rPr>
                      <m:t>=0</m:t>
                    </m:r>
                  </m:oMath>
                </a14:m>
                <a:r>
                  <a:rPr lang="en-US" altLang="ja-JP" dirty="0"/>
                  <a:t> (16)</a:t>
                </a:r>
              </a:p>
              <a:p>
                <a:pPr lvl="1"/>
                <a14:m>
                  <m:oMath xmlns:m="http://schemas.openxmlformats.org/officeDocument/2006/math">
                    <m:r>
                      <a:rPr lang="en-US" altLang="ja-JP" b="0" i="1" smtClean="0">
                        <a:latin typeface="Cambria Math" panose="02040503050406030204" pitchFamily="18" charset="0"/>
                      </a:rPr>
                      <m:t>𝛼</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𝐵</m:t>
                        </m:r>
                      </m:e>
                      <m:sup>
                        <m:r>
                          <a:rPr lang="en-US" altLang="ja-JP" b="0" i="1" smtClean="0">
                            <a:latin typeface="Cambria Math" panose="02040503050406030204" pitchFamily="18" charset="0"/>
                          </a:rPr>
                          <m:t>′</m:t>
                        </m:r>
                      </m:sup>
                    </m:sSup>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𝑄</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𝑃</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𝑄</m:t>
                        </m:r>
                      </m:e>
                    </m:d>
                  </m:oMath>
                </a14:m>
                <a:r>
                  <a:rPr lang="ja-JP" altLang="en-US" dirty="0"/>
                  <a:t>に注意</a:t>
                </a:r>
                <a:endParaRPr lang="en-US" altLang="ja-JP" dirty="0"/>
              </a:p>
              <a:p>
                <a:r>
                  <a:rPr lang="ja-JP" altLang="en-US" dirty="0"/>
                  <a:t>したがって</a:t>
                </a:r>
                <a:endParaRPr lang="en-US" altLang="ja-JP" dirty="0"/>
              </a:p>
              <a:p>
                <a:pPr lvl="1"/>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r>
                      <a:rPr lang="en-US" altLang="ja-JP" b="0" i="1" smtClean="0">
                        <a:latin typeface="Cambria Math" panose="02040503050406030204" pitchFamily="18" charset="0"/>
                      </a:rPr>
                      <m:t>=</m:t>
                    </m:r>
                    <m:r>
                      <a:rPr lang="en-US" altLang="ja-JP" b="0" i="1" smtClean="0">
                        <a:latin typeface="Cambria Math" panose="02040503050406030204" pitchFamily="18" charset="0"/>
                      </a:rPr>
                      <m:t>𝐶</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𝑐</m:t>
                        </m:r>
                        <m:r>
                          <a:rPr lang="en-US" altLang="ja-JP" b="0" i="1" smtClean="0">
                            <a:latin typeface="Cambria Math" panose="02040503050406030204" pitchFamily="18" charset="0"/>
                          </a:rPr>
                          <m:t>+</m:t>
                        </m:r>
                        <m:r>
                          <a:rPr lang="en-US" altLang="ja-JP" b="0" i="1" smtClean="0">
                            <a:latin typeface="Cambria Math" panose="02040503050406030204" pitchFamily="18" charset="0"/>
                          </a:rPr>
                          <m:t>𝜅</m:t>
                        </m:r>
                        <m:r>
                          <a:rPr lang="en-US" altLang="ja-JP" b="0" i="1" smtClean="0">
                            <a:latin typeface="Cambria Math" panose="02040503050406030204" pitchFamily="18" charset="0"/>
                          </a:rPr>
                          <m:t>−</m:t>
                        </m:r>
                        <m:r>
                          <a:rPr lang="en-US" altLang="ja-JP" b="0" i="1" smtClean="0">
                            <a:latin typeface="Cambria Math" panose="02040503050406030204" pitchFamily="18" charset="0"/>
                          </a:rPr>
                          <m:t>𝛽</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𝑃</m:t>
                            </m:r>
                          </m:e>
                          <m:sup>
                            <m:r>
                              <a:rPr lang="en-US" altLang="ja-JP" b="0" i="1" smtClean="0">
                                <a:latin typeface="Cambria Math" panose="02040503050406030204" pitchFamily="18" charset="0"/>
                              </a:rPr>
                              <m:t>′</m:t>
                            </m:r>
                          </m:sup>
                        </m:sSup>
                        <m:d>
                          <m:dPr>
                            <m:ctrlPr>
                              <a:rPr lang="en-US" altLang="ja-JP" b="0" i="1" smtClean="0">
                                <a:latin typeface="Cambria Math" panose="02040503050406030204" pitchFamily="18" charset="0"/>
                              </a:rPr>
                            </m:ctrlPr>
                          </m:dPr>
                          <m:e>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e>
                        </m:d>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e>
                    </m:d>
                    <m:r>
                      <a:rPr lang="en-US" altLang="ja-JP" b="0" i="1" smtClean="0">
                        <a:latin typeface="Cambria Math" panose="02040503050406030204" pitchFamily="18" charset="0"/>
                      </a:rPr>
                      <m:t>&lt;</m:t>
                    </m:r>
                    <m:r>
                      <a:rPr lang="en-US" altLang="ja-JP" b="0" i="1" smtClean="0">
                        <a:latin typeface="Cambria Math" panose="02040503050406030204" pitchFamily="18" charset="0"/>
                      </a:rPr>
                      <m:t>𝐷</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𝑐</m:t>
                        </m:r>
                        <m:r>
                          <a:rPr lang="en-US" altLang="ja-JP" b="0" i="1" smtClean="0">
                            <a:latin typeface="Cambria Math" panose="02040503050406030204" pitchFamily="18" charset="0"/>
                          </a:rPr>
                          <m:t>+</m:t>
                        </m:r>
                        <m:r>
                          <a:rPr lang="en-US" altLang="ja-JP" b="0" i="1" smtClean="0">
                            <a:latin typeface="Cambria Math" panose="02040503050406030204" pitchFamily="18" charset="0"/>
                          </a:rPr>
                          <m:t>𝜅</m:t>
                        </m:r>
                      </m:e>
                    </m:d>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𝐼𝑁</m:t>
                        </m:r>
                      </m:sup>
                    </m:sSup>
                  </m:oMath>
                </a14:m>
                <a:endParaRPr lang="en-US" altLang="ja-JP" dirty="0"/>
              </a:p>
              <a:p>
                <a:pPr lvl="1"/>
                <a14:m>
                  <m:oMath xmlns:m="http://schemas.openxmlformats.org/officeDocument/2006/math">
                    <m:r>
                      <a:rPr lang="en-US" altLang="ja-JP" b="0" i="1" smtClean="0">
                        <a:latin typeface="Cambria Math" panose="02040503050406030204" pitchFamily="18" charset="0"/>
                      </a:rPr>
                      <m:t>−</m:t>
                    </m:r>
                    <m:r>
                      <a:rPr lang="en-US" altLang="ja-JP" b="0" i="1" smtClean="0">
                        <a:latin typeface="Cambria Math" panose="02040503050406030204" pitchFamily="18" charset="0"/>
                      </a:rPr>
                      <m:t>𝛽</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𝑃</m:t>
                        </m:r>
                      </m:e>
                      <m:sup>
                        <m:r>
                          <a:rPr lang="en-US" altLang="ja-JP" b="0" i="1" smtClean="0">
                            <a:latin typeface="Cambria Math" panose="02040503050406030204" pitchFamily="18" charset="0"/>
                          </a:rPr>
                          <m:t>′</m:t>
                        </m:r>
                      </m:sup>
                    </m:sSup>
                    <m:d>
                      <m:dPr>
                        <m:ctrlPr>
                          <a:rPr lang="en-US" altLang="ja-JP" b="0" i="1" smtClean="0">
                            <a:latin typeface="Cambria Math" panose="02040503050406030204" pitchFamily="18" charset="0"/>
                          </a:rPr>
                        </m:ctrlPr>
                      </m:dPr>
                      <m:e>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e>
                    </m:d>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r>
                      <a:rPr lang="en-US" altLang="ja-JP" b="0" i="1" smtClean="0">
                        <a:latin typeface="Cambria Math" panose="02040503050406030204" pitchFamily="18" charset="0"/>
                      </a:rPr>
                      <m:t>&gt;0</m:t>
                    </m:r>
                  </m:oMath>
                </a14:m>
                <a:r>
                  <a:rPr lang="ja-JP" altLang="en-US" dirty="0"/>
                  <a:t>に注意</a:t>
                </a:r>
                <a:endParaRPr lang="en-US" altLang="ja-JP" dirty="0"/>
              </a:p>
              <a:p>
                <a:r>
                  <a:rPr lang="ja-JP" altLang="en-US" dirty="0"/>
                  <a:t>したがって、企業が交渉力を持つ限り、</a:t>
                </a:r>
                <a:r>
                  <a:rPr lang="en-US" altLang="ja-JP" dirty="0"/>
                  <a:t>perpetual subsidy</a:t>
                </a:r>
                <a:r>
                  <a:rPr lang="ja-JP" altLang="en-US" dirty="0"/>
                  <a:t>は</a:t>
                </a:r>
                <a:r>
                  <a:rPr lang="en-US" altLang="ja-JP" dirty="0"/>
                  <a:t>integrated</a:t>
                </a:r>
                <a:r>
                  <a:rPr lang="ja-JP" altLang="en-US" dirty="0"/>
                  <a:t>の結果を達成できない。</a:t>
                </a:r>
                <a:endParaRPr lang="en-US" altLang="ja-JP" dirty="0"/>
              </a:p>
              <a:p>
                <a:r>
                  <a:rPr lang="en-US" altLang="ja-JP" dirty="0"/>
                  <a:t>Prop. 4</a:t>
                </a:r>
              </a:p>
              <a:p>
                <a:pPr lvl="1"/>
                <a:r>
                  <a:rPr lang="en-US" altLang="ja-JP" dirty="0"/>
                  <a:t>Perpetual subsidy</a:t>
                </a:r>
                <a:r>
                  <a:rPr lang="ja-JP" altLang="en-US" dirty="0"/>
                  <a:t>を伴うドナーにとって最適な</a:t>
                </a:r>
                <a:r>
                  <a:rPr lang="en-US" altLang="ja-JP" dirty="0"/>
                  <a:t>AMC</a:t>
                </a:r>
                <a:r>
                  <a:rPr lang="ja-JP" altLang="en-US" dirty="0"/>
                  <a:t>は</a:t>
                </a:r>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𝑠</m:t>
                        </m:r>
                      </m:e>
                      <m:sup>
                        <m:r>
                          <a:rPr lang="en-US" altLang="ja-JP" b="0" i="1" smtClean="0">
                            <a:latin typeface="Cambria Math" panose="02040503050406030204" pitchFamily="18" charset="0"/>
                          </a:rPr>
                          <m:t>𝑃𝐶</m:t>
                        </m:r>
                      </m:sup>
                    </m:sSup>
                    <m:r>
                      <a:rPr lang="en-US" altLang="ja-JP" b="0" i="1" smtClean="0">
                        <a:latin typeface="Cambria Math" panose="02040503050406030204" pitchFamily="18" charset="0"/>
                      </a:rPr>
                      <m:t>=</m:t>
                    </m:r>
                    <m:r>
                      <a:rPr lang="en-US" altLang="ja-JP" b="0" i="1" smtClean="0">
                        <a:latin typeface="Cambria Math" panose="02040503050406030204" pitchFamily="18" charset="0"/>
                      </a:rPr>
                      <m:t>𝑐</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𝜅</m:t>
                        </m:r>
                      </m:num>
                      <m:den>
                        <m:r>
                          <a:rPr lang="en-US" altLang="ja-JP" b="0" i="1" smtClean="0">
                            <a:latin typeface="Cambria Math" panose="02040503050406030204" pitchFamily="18" charset="0"/>
                          </a:rPr>
                          <m:t>𝛽</m:t>
                        </m:r>
                      </m:den>
                    </m:f>
                    <m:r>
                      <a:rPr lang="en-US" altLang="ja-JP" b="0" i="1" smtClean="0">
                        <a:latin typeface="Cambria Math" panose="02040503050406030204" pitchFamily="18" charset="0"/>
                      </a:rPr>
                      <m:t>−</m:t>
                    </m:r>
                    <m:r>
                      <a:rPr lang="en-US" altLang="ja-JP" b="0" i="1" smtClean="0">
                        <a:latin typeface="Cambria Math" panose="02040503050406030204" pitchFamily="18" charset="0"/>
                      </a:rPr>
                      <m:t>𝑃</m:t>
                    </m:r>
                    <m:d>
                      <m:dPr>
                        <m:ctrlPr>
                          <a:rPr lang="en-US" altLang="ja-JP" b="0" i="1" smtClean="0">
                            <a:latin typeface="Cambria Math" panose="02040503050406030204" pitchFamily="18" charset="0"/>
                          </a:rPr>
                        </m:ctrlPr>
                      </m:dPr>
                      <m:e>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e>
                    </m:d>
                  </m:oMath>
                </a14:m>
                <a:endParaRPr lang="en-US" altLang="ja-JP" dirty="0"/>
              </a:p>
              <a:p>
                <a:pPr lvl="1"/>
                <a14:m>
                  <m:oMath xmlns:m="http://schemas.openxmlformats.org/officeDocument/2006/math">
                    <m:r>
                      <a:rPr lang="en-US" altLang="ja-JP" b="0" i="1" smtClean="0">
                        <a:latin typeface="Cambria Math" panose="02040503050406030204" pitchFamily="18" charset="0"/>
                      </a:rPr>
                      <m:t>𝛽</m:t>
                    </m:r>
                    <m:r>
                      <a:rPr lang="en-US" altLang="ja-JP" b="0" i="1" smtClean="0">
                        <a:latin typeface="Cambria Math" panose="02040503050406030204" pitchFamily="18" charset="0"/>
                      </a:rPr>
                      <m:t>&gt;0</m:t>
                    </m:r>
                  </m:oMath>
                </a14:m>
                <a:r>
                  <a:rPr lang="ja-JP" altLang="en-US" dirty="0"/>
                  <a:t>のとき、</a:t>
                </a:r>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r>
                      <a:rPr lang="en-US" altLang="ja-JP" b="0" i="1" smtClean="0">
                        <a:latin typeface="Cambria Math" panose="02040503050406030204" pitchFamily="18" charset="0"/>
                      </a:rPr>
                      <m:t>&lt;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𝐼𝑁</m:t>
                        </m:r>
                      </m:sup>
                    </m:sSup>
                  </m:oMath>
                </a14:m>
                <a:r>
                  <a:rPr lang="ja-JP" altLang="en-US" dirty="0"/>
                  <a:t>。</a:t>
                </a:r>
                <a14:m>
                  <m:oMath xmlns:m="http://schemas.openxmlformats.org/officeDocument/2006/math">
                    <m:func>
                      <m:funcPr>
                        <m:ctrlPr>
                          <a:rPr lang="en-US" altLang="ja-JP" b="0" i="1" dirty="0" smtClean="0">
                            <a:latin typeface="Cambria Math" panose="02040503050406030204" pitchFamily="18" charset="0"/>
                          </a:rPr>
                        </m:ctrlPr>
                      </m:funcPr>
                      <m:fName>
                        <m:limLow>
                          <m:limLowPr>
                            <m:ctrlPr>
                              <a:rPr lang="en-US" altLang="ja-JP" b="0" i="1" dirty="0" smtClean="0">
                                <a:latin typeface="Cambria Math" panose="02040503050406030204" pitchFamily="18" charset="0"/>
                              </a:rPr>
                            </m:ctrlPr>
                          </m:limLowPr>
                          <m:e>
                            <m:r>
                              <m:rPr>
                                <m:sty m:val="p"/>
                              </m:rPr>
                              <a:rPr lang="en-US" altLang="ja-JP" b="0" i="0" dirty="0" smtClean="0">
                                <a:latin typeface="Cambria Math" panose="02040503050406030204" pitchFamily="18" charset="0"/>
                              </a:rPr>
                              <m:t>lim</m:t>
                            </m:r>
                          </m:e>
                          <m:lim>
                            <m:r>
                              <a:rPr lang="en-US" altLang="ja-JP" b="0" i="1" dirty="0" smtClean="0">
                                <a:latin typeface="Cambria Math" panose="02040503050406030204" pitchFamily="18" charset="0"/>
                              </a:rPr>
                              <m:t>𝛽</m:t>
                            </m:r>
                            <m:r>
                              <a:rPr lang="en-US" altLang="ja-JP" b="0" i="1" dirty="0" smtClean="0">
                                <a:latin typeface="Cambria Math" panose="02040503050406030204" pitchFamily="18" charset="0"/>
                              </a:rPr>
                              <m:t>→0</m:t>
                            </m:r>
                          </m:lim>
                        </m:limLow>
                      </m:fName>
                      <m:e>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𝑄</m:t>
                            </m:r>
                          </m:e>
                          <m:sup>
                            <m:r>
                              <a:rPr lang="en-US" altLang="ja-JP" b="0" i="1" dirty="0" smtClean="0">
                                <a:latin typeface="Cambria Math" panose="02040503050406030204" pitchFamily="18" charset="0"/>
                              </a:rPr>
                              <m:t>𝑃𝑆</m:t>
                            </m:r>
                          </m:sup>
                        </m:sSup>
                      </m:e>
                    </m:func>
                    <m:r>
                      <a:rPr lang="en-US" altLang="ja-JP" b="0" i="1" dirty="0" smtClean="0">
                        <a:latin typeface="Cambria Math" panose="02040503050406030204" pitchFamily="18" charset="0"/>
                      </a:rPr>
                      <m:t>=</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𝑄</m:t>
                        </m:r>
                      </m:e>
                      <m:sup>
                        <m:r>
                          <a:rPr lang="en-US" altLang="ja-JP" b="0" i="1" dirty="0" smtClean="0">
                            <a:latin typeface="Cambria Math" panose="02040503050406030204" pitchFamily="18" charset="0"/>
                          </a:rPr>
                          <m:t>𝐼𝑁</m:t>
                        </m:r>
                      </m:sup>
                    </m:sSup>
                  </m:oMath>
                </a14:m>
                <a:endParaRPr lang="en-US" altLang="ja-JP" dirty="0"/>
              </a:p>
            </p:txBody>
          </p:sp>
        </mc:Choice>
        <mc:Fallback xmlns="">
          <p:sp>
            <p:nvSpPr>
              <p:cNvPr id="3" name="コンテンツ プレースホルダー 2">
                <a:extLst>
                  <a:ext uri="{FF2B5EF4-FFF2-40B4-BE49-F238E27FC236}">
                    <a16:creationId xmlns:a16="http://schemas.microsoft.com/office/drawing/2014/main" id="{987BE857-CC93-A097-4C8F-5C85F31BDD61}"/>
                  </a:ext>
                </a:extLst>
              </p:cNvPr>
              <p:cNvSpPr>
                <a:spLocks noGrp="1" noRot="1" noChangeAspect="1" noMove="1" noResize="1" noEditPoints="1" noAdjustHandles="1" noChangeArrowheads="1" noChangeShapeType="1" noTextEdit="1"/>
              </p:cNvSpPr>
              <p:nvPr>
                <p:ph idx="1"/>
              </p:nvPr>
            </p:nvSpPr>
            <p:spPr>
              <a:blipFill>
                <a:blip r:embed="rId2"/>
                <a:stretch>
                  <a:fillRect l="-696" t="-2661" r="-17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62166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0DAC0B-53A2-F99D-0A00-5ACB9EAE902B}"/>
              </a:ext>
            </a:extLst>
          </p:cNvPr>
          <p:cNvSpPr>
            <a:spLocks noGrp="1"/>
          </p:cNvSpPr>
          <p:nvPr>
            <p:ph type="title"/>
          </p:nvPr>
        </p:nvSpPr>
        <p:spPr/>
        <p:txBody>
          <a:bodyPr/>
          <a:lstStyle/>
          <a:p>
            <a:r>
              <a:rPr kumimoji="1" lang="en-US" altLang="ja-JP" dirty="0"/>
              <a:t>Lerner index</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D5036F1-537F-1219-570D-889ADBBAA99B}"/>
                  </a:ext>
                </a:extLst>
              </p:cNvPr>
              <p:cNvSpPr>
                <a:spLocks noGrp="1"/>
              </p:cNvSpPr>
              <p:nvPr>
                <p:ph idx="1"/>
              </p:nvPr>
            </p:nvSpPr>
            <p:spPr/>
            <p:txBody>
              <a:bodyPr>
                <a:normAutofit fontScale="92500" lnSpcReduction="10000"/>
              </a:bodyPr>
              <a:lstStyle/>
              <a:p>
                <a:r>
                  <a:rPr kumimoji="1" lang="en-US" altLang="ja-JP" dirty="0"/>
                  <a:t>(16)</a:t>
                </a:r>
                <a:r>
                  <a:rPr kumimoji="1" lang="ja-JP" altLang="en-US" dirty="0"/>
                  <a:t>を整理すると</a:t>
                </a:r>
                <a:endParaRPr kumimoji="1" lang="en-US" altLang="ja-JP" dirty="0"/>
              </a:p>
              <a:p>
                <a:pPr lvl="1"/>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𝐿</m:t>
                        </m:r>
                      </m:e>
                      <m:sup>
                        <m:r>
                          <a:rPr kumimoji="1" lang="en-US" altLang="ja-JP" b="0" i="1" smtClean="0">
                            <a:latin typeface="Cambria Math" panose="02040503050406030204" pitchFamily="18" charset="0"/>
                          </a:rPr>
                          <m:t>𝑃𝑆</m:t>
                        </m:r>
                      </m:sup>
                    </m:sSup>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𝑃</m:t>
                        </m:r>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𝑃𝑆</m:t>
                                </m:r>
                              </m:sup>
                            </m:sSup>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𝜅</m:t>
                            </m:r>
                          </m:e>
                        </m:d>
                      </m:num>
                      <m:den>
                        <m:r>
                          <a:rPr kumimoji="1" lang="en-US" altLang="ja-JP" b="0" i="1" smtClean="0">
                            <a:latin typeface="Cambria Math" panose="02040503050406030204" pitchFamily="18" charset="0"/>
                          </a:rPr>
                          <m:t>𝑃</m:t>
                        </m:r>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𝑃𝑆</m:t>
                                </m:r>
                              </m:sup>
                            </m:sSup>
                          </m:e>
                        </m:d>
                      </m:den>
                    </m:f>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𝛽</m:t>
                    </m:r>
                    <m:f>
                      <m:fPr>
                        <m:ctrlPr>
                          <a:rPr kumimoji="1" lang="en-US" altLang="ja-JP" b="0" i="1" smtClean="0">
                            <a:latin typeface="Cambria Math" panose="02040503050406030204" pitchFamily="18" charset="0"/>
                          </a:rPr>
                        </m:ctrlPr>
                      </m:fPr>
                      <m:num>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𝑃𝑆</m:t>
                            </m:r>
                          </m:sup>
                        </m:sSup>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𝑃</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𝑃𝑆</m:t>
                                </m:r>
                              </m:sup>
                            </m:sSup>
                          </m:e>
                        </m:d>
                      </m:num>
                      <m:den>
                        <m:r>
                          <a:rPr kumimoji="1" lang="en-US" altLang="ja-JP" b="0" i="1" smtClean="0">
                            <a:latin typeface="Cambria Math" panose="02040503050406030204" pitchFamily="18" charset="0"/>
                          </a:rPr>
                          <m:t>𝑃</m:t>
                        </m:r>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𝑃𝑆</m:t>
                                </m:r>
                              </m:sup>
                            </m:sSup>
                          </m:e>
                        </m:d>
                      </m:den>
                    </m:f>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𝛽</m:t>
                        </m:r>
                      </m:num>
                      <m:den>
                        <m:d>
                          <m:dPr>
                            <m:begChr m:val="|"/>
                            <m:endChr m:val="|"/>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𝜂</m:t>
                                </m:r>
                              </m:e>
                              <m:sup>
                                <m:r>
                                  <a:rPr kumimoji="1" lang="en-US" altLang="ja-JP" b="0" i="1" smtClean="0">
                                    <a:latin typeface="Cambria Math" panose="02040503050406030204" pitchFamily="18" charset="0"/>
                                  </a:rPr>
                                  <m:t>𝑃𝑆</m:t>
                                </m:r>
                              </m:sup>
                            </m:sSup>
                          </m:e>
                        </m:d>
                      </m:den>
                    </m:f>
                  </m:oMath>
                </a14:m>
                <a:r>
                  <a:rPr kumimoji="1" lang="ja-JP" altLang="en-US" dirty="0"/>
                  <a:t> </a:t>
                </a:r>
                <a:r>
                  <a:rPr kumimoji="1" lang="en-US" altLang="ja-JP" dirty="0"/>
                  <a:t>(16)</a:t>
                </a:r>
              </a:p>
              <a:p>
                <a:pPr lvl="1"/>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𝜂</m:t>
                        </m:r>
                      </m:e>
                      <m:sup>
                        <m:r>
                          <a:rPr kumimoji="1" lang="en-US" altLang="ja-JP" b="0" i="1" smtClean="0">
                            <a:latin typeface="Cambria Math" panose="02040503050406030204" pitchFamily="18" charset="0"/>
                          </a:rPr>
                          <m:t>𝑃𝑆</m:t>
                        </m:r>
                      </m:sup>
                    </m:sSup>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𝑃</m:t>
                        </m:r>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𝑃𝑆</m:t>
                                </m:r>
                              </m:sup>
                            </m:sSup>
                          </m:e>
                        </m:d>
                      </m:num>
                      <m:den>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𝑃𝑆</m:t>
                            </m:r>
                          </m:sup>
                        </m:sSup>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𝑃</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𝑃𝑆</m:t>
                                </m:r>
                              </m:sup>
                            </m:sSup>
                          </m:e>
                        </m:d>
                      </m:den>
                    </m:f>
                  </m:oMath>
                </a14:m>
                <a:r>
                  <a:rPr kumimoji="1" lang="ja-JP" altLang="en-US" dirty="0"/>
                  <a:t> </a:t>
                </a:r>
                <a:r>
                  <a:rPr kumimoji="1" lang="en-US" altLang="ja-JP" dirty="0"/>
                  <a:t>: elastic of the donor’s vaccine demand</a:t>
                </a:r>
              </a:p>
              <a:p>
                <a:pPr lvl="1"/>
                <a:r>
                  <a:rPr kumimoji="1" lang="en-US" altLang="ja-JP" dirty="0">
                    <a:highlight>
                      <a:srgbClr val="FFFF00"/>
                    </a:highlight>
                  </a:rPr>
                  <a:t>In the limit β ↓ 0, the equilibrium converges to efficient pricing at marginal cost (generalized to incorporate capacity and production costs). The donor sets s efficiently ex ante because it appropriates all surplus ex post. As β increases toward one, the donor increasingly behaves as a standard monopsonist, setting the linear price s per unit of capacity according to an inverse-elasticity rule. As will be seen momentarily, there is a limit to how close the donor comes to implementing an inverse-elasticity rule because a framework AMC does not exist for β sufficiently close to one</a:t>
                </a:r>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FD5036F1-537F-1219-570D-889ADBBAA99B}"/>
                  </a:ext>
                </a:extLst>
              </p:cNvPr>
              <p:cNvSpPr>
                <a:spLocks noGrp="1" noRot="1" noChangeAspect="1" noMove="1" noResize="1" noEditPoints="1" noAdjustHandles="1" noChangeArrowheads="1" noChangeShapeType="1" noTextEdit="1"/>
              </p:cNvSpPr>
              <p:nvPr>
                <p:ph idx="1"/>
              </p:nvPr>
            </p:nvSpPr>
            <p:spPr>
              <a:blipFill>
                <a:blip r:embed="rId2"/>
                <a:stretch>
                  <a:fillRect l="-928" t="-280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581617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BA0BB98-8B90-494D-B254-61CA61ACA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141" y="1481130"/>
            <a:ext cx="5674973" cy="4140441"/>
          </a:xfrm>
          <a:prstGeom prst="rect">
            <a:avLst/>
          </a:prstGeom>
        </p:spPr>
      </p:pic>
      <p:sp>
        <p:nvSpPr>
          <p:cNvPr id="2" name="タイトル 1">
            <a:extLst>
              <a:ext uri="{FF2B5EF4-FFF2-40B4-BE49-F238E27FC236}">
                <a16:creationId xmlns:a16="http://schemas.microsoft.com/office/drawing/2014/main" id="{DE165597-79AA-5BB8-A8F4-6BE7DE435E4E}"/>
              </a:ext>
            </a:extLst>
          </p:cNvPr>
          <p:cNvSpPr>
            <a:spLocks noGrp="1"/>
          </p:cNvSpPr>
          <p:nvPr>
            <p:ph type="title"/>
          </p:nvPr>
        </p:nvSpPr>
        <p:spPr/>
        <p:txBody>
          <a:bodyPr/>
          <a:lstStyle/>
          <a:p>
            <a:r>
              <a:rPr kumimoji="1" lang="en-US" altLang="ja-JP" dirty="0"/>
              <a:t>Prop. 5</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48B3F7F-24FF-22F6-CDBF-4A67520FFD19}"/>
                  </a:ext>
                </a:extLst>
              </p:cNvPr>
              <p:cNvSpPr>
                <a:spLocks noGrp="1"/>
              </p:cNvSpPr>
              <p:nvPr>
                <p:ph idx="1"/>
              </p:nvPr>
            </p:nvSpPr>
            <p:spPr>
              <a:xfrm>
                <a:off x="655320" y="1801771"/>
                <a:ext cx="5999922" cy="4837568"/>
              </a:xfrm>
            </p:spPr>
            <p:txBody>
              <a:bodyPr>
                <a:normAutofit fontScale="85000" lnSpcReduction="20000"/>
              </a:bodyPr>
              <a:lstStyle/>
              <a:p>
                <a:r>
                  <a:rPr kumimoji="1" lang="en-US" altLang="ja-JP" dirty="0"/>
                  <a:t>AMC</a:t>
                </a:r>
                <a:r>
                  <a:rPr kumimoji="1" lang="ja-JP" altLang="en-US" dirty="0"/>
                  <a:t>の存在について</a:t>
                </a:r>
                <a:endParaRPr kumimoji="1" lang="en-US" altLang="ja-JP" dirty="0"/>
              </a:p>
              <a:p>
                <a:pPr lvl="1"/>
                <a:r>
                  <a:rPr lang="en-US" altLang="ja-JP" dirty="0"/>
                  <a:t>AMC</a:t>
                </a:r>
                <a:r>
                  <a:rPr lang="ja-JP" altLang="en-US" dirty="0"/>
                  <a:t>が</a:t>
                </a:r>
                <a:r>
                  <a:rPr lang="en-US" altLang="ja-JP" dirty="0"/>
                  <a:t>nontrivial </a:t>
                </a:r>
                <a:r>
                  <a:rPr lang="ja-JP" altLang="en-US" dirty="0"/>
                  <a:t>とは、</a:t>
                </a:r>
                <a:r>
                  <a:rPr lang="en-US" altLang="ja-JP" dirty="0"/>
                  <a:t>AMC</a:t>
                </a:r>
                <a:r>
                  <a:rPr lang="ja-JP" altLang="en-US" dirty="0"/>
                  <a:t>がない場合に比べて、</a:t>
                </a:r>
                <a:r>
                  <a:rPr lang="en-US" altLang="ja-JP" dirty="0"/>
                  <a:t>AMC</a:t>
                </a:r>
                <a:r>
                  <a:rPr lang="ja-JP" altLang="en-US" dirty="0"/>
                  <a:t>があったほうがドナーの効用が上がる</a:t>
                </a:r>
                <a:endParaRPr lang="en-US" altLang="ja-JP" dirty="0"/>
              </a:p>
              <a:p>
                <a:pPr lvl="1"/>
                <a:r>
                  <a:rPr kumimoji="1" lang="en-US" altLang="ja-JP" dirty="0"/>
                  <a:t>AMC</a:t>
                </a:r>
                <a:r>
                  <a:rPr kumimoji="1" lang="ja-JP" altLang="en-US" dirty="0"/>
                  <a:t>が</a:t>
                </a:r>
                <a:r>
                  <a:rPr kumimoji="1" lang="en-US" altLang="ja-JP" dirty="0"/>
                  <a:t>feasible</a:t>
                </a:r>
                <a:r>
                  <a:rPr kumimoji="1" lang="ja-JP" altLang="en-US" dirty="0"/>
                  <a:t>とは、企業が</a:t>
                </a:r>
                <a:r>
                  <a:rPr kumimoji="1" lang="en-US" altLang="ja-JP" dirty="0"/>
                  <a:t>AMC</a:t>
                </a:r>
                <a:r>
                  <a:rPr kumimoji="1" lang="ja-JP" altLang="en-US" dirty="0"/>
                  <a:t>に参加する</a:t>
                </a:r>
                <a:endParaRPr kumimoji="1" lang="en-US" altLang="ja-JP" dirty="0"/>
              </a:p>
              <a:p>
                <a:r>
                  <a:rPr lang="en-US" altLang="ja-JP" dirty="0"/>
                  <a:t>Prop. 5 (</a:t>
                </a:r>
                <a:r>
                  <a:rPr lang="ja-JP" altLang="en-US" dirty="0"/>
                  <a:t>証明は</a:t>
                </a:r>
                <a:r>
                  <a:rPr lang="en-US" altLang="ja-JP" dirty="0"/>
                  <a:t>App. A)</a:t>
                </a:r>
              </a:p>
              <a:p>
                <a:pPr lvl="1"/>
                <a:r>
                  <a:rPr kumimoji="1" lang="en-US" altLang="ja-JP" dirty="0"/>
                  <a:t>Nontrivial, feasible framework AMC (NFFA)</a:t>
                </a:r>
                <a:r>
                  <a:rPr kumimoji="1" lang="ja-JP" altLang="en-US" dirty="0"/>
                  <a:t>は</a:t>
                </a: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𝑃𝑆</m:t>
                        </m:r>
                      </m:sup>
                    </m:sSup>
                    <m:r>
                      <a:rPr kumimoji="1" lang="en-US" altLang="ja-JP" b="0" i="1" smtClean="0">
                        <a:latin typeface="Cambria Math" panose="02040503050406030204" pitchFamily="18" charset="0"/>
                      </a:rPr>
                      <m:t>&gt;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𝑁𝐴</m:t>
                        </m:r>
                      </m:sup>
                    </m:sSup>
                  </m:oMath>
                </a14:m>
                <a:r>
                  <a:rPr kumimoji="1" lang="ja-JP" altLang="en-US" dirty="0"/>
                  <a:t>のとき、またこの時に限り存在する。</a:t>
                </a:r>
                <a:endParaRPr kumimoji="1" lang="en-US" altLang="ja-JP" dirty="0"/>
              </a:p>
              <a:p>
                <a:pPr lvl="2"/>
                <a14:m>
                  <m:oMath xmlns:m="http://schemas.openxmlformats.org/officeDocument/2006/math">
                    <m:r>
                      <a:rPr kumimoji="1" lang="en-US" altLang="ja-JP" b="0" i="1" smtClean="0">
                        <a:latin typeface="Cambria Math" panose="02040503050406030204" pitchFamily="18" charset="0"/>
                      </a:rPr>
                      <m:t>𝛽</m:t>
                    </m:r>
                    <m:r>
                      <a:rPr lang="ja-JP" altLang="en-US" i="1">
                        <a:latin typeface="Cambria Math" panose="02040503050406030204" pitchFamily="18" charset="0"/>
                      </a:rPr>
                      <m:t>が</m:t>
                    </m:r>
                    <m:r>
                      <a:rPr kumimoji="1" lang="en-US" altLang="ja-JP" b="0" i="1" smtClean="0">
                        <a:latin typeface="Cambria Math" panose="02040503050406030204" pitchFamily="18" charset="0"/>
                      </a:rPr>
                      <m:t>0</m:t>
                    </m:r>
                  </m:oMath>
                </a14:m>
                <a:r>
                  <a:rPr kumimoji="1" lang="ja-JP" altLang="en-US" dirty="0"/>
                  <a:t>に十分近い場合は</a:t>
                </a:r>
                <a:r>
                  <a:rPr kumimoji="1" lang="en-US" altLang="ja-JP" dirty="0"/>
                  <a:t>NFFA</a:t>
                </a:r>
                <a:r>
                  <a:rPr kumimoji="1" lang="ja-JP" altLang="en-US" dirty="0"/>
                  <a:t>は存在</a:t>
                </a:r>
                <a:endParaRPr kumimoji="1" lang="en-US" altLang="ja-JP" dirty="0"/>
              </a:p>
              <a:p>
                <a:pPr lvl="2"/>
                <a14:m>
                  <m:oMath xmlns:m="http://schemas.openxmlformats.org/officeDocument/2006/math">
                    <m:r>
                      <a:rPr kumimoji="1" lang="en-US" altLang="ja-JP" b="0" i="1" smtClean="0">
                        <a:latin typeface="Cambria Math" panose="02040503050406030204" pitchFamily="18" charset="0"/>
                      </a:rPr>
                      <m:t>𝛽</m:t>
                    </m:r>
                  </m:oMath>
                </a14:m>
                <a:r>
                  <a:rPr kumimoji="1" lang="ja-JP" altLang="en-US" dirty="0"/>
                  <a:t>が</a:t>
                </a:r>
                <a:r>
                  <a:rPr kumimoji="1" lang="en-US" altLang="ja-JP" dirty="0"/>
                  <a:t>1</a:t>
                </a:r>
                <a:r>
                  <a:rPr kumimoji="1" lang="ja-JP" altLang="en-US" dirty="0"/>
                  <a:t>に十分近い場合は</a:t>
                </a:r>
                <a:r>
                  <a:rPr kumimoji="1" lang="en-US" altLang="ja-JP" dirty="0"/>
                  <a:t>NFFA</a:t>
                </a:r>
                <a:r>
                  <a:rPr kumimoji="1" lang="ja-JP" altLang="en-US" dirty="0"/>
                  <a:t>は存在しない。直感的には、企業は取り分をすべて得ることができるため、</a:t>
                </a: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𝐼𝑁</m:t>
                        </m:r>
                      </m:sup>
                    </m:sSup>
                  </m:oMath>
                </a14:m>
                <a:r>
                  <a:rPr kumimoji="1" lang="ja-JP" altLang="en-US" dirty="0"/>
                  <a:t>生産し、</a:t>
                </a:r>
                <a:r>
                  <a:rPr kumimoji="1" lang="en-US" altLang="ja-JP" dirty="0"/>
                  <a:t>AMC</a:t>
                </a:r>
                <a:r>
                  <a:rPr kumimoji="1" lang="ja-JP" altLang="en-US" dirty="0"/>
                  <a:t>に参加する必要がない。</a:t>
                </a:r>
                <a:r>
                  <a:rPr kumimoji="1" lang="en-US" altLang="ja-JP" dirty="0"/>
                  <a:t>AMC</a:t>
                </a:r>
                <a:r>
                  <a:rPr kumimoji="1" lang="ja-JP" altLang="en-US" dirty="0"/>
                  <a:t>が</a:t>
                </a:r>
                <a:r>
                  <a:rPr kumimoji="1" lang="en-US" altLang="ja-JP" dirty="0"/>
                  <a:t>feasible</a:t>
                </a:r>
                <a:r>
                  <a:rPr kumimoji="1" lang="ja-JP" altLang="en-US" dirty="0"/>
                  <a:t>になるためには、</a:t>
                </a:r>
                <a:r>
                  <a:rPr kumimoji="1" lang="en-US" altLang="ja-JP" dirty="0"/>
                  <a:t>subsidy</a:t>
                </a:r>
                <a:r>
                  <a:rPr kumimoji="1" lang="ja-JP" altLang="en-US" dirty="0"/>
                  <a:t>が負になってしまう。</a:t>
                </a:r>
                <a:endParaRPr kumimoji="1" lang="en-US" altLang="ja-JP" dirty="0"/>
              </a:p>
              <a:p>
                <a:pPr lvl="2"/>
                <a14:m>
                  <m:oMath xmlns:m="http://schemas.openxmlformats.org/officeDocument/2006/math">
                    <m:r>
                      <a:rPr kumimoji="1" lang="en-US" altLang="ja-JP" b="0" i="1" smtClean="0">
                        <a:latin typeface="Cambria Math" panose="02040503050406030204" pitchFamily="18" charset="0"/>
                      </a:rPr>
                      <m:t>𝜅</m:t>
                    </m:r>
                  </m:oMath>
                </a14:m>
                <a:r>
                  <a:rPr kumimoji="1" lang="ja-JP" altLang="en-US" dirty="0"/>
                  <a:t>が</a:t>
                </a:r>
                <a14:m>
                  <m:oMath xmlns:m="http://schemas.openxmlformats.org/officeDocument/2006/math">
                    <m:r>
                      <a:rPr kumimoji="1" lang="en-US" altLang="ja-JP" b="0" i="1" dirty="0" smtClean="0">
                        <a:latin typeface="Cambria Math" panose="02040503050406030204" pitchFamily="18" charset="0"/>
                      </a:rPr>
                      <m:t>0</m:t>
                    </m:r>
                  </m:oMath>
                </a14:m>
                <a:r>
                  <a:rPr kumimoji="1" lang="ja-JP" altLang="en-US" dirty="0"/>
                  <a:t>に十分近い場合は</a:t>
                </a:r>
                <a:r>
                  <a:rPr kumimoji="1" lang="en-US" altLang="ja-JP" dirty="0"/>
                  <a:t>NFFA</a:t>
                </a:r>
                <a:r>
                  <a:rPr kumimoji="1" lang="ja-JP" altLang="en-US" dirty="0"/>
                  <a:t>は存在しない。直感的には、ホールドアップ問題がほぼなくなる。投資のサイズが小さくなるから。この場合にも、</a:t>
                </a:r>
                <a:r>
                  <a:rPr lang="en-US" altLang="ja-JP" dirty="0"/>
                  <a:t> AMC</a:t>
                </a:r>
                <a:r>
                  <a:rPr lang="ja-JP" altLang="en-US" dirty="0"/>
                  <a:t>が</a:t>
                </a:r>
                <a:r>
                  <a:rPr lang="en-US" altLang="ja-JP" dirty="0"/>
                  <a:t>feasible</a:t>
                </a:r>
                <a:r>
                  <a:rPr lang="ja-JP" altLang="en-US" dirty="0"/>
                  <a:t>になるためには、</a:t>
                </a:r>
                <a:r>
                  <a:rPr lang="en-US" altLang="ja-JP" dirty="0"/>
                  <a:t>subsidy</a:t>
                </a:r>
                <a:r>
                  <a:rPr lang="ja-JP" altLang="en-US" dirty="0"/>
                  <a:t>が負になってしまう。</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D48B3F7F-24FF-22F6-CDBF-4A67520FFD19}"/>
                  </a:ext>
                </a:extLst>
              </p:cNvPr>
              <p:cNvSpPr>
                <a:spLocks noGrp="1" noRot="1" noChangeAspect="1" noMove="1" noResize="1" noEditPoints="1" noAdjustHandles="1" noChangeArrowheads="1" noChangeShapeType="1" noTextEdit="1"/>
              </p:cNvSpPr>
              <p:nvPr>
                <p:ph idx="1"/>
              </p:nvPr>
            </p:nvSpPr>
            <p:spPr>
              <a:xfrm>
                <a:off x="655320" y="1801771"/>
                <a:ext cx="5999922" cy="4837568"/>
              </a:xfrm>
              <a:blipFill>
                <a:blip r:embed="rId3"/>
                <a:stretch>
                  <a:fillRect l="-1423" t="-2774" r="-193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68085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E6EED4-A559-4EA8-723E-CE79A0F7A281}"/>
              </a:ext>
            </a:extLst>
          </p:cNvPr>
          <p:cNvSpPr>
            <a:spLocks noGrp="1"/>
          </p:cNvSpPr>
          <p:nvPr>
            <p:ph type="title"/>
          </p:nvPr>
        </p:nvSpPr>
        <p:spPr/>
        <p:txBody>
          <a:bodyPr/>
          <a:lstStyle/>
          <a:p>
            <a:r>
              <a:rPr kumimoji="1" lang="en-US" altLang="ja-JP" dirty="0"/>
              <a:t>3.6 Supply Commitment</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5356486-9CD5-7AB8-D39F-5BD396C2BD67}"/>
                  </a:ext>
                </a:extLst>
              </p:cNvPr>
              <p:cNvSpPr>
                <a:spLocks noGrp="1"/>
              </p:cNvSpPr>
              <p:nvPr>
                <p:ph idx="1"/>
              </p:nvPr>
            </p:nvSpPr>
            <p:spPr/>
            <p:txBody>
              <a:bodyPr>
                <a:normAutofit fontScale="55000" lnSpcReduction="20000"/>
              </a:bodyPr>
              <a:lstStyle/>
              <a:p>
                <a:r>
                  <a:rPr kumimoji="1" lang="en-US" altLang="ja-JP" dirty="0"/>
                  <a:t>Perpetual subsidy</a:t>
                </a:r>
                <a:r>
                  <a:rPr kumimoji="1" lang="ja-JP" altLang="en-US" dirty="0"/>
                  <a:t>による最適な</a:t>
                </a:r>
                <a:r>
                  <a:rPr kumimoji="1" lang="en-US" altLang="ja-JP" dirty="0"/>
                  <a:t>AMC framework</a:t>
                </a:r>
                <a:r>
                  <a:rPr kumimoji="1" lang="ja-JP" altLang="en-US" dirty="0"/>
                  <a:t>は、</a:t>
                </a:r>
                <a:r>
                  <a:rPr kumimoji="1" lang="en-US" altLang="ja-JP" dirty="0"/>
                  <a:t>perpetual commitment</a:t>
                </a:r>
                <a:r>
                  <a:rPr kumimoji="1" lang="ja-JP" altLang="en-US" dirty="0"/>
                  <a:t>なしで</a:t>
                </a:r>
                <a:r>
                  <a:rPr kumimoji="1" lang="en-US" altLang="ja-JP" dirty="0"/>
                  <a:t>supply commitment</a:t>
                </a:r>
                <a:r>
                  <a:rPr kumimoji="1" lang="ja-JP" altLang="en-US" dirty="0"/>
                  <a:t>をすれば達成できる</a:t>
                </a:r>
                <a:endParaRPr kumimoji="1" lang="en-US" altLang="ja-JP" dirty="0"/>
              </a:p>
              <a:p>
                <a14:m>
                  <m:oMath xmlns:m="http://schemas.openxmlformats.org/officeDocument/2006/math">
                    <m:r>
                      <a:rPr kumimoji="1" lang="en-US" altLang="ja-JP" b="0" i="1" smtClean="0">
                        <a:latin typeface="Cambria Math" panose="02040503050406030204" pitchFamily="18" charset="0"/>
                      </a:rPr>
                      <m:t>𝐹</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m:t>
                    </m:r>
                  </m:oMath>
                </a14:m>
                <a:r>
                  <a:rPr kumimoji="1" lang="ja-JP" altLang="en-US" dirty="0"/>
                  <a:t>以外に、</a:t>
                </a:r>
                <a:r>
                  <a:rPr kumimoji="1" lang="en-US" altLang="ja-JP" dirty="0"/>
                  <a:t>target supply </a:t>
                </a:r>
                <a14:m>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oMath>
                </a14:m>
                <a:r>
                  <a:rPr kumimoji="1" lang="ja-JP" altLang="en-US" dirty="0"/>
                  <a:t>を設定する。</a:t>
                </a:r>
                <a:endParaRPr kumimoji="1" lang="en-US" altLang="ja-JP" dirty="0"/>
              </a:p>
              <a:p>
                <a:r>
                  <a:rPr kumimoji="1" lang="ja-JP" altLang="en-US" dirty="0"/>
                  <a:t>予算に関する制約は</a:t>
                </a:r>
                <a:r>
                  <a:rPr kumimoji="1" lang="en-US" altLang="ja-JP" dirty="0"/>
                  <a:t>(</a:t>
                </a:r>
                <a:r>
                  <a:rPr kumimoji="1" lang="ja-JP" altLang="en-US" dirty="0"/>
                  <a:t>期間は有限だとしている</a:t>
                </a:r>
                <a:r>
                  <a:rPr kumimoji="1" lang="en-US" altLang="ja-JP" dirty="0"/>
                  <a:t>)</a:t>
                </a:r>
              </a:p>
              <a:p>
                <a:pPr lvl="1"/>
                <a14:m>
                  <m:oMath xmlns:m="http://schemas.openxmlformats.org/officeDocument/2006/math">
                    <m:f>
                      <m:fPr>
                        <m:ctrlPr>
                          <a:rPr kumimoji="1" lang="en-US" altLang="ja-JP" b="0" i="1" smtClean="0">
                            <a:latin typeface="Cambria Math" panose="02040503050406030204" pitchFamily="18" charset="0"/>
                          </a:rPr>
                        </m:ctrlPr>
                      </m:fPr>
                      <m:num>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panose="02040503050406030204" pitchFamily="18" charset="0"/>
                              </a:rPr>
                              <m:t>min</m:t>
                            </m:r>
                          </m:fName>
                          <m:e>
                            <m:d>
                              <m:dPr>
                                <m:ctrlPr>
                                  <a:rPr kumimoji="1" lang="en-US" altLang="ja-JP" b="0" i="1" smtClean="0">
                                    <a:latin typeface="Cambria Math" panose="02040503050406030204" pitchFamily="18" charset="0"/>
                                  </a:rPr>
                                </m:ctrlPr>
                              </m:dPr>
                              <m:e>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𝑞</m:t>
                                </m:r>
                              </m:e>
                            </m:d>
                          </m:e>
                        </m:func>
                      </m:num>
                      <m:den>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den>
                    </m:f>
                    <m:r>
                      <a:rPr kumimoji="1" lang="en-US" altLang="ja-JP" b="0" i="1" smtClean="0">
                        <a:latin typeface="Cambria Math" panose="02040503050406030204" pitchFamily="18" charset="0"/>
                      </a:rPr>
                      <m:t>𝐹</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𝑠𝑞</m:t>
                        </m:r>
                      </m:num>
                      <m:den>
                        <m:r>
                          <a:rPr kumimoji="1" lang="en-US" altLang="ja-JP" b="0" i="1" smtClean="0">
                            <a:latin typeface="Cambria Math" panose="02040503050406030204" pitchFamily="18" charset="0"/>
                          </a:rPr>
                          <m:t>𝑟</m:t>
                        </m:r>
                      </m:den>
                    </m:f>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𝑟𝑇</m:t>
                            </m:r>
                          </m:sup>
                        </m:sSup>
                      </m:e>
                    </m:d>
                  </m:oMath>
                </a14:m>
                <a:r>
                  <a:rPr kumimoji="1" lang="en-US" altLang="ja-JP" dirty="0"/>
                  <a:t> (18)</a:t>
                </a:r>
              </a:p>
              <a:p>
                <a:r>
                  <a:rPr lang="en-US" altLang="ja-JP" dirty="0"/>
                  <a:t>Or</a:t>
                </a:r>
              </a:p>
              <a:p>
                <a:pPr lvl="1"/>
                <a14:m>
                  <m:oMath xmlns:m="http://schemas.openxmlformats.org/officeDocument/2006/math">
                    <m:r>
                      <a:rPr kumimoji="1" lang="en-US" altLang="ja-JP" b="0" i="1" smtClean="0">
                        <a:latin typeface="Cambria Math" panose="02040503050406030204" pitchFamily="18" charset="0"/>
                      </a:rPr>
                      <m:t>𝐹</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𝑠</m:t>
                        </m:r>
                      </m:num>
                      <m:den>
                        <m:r>
                          <a:rPr kumimoji="1" lang="en-US" altLang="ja-JP" b="0" i="1" smtClean="0">
                            <a:latin typeface="Cambria Math" panose="02040503050406030204" pitchFamily="18" charset="0"/>
                          </a:rPr>
                          <m:t>𝑟</m:t>
                        </m:r>
                      </m:den>
                    </m:f>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panose="02040503050406030204" pitchFamily="18" charset="0"/>
                          </a:rPr>
                          <m:t>max</m:t>
                        </m:r>
                      </m:fName>
                      <m:e>
                        <m:d>
                          <m:dPr>
                            <m:ctrlPr>
                              <a:rPr kumimoji="1" lang="en-US" altLang="ja-JP" b="0" i="1" smtClean="0">
                                <a:latin typeface="Cambria Math" panose="02040503050406030204" pitchFamily="18" charset="0"/>
                              </a:rPr>
                            </m:ctrlPr>
                          </m:dPr>
                          <m:e>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𝑞</m:t>
                            </m:r>
                          </m:e>
                        </m:d>
                      </m:e>
                    </m:func>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𝑟𝑇</m:t>
                            </m:r>
                          </m:sup>
                        </m:sSup>
                      </m:e>
                    </m:d>
                  </m:oMath>
                </a14:m>
                <a:r>
                  <a:rPr kumimoji="1" lang="en-US" altLang="ja-JP" dirty="0"/>
                  <a:t> (19)</a:t>
                </a:r>
              </a:p>
              <a:p>
                <a14:m>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oMath>
                </a14:m>
                <a:r>
                  <a:rPr kumimoji="1" lang="ja-JP" altLang="en-US" dirty="0"/>
                  <a:t>までは</a:t>
                </a:r>
                <a14:m>
                  <m:oMath xmlns:m="http://schemas.openxmlformats.org/officeDocument/2006/math">
                    <m:r>
                      <a:rPr kumimoji="1" lang="en-US" altLang="ja-JP" b="0" i="1" smtClean="0">
                        <a:latin typeface="Cambria Math" panose="02040503050406030204" pitchFamily="18" charset="0"/>
                      </a:rPr>
                      <m:t>𝑞</m:t>
                    </m:r>
                  </m:oMath>
                </a14:m>
                <a:r>
                  <a:rPr kumimoji="1" lang="ja-JP" altLang="en-US" dirty="0"/>
                  <a:t>に応じた補助金を出し、</a:t>
                </a:r>
                <a14:m>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oMath>
                </a14:m>
                <a:r>
                  <a:rPr kumimoji="1" lang="ja-JP" altLang="en-US" dirty="0"/>
                  <a:t>を超えたら定額</a:t>
                </a:r>
                <a:endParaRPr kumimoji="1" lang="en-US" altLang="ja-JP" dirty="0"/>
              </a:p>
              <a:p>
                <a14:m>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oMath>
                </a14:m>
                <a:r>
                  <a:rPr kumimoji="1" lang="ja-JP" altLang="en-US" dirty="0"/>
                  <a:t>が</a:t>
                </a:r>
                <a14:m>
                  <m:oMath xmlns:m="http://schemas.openxmlformats.org/officeDocument/2006/math">
                    <m:r>
                      <a:rPr kumimoji="1" lang="en-US" altLang="ja-JP" b="0" i="1" dirty="0" smtClean="0">
                        <a:latin typeface="Cambria Math" panose="02040503050406030204" pitchFamily="18" charset="0"/>
                      </a:rPr>
                      <m:t>𝑞</m:t>
                    </m:r>
                  </m:oMath>
                </a14:m>
                <a:r>
                  <a:rPr kumimoji="1" lang="ja-JP" altLang="en-US" dirty="0"/>
                  <a:t>よりも小さいと、</a:t>
                </a:r>
                <a:r>
                  <a:rPr kumimoji="1" lang="en-US" altLang="ja-JP" dirty="0"/>
                  <a:t>(19)</a:t>
                </a:r>
                <a:r>
                  <a:rPr kumimoji="1" lang="ja-JP" altLang="en-US" dirty="0"/>
                  <a:t>式は</a:t>
                </a:r>
                <a:r>
                  <a:rPr kumimoji="1" lang="en-US" altLang="ja-JP" dirty="0"/>
                  <a:t>(7)</a:t>
                </a:r>
                <a:r>
                  <a:rPr kumimoji="1" lang="ja-JP" altLang="en-US" dirty="0"/>
                  <a:t>式と一致し、</a:t>
                </a:r>
                <a:r>
                  <a:rPr kumimoji="1" lang="en-US" altLang="ja-JP" dirty="0"/>
                  <a:t>AMC</a:t>
                </a:r>
                <a:r>
                  <a:rPr kumimoji="1" lang="ja-JP" altLang="en-US" dirty="0"/>
                  <a:t>が意味ないという結論になる。</a:t>
                </a:r>
                <a:endParaRPr lang="en-US" altLang="ja-JP" dirty="0"/>
              </a:p>
              <a:p>
                <a:pPr lvl="1"/>
                <a:r>
                  <a:rPr kumimoji="1" lang="ja-JP" altLang="en-US" dirty="0"/>
                  <a:t>つまり、もらえる総額が一定となり、</a:t>
                </a:r>
                <a:r>
                  <a:rPr kumimoji="1" lang="en-US" altLang="ja-JP" dirty="0"/>
                  <a:t>AMC</a:t>
                </a:r>
                <a:r>
                  <a:rPr kumimoji="1" lang="ja-JP" altLang="en-US" dirty="0"/>
                  <a:t>の効果がなくなる</a:t>
                </a:r>
                <a:endParaRPr kumimoji="1" lang="en-US" altLang="ja-JP" dirty="0"/>
              </a:p>
              <a:p>
                <a:r>
                  <a:rPr lang="ja-JP" altLang="en-US" dirty="0"/>
                  <a:t>なので、</a:t>
                </a:r>
                <a:endParaRPr lang="en-US" altLang="ja-JP" dirty="0"/>
              </a:p>
              <a:p>
                <a:pPr lvl="1"/>
                <a14:m>
                  <m:oMath xmlns:m="http://schemas.openxmlformats.org/officeDocument/2006/math">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oMath>
                </a14:m>
                <a:r>
                  <a:rPr kumimoji="1" lang="en-US" altLang="ja-JP" dirty="0"/>
                  <a:t> (20)</a:t>
                </a:r>
              </a:p>
              <a:p>
                <a:r>
                  <a:rPr lang="ja-JP" altLang="en-US" dirty="0"/>
                  <a:t>このとき</a:t>
                </a:r>
                <a:r>
                  <a:rPr lang="en-US" altLang="ja-JP" dirty="0"/>
                  <a:t>(19)</a:t>
                </a:r>
                <a:r>
                  <a:rPr lang="ja-JP" altLang="en-US" dirty="0"/>
                  <a:t>式は</a:t>
                </a:r>
                <a:endParaRPr lang="en-US" altLang="ja-JP" dirty="0"/>
              </a:p>
              <a:p>
                <a:pPr lvl="1"/>
                <a14:m>
                  <m:oMath xmlns:m="http://schemas.openxmlformats.org/officeDocument/2006/math">
                    <m:r>
                      <a:rPr kumimoji="1" lang="en-US" altLang="ja-JP" b="0" i="1" smtClean="0">
                        <a:latin typeface="Cambria Math" panose="02040503050406030204" pitchFamily="18" charset="0"/>
                      </a:rPr>
                      <m:t>𝐹</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𝑠</m:t>
                        </m:r>
                      </m:num>
                      <m:den>
                        <m:r>
                          <a:rPr kumimoji="1" lang="en-US" altLang="ja-JP" b="0" i="1" smtClean="0">
                            <a:latin typeface="Cambria Math" panose="02040503050406030204" pitchFamily="18" charset="0"/>
                          </a:rPr>
                          <m:t>𝑟</m:t>
                        </m:r>
                      </m:den>
                    </m:f>
                    <m:r>
                      <a:rPr kumimoji="1" lang="en-US" altLang="ja-JP" b="0" i="1" smtClean="0">
                        <a:latin typeface="Cambria Math" panose="02040503050406030204" pitchFamily="18" charset="0"/>
                      </a:rPr>
                      <m:t> </m:t>
                    </m:r>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𝑟𝑇</m:t>
                            </m:r>
                          </m:sup>
                        </m:sSup>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𝑇</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𝑟</m:t>
                        </m:r>
                      </m:den>
                    </m:f>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panose="02040503050406030204" pitchFamily="18" charset="0"/>
                          </a:rPr>
                          <m:t>ln</m:t>
                        </m:r>
                      </m:fName>
                      <m:e>
                        <m:d>
                          <m:dPr>
                            <m:ctrlPr>
                              <a:rPr kumimoji="1" lang="en-US" altLang="ja-JP" b="0" i="1" smtClean="0">
                                <a:latin typeface="Cambria Math" panose="02040503050406030204" pitchFamily="18" charset="0"/>
                              </a:rPr>
                            </m:ctrlPr>
                          </m:dPr>
                          <m:e>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𝑠</m:t>
                                </m:r>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num>
                              <m:den>
                                <m:r>
                                  <a:rPr kumimoji="1" lang="en-US" altLang="ja-JP" b="0" i="1" smtClean="0">
                                    <a:latin typeface="Cambria Math" panose="02040503050406030204" pitchFamily="18" charset="0"/>
                                  </a:rPr>
                                  <m:t>𝑠</m:t>
                                </m:r>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𝑟𝐹</m:t>
                                </m:r>
                              </m:den>
                            </m:f>
                          </m:e>
                        </m:d>
                      </m:e>
                    </m:func>
                  </m:oMath>
                </a14:m>
                <a:r>
                  <a:rPr kumimoji="1" lang="en-US" altLang="ja-JP" dirty="0"/>
                  <a:t> (21)</a:t>
                </a:r>
              </a:p>
              <a:p>
                <a:pPr lvl="1"/>
                <a:r>
                  <a:rPr kumimoji="1" lang="en-US" altLang="ja-JP" dirty="0"/>
                  <a:t>Supply commitment</a:t>
                </a:r>
                <a:r>
                  <a:rPr kumimoji="1" lang="ja-JP" altLang="en-US" dirty="0"/>
                  <a:t>の効果があることがわかる。</a:t>
                </a:r>
                <a:r>
                  <a:rPr kumimoji="1" lang="en-US" altLang="ja-JP" dirty="0"/>
                  <a:t>(7)</a:t>
                </a:r>
                <a:r>
                  <a:rPr kumimoji="1" lang="ja-JP" altLang="en-US" dirty="0"/>
                  <a:t>式の場合は、補助金</a:t>
                </a:r>
                <a14:m>
                  <m:oMath xmlns:m="http://schemas.openxmlformats.org/officeDocument/2006/math">
                    <m:r>
                      <a:rPr kumimoji="1" lang="en-US" altLang="ja-JP" b="0" i="1" smtClean="0">
                        <a:latin typeface="Cambria Math" panose="02040503050406030204" pitchFamily="18" charset="0"/>
                      </a:rPr>
                      <m:t>𝑠𝑞</m:t>
                    </m:r>
                  </m:oMath>
                </a14:m>
                <a:r>
                  <a:rPr kumimoji="1" lang="ja-JP" altLang="en-US" dirty="0"/>
                  <a:t>の額が増えても、もらえる期間が少なくなり、もらえる額は一定だから</a:t>
                </a:r>
                <a:r>
                  <a:rPr kumimoji="1" lang="en-US" altLang="ja-JP" dirty="0"/>
                  <a:t>AMC</a:t>
                </a:r>
                <a:r>
                  <a:rPr kumimoji="1" lang="ja-JP" altLang="en-US" dirty="0"/>
                  <a:t>の効果はない。しかし、</a:t>
                </a:r>
                <a:r>
                  <a:rPr lang="en-US" altLang="ja-JP" dirty="0"/>
                  <a:t>supply commitment</a:t>
                </a:r>
                <a:r>
                  <a:rPr lang="ja-JP" altLang="en-US" dirty="0"/>
                  <a:t>の場合は、</a:t>
                </a:r>
                <a14:m>
                  <m:oMath xmlns:m="http://schemas.openxmlformats.org/officeDocument/2006/math">
                    <m:r>
                      <a:rPr lang="en-US" altLang="ja-JP" b="0" i="1" smtClean="0">
                        <a:latin typeface="Cambria Math" panose="02040503050406030204" pitchFamily="18" charset="0"/>
                      </a:rPr>
                      <m:t>𝑞</m:t>
                    </m:r>
                  </m:oMath>
                </a14:m>
                <a:r>
                  <a:rPr kumimoji="1" lang="ja-JP" altLang="en-US" dirty="0"/>
                  <a:t>の値によらず</a:t>
                </a:r>
                <a14:m>
                  <m:oMath xmlns:m="http://schemas.openxmlformats.org/officeDocument/2006/math">
                    <m:r>
                      <a:rPr kumimoji="1" lang="en-US" altLang="ja-JP" b="0" i="1" smtClean="0">
                        <a:latin typeface="Cambria Math" panose="02040503050406030204" pitchFamily="18" charset="0"/>
                      </a:rPr>
                      <m:t>𝑇</m:t>
                    </m:r>
                  </m:oMath>
                </a14:m>
                <a:r>
                  <a:rPr kumimoji="1" lang="ja-JP" altLang="en-US" dirty="0"/>
                  <a:t>が一定なので、たくさん作ることに価値が出てくる。</a:t>
                </a:r>
                <a:endParaRPr kumimoji="1"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E5356486-9CD5-7AB8-D39F-5BD396C2BD67}"/>
                  </a:ext>
                </a:extLst>
              </p:cNvPr>
              <p:cNvSpPr>
                <a:spLocks noGrp="1" noRot="1" noChangeAspect="1" noMove="1" noResize="1" noEditPoints="1" noAdjustHandles="1" noChangeArrowheads="1" noChangeShapeType="1" noTextEdit="1"/>
              </p:cNvSpPr>
              <p:nvPr>
                <p:ph idx="1"/>
              </p:nvPr>
            </p:nvSpPr>
            <p:spPr>
              <a:blipFill>
                <a:blip r:embed="rId2"/>
                <a:stretch>
                  <a:fillRect l="-174" t="-154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51014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967D7D-9E76-81ED-38CB-653271B36D7A}"/>
              </a:ext>
            </a:extLst>
          </p:cNvPr>
          <p:cNvSpPr>
            <a:spLocks noGrp="1"/>
          </p:cNvSpPr>
          <p:nvPr>
            <p:ph type="title"/>
          </p:nvPr>
        </p:nvSpPr>
        <p:spPr/>
        <p:txBody>
          <a:bodyPr/>
          <a:lstStyle/>
          <a:p>
            <a:r>
              <a:rPr kumimoji="1" lang="en-US" altLang="ja-JP" dirty="0"/>
              <a:t>Prop.6 </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0741B9A-DBBD-A2CD-DE45-38DDC3B56116}"/>
                  </a:ext>
                </a:extLst>
              </p:cNvPr>
              <p:cNvSpPr>
                <a:spLocks noGrp="1"/>
              </p:cNvSpPr>
              <p:nvPr>
                <p:ph idx="1"/>
              </p:nvPr>
            </p:nvSpPr>
            <p:spPr>
              <a:xfrm>
                <a:off x="433953" y="1456840"/>
                <a:ext cx="11522989" cy="5215179"/>
              </a:xfrm>
            </p:spPr>
            <p:txBody>
              <a:bodyPr>
                <a:normAutofit fontScale="62500" lnSpcReduction="20000"/>
              </a:bodyPr>
              <a:lstStyle/>
              <a:p>
                <a:endParaRPr kumimoji="1" lang="en-US" altLang="ja-JP" dirty="0"/>
              </a:p>
              <a:p>
                <a:r>
                  <a:rPr lang="ja-JP" altLang="en-US" dirty="0"/>
                  <a:t>企業の利得は</a:t>
                </a:r>
                <a:r>
                  <a:rPr kumimoji="1" lang="ja-JP" altLang="en-US" dirty="0"/>
                  <a:t>（９）式</a:t>
                </a:r>
                <a:endParaRPr kumimoji="1" lang="en-US" altLang="ja-JP" dirty="0"/>
              </a:p>
              <a:p>
                <a:pPr lvl="1"/>
                <a14:m>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𝛽</m:t>
                        </m:r>
                      </m:num>
                      <m:den>
                        <m:r>
                          <a:rPr kumimoji="1" lang="en-US" altLang="ja-JP" b="0" i="1" smtClean="0">
                            <a:latin typeface="Cambria Math" panose="02040503050406030204" pitchFamily="18" charset="0"/>
                          </a:rPr>
                          <m:t>𝑟</m:t>
                        </m:r>
                      </m:den>
                    </m:f>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𝑠𝑄</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𝑟𝑇</m:t>
                                </m:r>
                              </m:sup>
                            </m:sSup>
                          </m:e>
                        </m:d>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𝐾𝑄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𝜋</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𝜃</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𝛽</m:t>
                    </m:r>
                    <m:r>
                      <a:rPr kumimoji="1" lang="en-US" altLang="ja-JP" b="0" i="1" smtClean="0">
                        <a:latin typeface="Cambria Math" panose="02040503050406030204" pitchFamily="18" charset="0"/>
                      </a:rPr>
                      <m:t>𝐹</m:t>
                    </m:r>
                  </m:oMath>
                </a14:m>
                <a:endParaRPr kumimoji="1" lang="en-US" altLang="ja-JP" dirty="0"/>
              </a:p>
              <a:p>
                <a:pPr lvl="1"/>
                <a14:m>
                  <m:oMath xmlns:m="http://schemas.openxmlformats.org/officeDocument/2006/math">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𝛽</m:t>
                        </m:r>
                      </m:num>
                      <m:den>
                        <m:r>
                          <a:rPr kumimoji="1" lang="en-US" altLang="ja-JP" b="0" i="1" smtClean="0">
                            <a:latin typeface="Cambria Math" panose="02040503050406030204" pitchFamily="18" charset="0"/>
                          </a:rPr>
                          <m:t>𝑟</m:t>
                        </m:r>
                      </m:den>
                    </m:f>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𝜅</m:t>
                                </m:r>
                              </m:num>
                              <m:den>
                                <m:r>
                                  <a:rPr kumimoji="1" lang="en-US" altLang="ja-JP" b="0" i="1" smtClean="0">
                                    <a:latin typeface="Cambria Math" panose="02040503050406030204" pitchFamily="18" charset="0"/>
                                  </a:rPr>
                                  <m:t>𝛽</m:t>
                                </m:r>
                              </m:den>
                            </m:f>
                          </m:e>
                        </m:d>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𝛽</m:t>
                        </m:r>
                        <m:r>
                          <a:rPr kumimoji="1" lang="en-US" altLang="ja-JP" b="0" i="1" smtClean="0">
                            <a:latin typeface="Cambria Math" panose="02040503050406030204" pitchFamily="18" charset="0"/>
                          </a:rPr>
                          <m:t>𝑄𝐹</m:t>
                        </m:r>
                      </m:num>
                      <m:den>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den>
                    </m:f>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𝜋</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𝜃</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𝛽</m:t>
                        </m:r>
                        <m:r>
                          <m:rPr>
                            <m:sty m:val="p"/>
                          </m:rPr>
                          <a:rPr kumimoji="1" lang="en-US" altLang="ja-JP" b="0" i="1" smtClean="0">
                            <a:latin typeface="Cambria Math" panose="02040503050406030204" pitchFamily="18" charset="0"/>
                          </a:rPr>
                          <m:t>QF</m:t>
                        </m:r>
                      </m:num>
                      <m:den>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den>
                    </m:f>
                  </m:oMath>
                </a14:m>
                <a:r>
                  <a:rPr kumimoji="1" lang="en-US" altLang="ja-JP" dirty="0"/>
                  <a:t> (22)</a:t>
                </a:r>
              </a:p>
              <a:p>
                <a:pPr lvl="1"/>
                <a:r>
                  <a:rPr lang="en-US" altLang="ja-JP" dirty="0"/>
                  <a:t>Full capacity principle</a:t>
                </a:r>
                <a:r>
                  <a:rPr lang="ja-JP" altLang="en-US" dirty="0"/>
                  <a:t>で</a:t>
                </a:r>
                <a14:m>
                  <m:oMath xmlns:m="http://schemas.openxmlformats.org/officeDocument/2006/math">
                    <m:r>
                      <a:rPr lang="en-US" altLang="ja-JP" b="0" i="1" smtClean="0">
                        <a:latin typeface="Cambria Math" panose="02040503050406030204" pitchFamily="18" charset="0"/>
                      </a:rPr>
                      <m:t>𝑞</m:t>
                    </m:r>
                    <m:r>
                      <a:rPr lang="en-US" altLang="ja-JP" b="0" i="1" smtClean="0">
                        <a:latin typeface="Cambria Math" panose="02040503050406030204" pitchFamily="18" charset="0"/>
                      </a:rPr>
                      <m:t>=</m:t>
                    </m:r>
                    <m:r>
                      <a:rPr lang="en-US" altLang="ja-JP" b="0" i="1" smtClean="0">
                        <a:latin typeface="Cambria Math" panose="02040503050406030204" pitchFamily="18" charset="0"/>
                      </a:rPr>
                      <m:t>𝑄</m:t>
                    </m:r>
                  </m:oMath>
                </a14:m>
                <a:r>
                  <a:rPr kumimoji="1" lang="ja-JP" altLang="en-US" dirty="0"/>
                  <a:t>としている</a:t>
                </a:r>
                <a:endParaRPr kumimoji="1" lang="en-US" altLang="ja-JP" dirty="0"/>
              </a:p>
              <a:p>
                <a14:m>
                  <m:oMath xmlns:m="http://schemas.openxmlformats.org/officeDocument/2006/math">
                    <m:r>
                      <a:rPr kumimoji="1" lang="en-US" altLang="ja-JP" b="0" i="1" smtClean="0">
                        <a:latin typeface="Cambria Math" panose="02040503050406030204" pitchFamily="18" charset="0"/>
                      </a:rPr>
                      <m:t>𝑄</m:t>
                    </m:r>
                  </m:oMath>
                </a14:m>
                <a:r>
                  <a:rPr kumimoji="1" lang="ja-JP" altLang="en-US" dirty="0"/>
                  <a:t>で微分して</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𝑃</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𝜅</m:t>
                            </m:r>
                          </m:num>
                          <m:den>
                            <m:r>
                              <a:rPr kumimoji="1" lang="en-US" altLang="ja-JP" b="0" i="1" smtClean="0">
                                <a:latin typeface="Cambria Math" panose="02040503050406030204" pitchFamily="18" charset="0"/>
                              </a:rPr>
                              <m:t>𝛽</m:t>
                            </m:r>
                          </m:den>
                        </m:f>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𝑟𝐹</m:t>
                        </m:r>
                      </m:num>
                      <m:den>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den>
                    </m:f>
                    <m:r>
                      <a:rPr kumimoji="1" lang="en-US" altLang="ja-JP" b="0" i="1" smtClean="0">
                        <a:latin typeface="Cambria Math" panose="02040503050406030204" pitchFamily="18" charset="0"/>
                      </a:rPr>
                      <m:t>=0</m:t>
                    </m:r>
                  </m:oMath>
                </a14:m>
                <a:r>
                  <a:rPr kumimoji="1" lang="ja-JP" altLang="en-US" dirty="0"/>
                  <a:t> </a:t>
                </a:r>
                <a:r>
                  <a:rPr kumimoji="1" lang="en-US" altLang="ja-JP" dirty="0"/>
                  <a:t>(23)</a:t>
                </a:r>
              </a:p>
              <a:p>
                <a:r>
                  <a:rPr lang="en-US" altLang="ja-JP" dirty="0"/>
                  <a:t>Donor</a:t>
                </a:r>
                <a:r>
                  <a:rPr lang="ja-JP" altLang="en-US" dirty="0"/>
                  <a:t>側の利得は</a:t>
                </a:r>
                <a:r>
                  <a:rPr lang="en-US" altLang="ja-JP" dirty="0"/>
                  <a:t>(8)</a:t>
                </a:r>
                <a:r>
                  <a:rPr lang="ja-JP" altLang="en-US" dirty="0"/>
                  <a:t>式より</a:t>
                </a:r>
                <a:endParaRPr lang="en-US" altLang="ja-JP" dirty="0"/>
              </a:p>
              <a:p>
                <a:pPr lvl="1"/>
                <a14:m>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𝛽</m:t>
                        </m:r>
                      </m:num>
                      <m:den>
                        <m:r>
                          <a:rPr kumimoji="1" lang="en-US" altLang="ja-JP" b="0" i="1" smtClean="0">
                            <a:latin typeface="Cambria Math" panose="02040503050406030204" pitchFamily="18" charset="0"/>
                          </a:rPr>
                          <m:t>𝑟</m:t>
                        </m:r>
                      </m:den>
                    </m:f>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𝑐𝑄</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𝑠𝑄</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𝑟𝑇</m:t>
                                </m:r>
                              </m:sup>
                            </m:sSup>
                          </m:e>
                        </m:d>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𝐹</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𝛽</m:t>
                        </m:r>
                      </m:num>
                      <m:den>
                        <m:r>
                          <a:rPr kumimoji="1" lang="en-US" altLang="ja-JP" b="0" i="1" smtClean="0">
                            <a:latin typeface="Cambria Math" panose="02040503050406030204" pitchFamily="18" charset="0"/>
                          </a:rPr>
                          <m:t>𝑟</m:t>
                        </m:r>
                      </m:den>
                    </m:f>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𝑐𝑄</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𝑟𝐹𝑄</m:t>
                            </m:r>
                          </m:num>
                          <m:den>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den>
                        </m:f>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𝐹</m:t>
                    </m:r>
                  </m:oMath>
                </a14:m>
                <a:r>
                  <a:rPr kumimoji="1" lang="ja-JP" altLang="en-US" dirty="0"/>
                  <a:t> </a:t>
                </a:r>
                <a:r>
                  <a:rPr kumimoji="1" lang="en-US" altLang="ja-JP" dirty="0"/>
                  <a:t>(24)</a:t>
                </a:r>
              </a:p>
              <a:p>
                <a:r>
                  <a:rPr lang="en-US" altLang="ja-JP" dirty="0"/>
                  <a:t>(20)</a:t>
                </a:r>
                <a:r>
                  <a:rPr lang="ja-JP" altLang="en-US" dirty="0"/>
                  <a:t>式の制約条件は</a:t>
                </a:r>
                <a:endParaRPr lang="en-US" altLang="ja-JP" dirty="0"/>
              </a:p>
              <a:p>
                <a:pPr lvl="1"/>
                <a14:m>
                  <m:oMath xmlns:m="http://schemas.openxmlformats.org/officeDocument/2006/math">
                    <m:r>
                      <a:rPr kumimoji="1" lang="en-US" altLang="ja-JP" b="0" i="1" smtClean="0">
                        <a:latin typeface="Cambria Math" panose="02040503050406030204" pitchFamily="18" charset="0"/>
                      </a:rPr>
                      <m:t>𝑄</m:t>
                    </m:r>
                    <m:r>
                      <a:rPr kumimoji="1" lang="en-US" altLang="ja-JP" b="0" i="1" smtClean="0">
                        <a:latin typeface="Cambria Math" panose="02040503050406030204" pitchFamily="18" charset="0"/>
                      </a:rPr>
                      <m:t>≤</m:t>
                    </m:r>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𝑞</m:t>
                        </m:r>
                      </m:e>
                    </m:acc>
                  </m:oMath>
                </a14:m>
                <a:r>
                  <a:rPr kumimoji="1" lang="ja-JP" altLang="en-US" dirty="0"/>
                  <a:t> </a:t>
                </a:r>
                <a:r>
                  <a:rPr kumimoji="1" lang="en-US" altLang="ja-JP" dirty="0"/>
                  <a:t>(25)</a:t>
                </a:r>
              </a:p>
              <a:p>
                <a:r>
                  <a:rPr lang="ja-JP" altLang="en-US" dirty="0"/>
                  <a:t>この問題は</a:t>
                </a:r>
                <a:r>
                  <a:rPr lang="en-US" altLang="ja-JP" dirty="0"/>
                  <a:t>(16)</a:t>
                </a:r>
                <a:r>
                  <a:rPr lang="ja-JP" altLang="en-US" dirty="0"/>
                  <a:t>式と同じ条件、つまり、補助金が無期限の場合と同じ解を出す</a:t>
                </a:r>
                <a:endParaRPr lang="en-US" altLang="ja-JP" dirty="0"/>
              </a:p>
              <a:p>
                <a:r>
                  <a:rPr lang="en-US" altLang="ja-JP" dirty="0"/>
                  <a:t>Prop.6</a:t>
                </a:r>
              </a:p>
              <a:p>
                <a:pPr lvl="1"/>
                <a:r>
                  <a:rPr lang="en-US" altLang="ja-JP" dirty="0"/>
                  <a:t>Supply commitment</a:t>
                </a:r>
                <a:r>
                  <a:rPr lang="ja-JP" altLang="en-US" dirty="0"/>
                  <a:t>は無期限補助金の場合と同じ効果を生み出す。つまり、</a:t>
                </a:r>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𝐹</m:t>
                        </m:r>
                      </m:e>
                      <m:sup>
                        <m:r>
                          <a:rPr lang="en-US" altLang="ja-JP" b="0" i="1" smtClean="0">
                            <a:latin typeface="Cambria Math" panose="02040503050406030204" pitchFamily="18" charset="0"/>
                          </a:rPr>
                          <m:t>𝑆𝐶</m:t>
                        </m:r>
                      </m:sup>
                    </m:sSup>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𝐹</m:t>
                        </m:r>
                      </m:e>
                      <m:sup>
                        <m:r>
                          <a:rPr lang="en-US" altLang="ja-JP" b="0" i="1" smtClean="0">
                            <a:latin typeface="Cambria Math" panose="02040503050406030204" pitchFamily="18" charset="0"/>
                          </a:rPr>
                          <m:t>𝑃𝑆</m:t>
                        </m:r>
                      </m:sup>
                    </m:sSup>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𝑆𝐶</m:t>
                        </m:r>
                      </m:sup>
                    </m:sSup>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oMath>
                </a14:m>
                <a:endParaRPr lang="en-US" altLang="ja-JP" dirty="0"/>
              </a:p>
              <a:p>
                <a:pPr lvl="1"/>
                <a:r>
                  <a:rPr lang="en-US" altLang="ja-JP" dirty="0"/>
                  <a:t>Supply commitment</a:t>
                </a:r>
                <a:r>
                  <a:rPr lang="ja-JP" altLang="en-US" dirty="0"/>
                  <a:t>が存在する条件は</a:t>
                </a:r>
                <a:r>
                  <a:rPr lang="en-US" altLang="ja-JP" dirty="0"/>
                  <a:t>Prop. 5</a:t>
                </a:r>
                <a:r>
                  <a:rPr lang="ja-JP" altLang="en-US" dirty="0"/>
                  <a:t>の</a:t>
                </a:r>
                <a:r>
                  <a:rPr lang="en-US" altLang="ja-JP" dirty="0"/>
                  <a:t>feasible, nontrivial framework AMC</a:t>
                </a:r>
                <a:r>
                  <a:rPr lang="ja-JP" altLang="en-US" dirty="0"/>
                  <a:t>の条件と同じ</a:t>
                </a:r>
                <a:endParaRPr lang="en-US" altLang="ja-JP" dirty="0"/>
              </a:p>
              <a:p>
                <a:pPr lvl="1"/>
                <a:r>
                  <a:rPr lang="en-US" altLang="ja-JP" dirty="0"/>
                  <a:t>Prop. 6</a:t>
                </a:r>
                <a:r>
                  <a:rPr lang="ja-JP" altLang="en-US" dirty="0"/>
                  <a:t>は</a:t>
                </a:r>
                <a14:m>
                  <m:oMath xmlns:m="http://schemas.openxmlformats.org/officeDocument/2006/math">
                    <m:r>
                      <a:rPr lang="en-US" altLang="ja-JP" b="0" i="1" smtClean="0">
                        <a:latin typeface="Cambria Math" panose="02040503050406030204" pitchFamily="18" charset="0"/>
                      </a:rPr>
                      <m:t>𝑠</m:t>
                    </m:r>
                    <m:r>
                      <a:rPr lang="en-US" altLang="ja-JP" b="0" i="1" smtClean="0">
                        <a:latin typeface="Cambria Math" panose="02040503050406030204" pitchFamily="18" charset="0"/>
                      </a:rPr>
                      <m:t>,</m:t>
                    </m:r>
                    <m:r>
                      <a:rPr lang="en-US" altLang="ja-JP" b="0" i="1" smtClean="0">
                        <a:latin typeface="Cambria Math" panose="02040503050406030204" pitchFamily="18" charset="0"/>
                      </a:rPr>
                      <m:t>𝑇</m:t>
                    </m:r>
                  </m:oMath>
                </a14:m>
                <a:r>
                  <a:rPr lang="ja-JP" altLang="en-US" dirty="0"/>
                  <a:t>に対する条件のみを導出し、</a:t>
                </a:r>
                <a:endParaRPr lang="en-US" altLang="ja-JP" dirty="0"/>
              </a:p>
              <a:p>
                <a:pPr lvl="2"/>
                <a14:m>
                  <m:oMath xmlns:m="http://schemas.openxmlformats.org/officeDocument/2006/math">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𝑠</m:t>
                        </m:r>
                      </m:num>
                      <m:den>
                        <m:r>
                          <a:rPr lang="en-US" altLang="ja-JP" b="0" i="1" smtClean="0">
                            <a:latin typeface="Cambria Math" panose="02040503050406030204" pitchFamily="18" charset="0"/>
                          </a:rPr>
                          <m:t>𝑟</m:t>
                        </m:r>
                      </m:den>
                    </m:f>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𝑒</m:t>
                            </m:r>
                          </m:e>
                          <m:sup>
                            <m:r>
                              <a:rPr lang="en-US" altLang="ja-JP" b="0" i="1" smtClean="0">
                                <a:latin typeface="Cambria Math" panose="02040503050406030204" pitchFamily="18" charset="0"/>
                              </a:rPr>
                              <m:t>−</m:t>
                            </m:r>
                            <m:r>
                              <a:rPr lang="en-US" altLang="ja-JP" b="0" i="1" smtClean="0">
                                <a:latin typeface="Cambria Math" panose="02040503050406030204" pitchFamily="18" charset="0"/>
                              </a:rPr>
                              <m:t>𝑟𝑇</m:t>
                            </m:r>
                          </m:sup>
                        </m:sSup>
                      </m:e>
                    </m:d>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𝐹</m:t>
                            </m:r>
                          </m:e>
                          <m:sup>
                            <m:r>
                              <a:rPr lang="en-US" altLang="ja-JP" b="0" i="1" smtClean="0">
                                <a:latin typeface="Cambria Math" panose="02040503050406030204" pitchFamily="18" charset="0"/>
                              </a:rPr>
                              <m:t>𝑆𝐶</m:t>
                            </m:r>
                          </m:sup>
                        </m:sSup>
                      </m:num>
                      <m:den>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𝑆𝐶</m:t>
                            </m:r>
                          </m:sup>
                        </m:sSup>
                      </m:den>
                    </m:f>
                  </m:oMath>
                </a14:m>
                <a:r>
                  <a:rPr lang="en-US" altLang="ja-JP" dirty="0"/>
                  <a:t> (26)</a:t>
                </a:r>
              </a:p>
            </p:txBody>
          </p:sp>
        </mc:Choice>
        <mc:Fallback xmlns="">
          <p:sp>
            <p:nvSpPr>
              <p:cNvPr id="3" name="コンテンツ プレースホルダー 2">
                <a:extLst>
                  <a:ext uri="{FF2B5EF4-FFF2-40B4-BE49-F238E27FC236}">
                    <a16:creationId xmlns:a16="http://schemas.microsoft.com/office/drawing/2014/main" id="{70741B9A-DBBD-A2CD-DE45-38DDC3B56116}"/>
                  </a:ext>
                </a:extLst>
              </p:cNvPr>
              <p:cNvSpPr>
                <a:spLocks noGrp="1" noRot="1" noChangeAspect="1" noMove="1" noResize="1" noEditPoints="1" noAdjustHandles="1" noChangeArrowheads="1" noChangeShapeType="1" noTextEdit="1"/>
              </p:cNvSpPr>
              <p:nvPr>
                <p:ph idx="1"/>
              </p:nvPr>
            </p:nvSpPr>
            <p:spPr>
              <a:xfrm>
                <a:off x="433953" y="1456840"/>
                <a:ext cx="11522989" cy="5215179"/>
              </a:xfrm>
              <a:blipFill>
                <a:blip r:embed="rId2"/>
                <a:stretch>
                  <a:fillRect l="-31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169999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D23178-2F75-8CF6-BFAC-834633CF665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CD5E6BA-DDFF-575D-C1D4-2024C31C19BB}"/>
              </a:ext>
            </a:extLst>
          </p:cNvPr>
          <p:cNvSpPr>
            <a:spLocks noGrp="1"/>
          </p:cNvSpPr>
          <p:nvPr>
            <p:ph idx="1"/>
          </p:nvPr>
        </p:nvSpPr>
        <p:spPr/>
        <p:txBody>
          <a:bodyPr>
            <a:normAutofit fontScale="92500" lnSpcReduction="10000"/>
          </a:bodyPr>
          <a:lstStyle/>
          <a:p>
            <a:r>
              <a:rPr kumimoji="1" lang="en-US" altLang="ja-JP" dirty="0">
                <a:highlight>
                  <a:srgbClr val="FFFF00"/>
                </a:highlight>
              </a:rPr>
              <a:t>The limiting case in which an arbitrarily large s is paid over an arbitrarily short AMC period is of particular interest. The limit is akin to having the donor purchase installed capacity at a linear price FSC=QSC per unit. Just as with a perpetual subsidy, which also involves a linear price, the donor behaves like a hybrid between a social planner and a linear-pricing monopsonist, increasingly like the latter the lower its bargaining power. Indeed, the same Lerner index formula from (17) also applies to a supply commitment. To avoid this monopsony distortion and thereby improve efficiency would require some sort of nonlinear contract. We will analyze one sort of nonlinear contract, a forcing contract, next</a:t>
            </a:r>
            <a:endParaRPr kumimoji="1" lang="ja-JP" altLang="en-US" dirty="0">
              <a:highlight>
                <a:srgbClr val="FFFF00"/>
              </a:highlight>
            </a:endParaRPr>
          </a:p>
        </p:txBody>
      </p:sp>
    </p:spTree>
    <p:extLst>
      <p:ext uri="{BB962C8B-B14F-4D97-AF65-F5344CB8AC3E}">
        <p14:creationId xmlns:p14="http://schemas.microsoft.com/office/powerpoint/2010/main" val="6782632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CC271-5EC0-D5C3-BCB1-4723505345C1}"/>
              </a:ext>
            </a:extLst>
          </p:cNvPr>
          <p:cNvSpPr>
            <a:spLocks noGrp="1"/>
          </p:cNvSpPr>
          <p:nvPr>
            <p:ph type="title"/>
          </p:nvPr>
        </p:nvSpPr>
        <p:spPr/>
        <p:txBody>
          <a:bodyPr/>
          <a:lstStyle/>
          <a:p>
            <a:r>
              <a:rPr kumimoji="1" lang="en-US" altLang="ja-JP" dirty="0"/>
              <a:t>3.7 Forcing Contract</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B718559-19B2-D667-71B3-D4EF53784210}"/>
                  </a:ext>
                </a:extLst>
              </p:cNvPr>
              <p:cNvSpPr>
                <a:spLocks noGrp="1"/>
              </p:cNvSpPr>
              <p:nvPr>
                <p:ph idx="1"/>
              </p:nvPr>
            </p:nvSpPr>
            <p:spPr/>
            <p:txBody>
              <a:bodyPr>
                <a:normAutofit fontScale="85000" lnSpcReduction="20000"/>
              </a:bodyPr>
              <a:lstStyle/>
              <a:p>
                <a:r>
                  <a:rPr kumimoji="1" lang="en-US" altLang="ja-JP" dirty="0">
                    <a:highlight>
                      <a:srgbClr val="FFFF00"/>
                    </a:highlight>
                  </a:rPr>
                  <a:t>Forcing contracts, which pay the subsidy to the firm if and only if it produces a specified level of output, can be used to improve upon all the policies previously analyzed</a:t>
                </a:r>
              </a:p>
              <a:p>
                <a:r>
                  <a:rPr kumimoji="1" lang="en-US" altLang="ja-JP" dirty="0">
                    <a:highlight>
                      <a:srgbClr val="FFFF00"/>
                    </a:highlight>
                  </a:rPr>
                  <a:t>a suitably designed forcing contract is optimal among the broad class of commitments satisfying individual rationality for the firm, allowing the donor to attain the integrated outcome.</a:t>
                </a:r>
              </a:p>
              <a:p>
                <a:r>
                  <a:rPr lang="ja-JP" altLang="en-US" dirty="0"/>
                  <a:t>証明は</a:t>
                </a:r>
                <a:r>
                  <a:rPr lang="en-US" altLang="ja-JP" dirty="0" err="1"/>
                  <a:t>App.A</a:t>
                </a:r>
                <a:endParaRPr kumimoji="1" lang="en-US" altLang="ja-JP" dirty="0"/>
              </a:p>
              <a:p>
                <a:r>
                  <a:rPr lang="en-US" altLang="ja-JP" dirty="0"/>
                  <a:t>Prop. 7</a:t>
                </a:r>
              </a:p>
              <a:p>
                <a:pPr lvl="1"/>
                <a:r>
                  <a:rPr kumimoji="1" lang="en-US" altLang="ja-JP" dirty="0"/>
                  <a:t>The donor’s optimal forcing contract involves a fund of size</a:t>
                </a:r>
              </a:p>
              <a:p>
                <a:pPr lvl="2"/>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𝐹</m:t>
                        </m:r>
                      </m:e>
                      <m:sup>
                        <m:r>
                          <a:rPr kumimoji="1" lang="en-US" altLang="ja-JP" b="0" i="1" smtClean="0">
                            <a:latin typeface="Cambria Math" panose="02040503050406030204" pitchFamily="18" charset="0"/>
                          </a:rPr>
                          <m:t>𝐹𝐶</m:t>
                        </m:r>
                      </m:sup>
                    </m:sSup>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𝛽</m:t>
                        </m:r>
                      </m:den>
                    </m:f>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𝜋</m:t>
                        </m:r>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𝑁𝐴</m:t>
                                </m:r>
                              </m:sup>
                            </m:s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𝜃</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𝜋</m:t>
                        </m:r>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𝐼𝑁</m:t>
                                </m:r>
                              </m:sup>
                            </m:s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𝜃</m:t>
                            </m:r>
                          </m:e>
                        </m:d>
                      </m:e>
                    </m:d>
                  </m:oMath>
                </a14:m>
                <a:r>
                  <a:rPr kumimoji="1" lang="en-US" altLang="ja-JP" dirty="0"/>
                  <a:t> (27)</a:t>
                </a:r>
              </a:p>
              <a:p>
                <a:pPr lvl="1"/>
                <a:r>
                  <a:rPr kumimoji="1" lang="en-US" altLang="ja-JP" dirty="0"/>
                  <a:t>  any subsidy satisfying </a:t>
                </a:r>
                <a14:m>
                  <m:oMath xmlns:m="http://schemas.openxmlformats.org/officeDocument/2006/math">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𝑟</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𝐹</m:t>
                            </m:r>
                          </m:e>
                          <m:sup>
                            <m:r>
                              <a:rPr kumimoji="1" lang="en-US" altLang="ja-JP" b="0" i="1" smtClean="0">
                                <a:latin typeface="Cambria Math" panose="02040503050406030204" pitchFamily="18" charset="0"/>
                              </a:rPr>
                              <m:t>𝐹𝐶</m:t>
                            </m:r>
                          </m:sup>
                        </m:sSup>
                      </m:num>
                      <m:den>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𝐼𝑁</m:t>
                            </m:r>
                          </m:sup>
                        </m:sSup>
                      </m:den>
                    </m:f>
                  </m:oMath>
                </a14:m>
                <a:r>
                  <a:rPr kumimoji="1" lang="en-US" altLang="ja-JP" dirty="0"/>
                  <a:t>, and a requirement to produce </a:t>
                </a: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𝐼𝑁</m:t>
                        </m:r>
                      </m:sup>
                    </m:sSup>
                  </m:oMath>
                </a14:m>
                <a:r>
                  <a:rPr kumimoji="1" lang="ja-JP" altLang="en-US" dirty="0"/>
                  <a:t> </a:t>
                </a:r>
                <a:r>
                  <a:rPr kumimoji="1" lang="en-US" altLang="ja-JP" dirty="0"/>
                  <a:t>during the AMC period. Equilibrium capacity and output under this contract equal </a:t>
                </a: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𝐼𝑁</m:t>
                        </m:r>
                      </m:sup>
                    </m:sSup>
                  </m:oMath>
                </a14:m>
                <a:r>
                  <a:rPr kumimoji="1" lang="en-US" altLang="ja-JP" dirty="0"/>
                  <a:t>. This forcing contract is the optimal policy among any that satisfy individual rationality for the firm. </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EB718559-19B2-D667-71B3-D4EF53784210}"/>
                  </a:ext>
                </a:extLst>
              </p:cNvPr>
              <p:cNvSpPr>
                <a:spLocks noGrp="1" noRot="1" noChangeAspect="1" noMove="1" noResize="1" noEditPoints="1" noAdjustHandles="1" noChangeArrowheads="1" noChangeShapeType="1" noTextEdit="1"/>
              </p:cNvSpPr>
              <p:nvPr>
                <p:ph idx="1"/>
              </p:nvPr>
            </p:nvSpPr>
            <p:spPr>
              <a:blipFill>
                <a:blip r:embed="rId2"/>
                <a:stretch>
                  <a:fillRect l="-812" t="-3081" r="-17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42447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F73A46-2639-41FF-C0F5-6EEED2C4AE24}"/>
              </a:ext>
            </a:extLst>
          </p:cNvPr>
          <p:cNvSpPr>
            <a:spLocks noGrp="1"/>
          </p:cNvSpPr>
          <p:nvPr>
            <p:ph type="title"/>
          </p:nvPr>
        </p:nvSpPr>
        <p:spPr/>
        <p:txBody>
          <a:bodyPr/>
          <a:lstStyle/>
          <a:p>
            <a:r>
              <a:rPr kumimoji="1" lang="ja-JP" altLang="en-US" dirty="0"/>
              <a:t>補足 </a:t>
            </a:r>
            <a:r>
              <a:rPr kumimoji="1" lang="en-US" altLang="ja-JP" dirty="0"/>
              <a:t>: </a:t>
            </a:r>
            <a:r>
              <a:rPr kumimoji="1" lang="ja-JP" altLang="en-US" dirty="0"/>
              <a:t>契約と組織の経済学　柳川</a:t>
            </a:r>
            <a:br>
              <a:rPr kumimoji="1" lang="en-US" altLang="ja-JP" dirty="0"/>
            </a:br>
            <a:r>
              <a:rPr kumimoji="1" lang="en-US" altLang="ja-JP" dirty="0"/>
              <a:t>Chap1. </a:t>
            </a:r>
            <a:r>
              <a:rPr kumimoji="1" lang="ja-JP" altLang="en-US" dirty="0"/>
              <a:t>不完備契約の考え方</a:t>
            </a:r>
          </a:p>
        </p:txBody>
      </p:sp>
      <p:sp>
        <p:nvSpPr>
          <p:cNvPr id="3" name="コンテンツ プレースホルダー 2">
            <a:extLst>
              <a:ext uri="{FF2B5EF4-FFF2-40B4-BE49-F238E27FC236}">
                <a16:creationId xmlns:a16="http://schemas.microsoft.com/office/drawing/2014/main" id="{06406B02-683E-534A-123D-DF94D08A294D}"/>
              </a:ext>
            </a:extLst>
          </p:cNvPr>
          <p:cNvSpPr>
            <a:spLocks noGrp="1"/>
          </p:cNvSpPr>
          <p:nvPr>
            <p:ph idx="1"/>
          </p:nvPr>
        </p:nvSpPr>
        <p:spPr/>
        <p:txBody>
          <a:bodyPr>
            <a:normAutofit fontScale="92500"/>
          </a:bodyPr>
          <a:lstStyle/>
          <a:p>
            <a:r>
              <a:rPr lang="ja-JP" altLang="en-US" dirty="0"/>
              <a:t>どんな複雑な契約でも費用なしで結ぶことのできる状況 </a:t>
            </a:r>
            <a:r>
              <a:rPr lang="en-US" altLang="ja-JP" dirty="0"/>
              <a:t>= </a:t>
            </a:r>
            <a:r>
              <a:rPr lang="ja-JP" altLang="en-US" dirty="0"/>
              <a:t>完備契約</a:t>
            </a:r>
            <a:endParaRPr lang="en-US" altLang="ja-JP" dirty="0"/>
          </a:p>
          <a:p>
            <a:r>
              <a:rPr kumimoji="1" lang="ja-JP" altLang="en-US" dirty="0"/>
              <a:t>コースの定理 </a:t>
            </a:r>
            <a:r>
              <a:rPr kumimoji="1" lang="en-US" altLang="ja-JP" dirty="0"/>
              <a:t>(</a:t>
            </a:r>
            <a:r>
              <a:rPr kumimoji="1" lang="ja-JP" altLang="en-US" dirty="0"/>
              <a:t>公害問題によく出てくる</a:t>
            </a:r>
            <a:r>
              <a:rPr kumimoji="1" lang="en-US" altLang="ja-JP" dirty="0"/>
              <a:t>)</a:t>
            </a:r>
          </a:p>
          <a:p>
            <a:pPr lvl="1"/>
            <a:r>
              <a:rPr lang="ja-JP" altLang="en-US" dirty="0"/>
              <a:t>外部性があっても、地域住民と工場との間で自由な交渉が行われ契約が結べるならば、パレート効率性が達成される。その際、工場に生産を行う権利を付与しようと、住民側に生産を止める権利を付与しようと、同じ効率的な生産量が実現する</a:t>
            </a:r>
            <a:endParaRPr lang="en-US" altLang="ja-JP" dirty="0"/>
          </a:p>
          <a:p>
            <a:r>
              <a:rPr lang="ja-JP" altLang="en-US" dirty="0"/>
              <a:t>コースの定理を一般化していくと、外部性や戦略的関係などによって通常効率性が達成されないと考えられる場合でも、当事者間の交渉と契約によってパレート効率性は実現される</a:t>
            </a:r>
            <a:endParaRPr lang="en-US" altLang="ja-JP" dirty="0"/>
          </a:p>
          <a:p>
            <a:r>
              <a:rPr kumimoji="1" lang="ja-JP" altLang="en-US" dirty="0"/>
              <a:t>しかし、現実はコースが認めているようにコースの定理が実現しない世界</a:t>
            </a:r>
            <a:r>
              <a:rPr lang="ja-JP" altLang="en-US" dirty="0"/>
              <a:t>。</a:t>
            </a:r>
            <a:endParaRPr kumimoji="1" lang="en-US" altLang="ja-JP" dirty="0"/>
          </a:p>
        </p:txBody>
      </p:sp>
    </p:spTree>
    <p:extLst>
      <p:ext uri="{BB962C8B-B14F-4D97-AF65-F5344CB8AC3E}">
        <p14:creationId xmlns:p14="http://schemas.microsoft.com/office/powerpoint/2010/main" val="2205413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B751E6-FD45-B591-5993-466F5CA069F6}"/>
              </a:ext>
            </a:extLst>
          </p:cNvPr>
          <p:cNvSpPr>
            <a:spLocks noGrp="1"/>
          </p:cNvSpPr>
          <p:nvPr>
            <p:ph type="title"/>
          </p:nvPr>
        </p:nvSpPr>
        <p:spPr/>
        <p:txBody>
          <a:bodyPr/>
          <a:lstStyle/>
          <a:p>
            <a:r>
              <a:rPr kumimoji="1" lang="ja-JP" altLang="en-US" dirty="0"/>
              <a:t>ホールドアップ問題</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5078A7A1-BB4B-A9E0-36AE-346DCB6F1D98}"/>
                  </a:ext>
                </a:extLst>
              </p:cNvPr>
              <p:cNvSpPr>
                <a:spLocks noGrp="1"/>
              </p:cNvSpPr>
              <p:nvPr>
                <p:ph idx="1"/>
              </p:nvPr>
            </p:nvSpPr>
            <p:spPr>
              <a:xfrm>
                <a:off x="673770" y="1640965"/>
                <a:ext cx="6212305" cy="4797151"/>
              </a:xfrm>
            </p:spPr>
            <p:txBody>
              <a:bodyPr>
                <a:normAutofit fontScale="62500" lnSpcReduction="20000"/>
              </a:bodyPr>
              <a:lstStyle/>
              <a:p>
                <a14:m>
                  <m:oMath xmlns:m="http://schemas.openxmlformats.org/officeDocument/2006/math">
                    <m:r>
                      <a:rPr lang="ja-JP" altLang="en-US" i="1" smtClean="0">
                        <a:latin typeface="Cambria Math" panose="02040503050406030204" pitchFamily="18" charset="0"/>
                      </a:rPr>
                      <m:t>ワクチンの効用関数</m:t>
                    </m:r>
                    <m:r>
                      <a:rPr lang="en-US" altLang="ja-JP" b="0" i="1" smtClean="0">
                        <a:latin typeface="Cambria Math" panose="02040503050406030204" pitchFamily="18" charset="0"/>
                      </a:rPr>
                      <m:t> : </m:t>
                    </m:r>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e>
                    </m:d>
                    <m:r>
                      <a:rPr kumimoji="1" lang="en-US" altLang="ja-JP" b="0" i="1" smtClean="0">
                        <a:latin typeface="Cambria Math" panose="02040503050406030204" pitchFamily="18" charset="0"/>
                      </a:rPr>
                      <m:t>=0,</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𝐵</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e>
                    </m:d>
                    <m:r>
                      <a:rPr kumimoji="1" lang="en-US" altLang="ja-JP" b="0" i="1" smtClean="0">
                        <a:latin typeface="Cambria Math" panose="02040503050406030204" pitchFamily="18" charset="0"/>
                      </a:rPr>
                      <m:t>&gt;0</m:t>
                    </m:r>
                    <m:r>
                      <a:rPr kumimoji="1" lang="en-US" altLang="ja-JP" b="0" i="0"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𝐵</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&lt;0</m:t>
                    </m:r>
                  </m:oMath>
                </a14:m>
                <a:endParaRPr kumimoji="1" lang="en-US" altLang="ja-JP" dirty="0"/>
              </a:p>
              <a:p>
                <a:r>
                  <a:rPr lang="ja-JP" altLang="en-US" dirty="0"/>
                  <a:t>企業が得られると予想する効用は</a:t>
                </a:r>
                <a:endParaRPr lang="en-US" altLang="ja-JP" dirty="0"/>
              </a:p>
              <a:p>
                <a:pPr lvl="1"/>
                <a14:m>
                  <m:oMath xmlns:m="http://schemas.openxmlformats.org/officeDocument/2006/math">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𝛽</m:t>
                        </m:r>
                      </m:num>
                      <m:den>
                        <m:r>
                          <a:rPr lang="en-US" altLang="ja-JP" b="0" i="1" smtClean="0">
                            <a:latin typeface="Cambria Math" panose="02040503050406030204" pitchFamily="18" charset="0"/>
                          </a:rPr>
                          <m:t>𝑟</m:t>
                        </m:r>
                      </m:den>
                    </m:f>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𝐵</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𝑄</m:t>
                            </m:r>
                          </m:e>
                        </m:d>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𝑐</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𝜅</m:t>
                                </m:r>
                              </m:num>
                              <m:den>
                                <m:r>
                                  <a:rPr lang="en-US" altLang="ja-JP" b="0" i="1" smtClean="0">
                                    <a:latin typeface="Cambria Math" panose="02040503050406030204" pitchFamily="18" charset="0"/>
                                  </a:rPr>
                                  <m:t>𝛽</m:t>
                                </m:r>
                              </m:den>
                            </m:f>
                          </m:e>
                        </m:d>
                        <m:r>
                          <a:rPr lang="en-US" altLang="ja-JP" b="0" i="1" smtClean="0">
                            <a:latin typeface="Cambria Math" panose="02040503050406030204" pitchFamily="18" charset="0"/>
                          </a:rPr>
                          <m:t>𝑄</m:t>
                        </m:r>
                      </m:e>
                    </m:d>
                  </m:oMath>
                </a14:m>
                <a:endParaRPr kumimoji="1" lang="en-US" altLang="ja-JP" dirty="0"/>
              </a:p>
              <a:p>
                <a:pPr lvl="1"/>
                <a:endParaRPr kumimoji="1" lang="en-US" altLang="ja-JP" dirty="0"/>
              </a:p>
              <a:p>
                <a:r>
                  <a:rPr kumimoji="1" lang="ja-JP" altLang="en-US" dirty="0"/>
                  <a:t>企業の交渉力が</a:t>
                </a:r>
                <a:r>
                  <a:rPr kumimoji="1" lang="en-US" altLang="ja-JP" dirty="0"/>
                  <a:t>1</a:t>
                </a:r>
                <a:r>
                  <a:rPr kumimoji="1" lang="ja-JP" altLang="en-US" dirty="0"/>
                  <a:t>の場合</a:t>
                </a:r>
                <a:endParaRPr kumimoji="1" lang="en-US" altLang="ja-JP" dirty="0"/>
              </a:p>
              <a:p>
                <a:pPr lvl="1"/>
                <a14:m>
                  <m:oMath xmlns:m="http://schemas.openxmlformats.org/officeDocument/2006/math">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𝑟</m:t>
                        </m:r>
                      </m:den>
                    </m:f>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𝐵</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𝑄</m:t>
                            </m:r>
                          </m:e>
                        </m:d>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𝑐</m:t>
                            </m:r>
                            <m:r>
                              <a:rPr lang="en-US" altLang="ja-JP" b="0" i="1" smtClean="0">
                                <a:latin typeface="Cambria Math" panose="02040503050406030204" pitchFamily="18" charset="0"/>
                              </a:rPr>
                              <m:t>+</m:t>
                            </m:r>
                            <m:r>
                              <a:rPr lang="en-US" altLang="ja-JP" b="0" i="1" smtClean="0">
                                <a:latin typeface="Cambria Math" panose="02040503050406030204" pitchFamily="18" charset="0"/>
                              </a:rPr>
                              <m:t>𝜅</m:t>
                            </m:r>
                          </m:e>
                        </m:d>
                        <m:r>
                          <a:rPr lang="en-US" altLang="ja-JP" b="0" i="1" smtClean="0">
                            <a:latin typeface="Cambria Math" panose="02040503050406030204" pitchFamily="18" charset="0"/>
                          </a:rPr>
                          <m:t>𝑄</m:t>
                        </m:r>
                      </m:e>
                    </m:d>
                  </m:oMath>
                </a14:m>
                <a:endParaRPr kumimoji="1" lang="en-US" altLang="ja-JP" dirty="0"/>
              </a:p>
              <a:p>
                <a:pPr lvl="1"/>
                <a:r>
                  <a:rPr kumimoji="1" lang="ja-JP" altLang="en-US" dirty="0"/>
                  <a:t>これが最大となる</a:t>
                </a:r>
                <a14:m>
                  <m:oMath xmlns:m="http://schemas.openxmlformats.org/officeDocument/2006/math">
                    <m:r>
                      <a:rPr kumimoji="1" lang="en-US" altLang="ja-JP" b="0" i="1" smtClean="0">
                        <a:latin typeface="Cambria Math" panose="02040503050406030204" pitchFamily="18" charset="0"/>
                      </a:rPr>
                      <m:t>𝑄</m:t>
                    </m:r>
                  </m:oMath>
                </a14:m>
                <a:r>
                  <a:rPr kumimoji="1" lang="ja-JP" altLang="en-US" dirty="0"/>
                  <a:t>は</a:t>
                </a:r>
                <a14:m>
                  <m:oMath xmlns:m="http://schemas.openxmlformats.org/officeDocument/2006/math">
                    <m:sSup>
                      <m:sSupPr>
                        <m:ctrlPr>
                          <a:rPr kumimoji="1" lang="en-US" altLang="ja-JP" b="0" i="1" dirty="0" smtClean="0">
                            <a:latin typeface="Cambria Math" panose="02040503050406030204" pitchFamily="18" charset="0"/>
                          </a:rPr>
                        </m:ctrlPr>
                      </m:sSupPr>
                      <m:e>
                        <m:r>
                          <a:rPr kumimoji="1" lang="en-US" altLang="ja-JP" b="0" i="1" dirty="0" smtClean="0">
                            <a:latin typeface="Cambria Math" panose="02040503050406030204" pitchFamily="18" charset="0"/>
                          </a:rPr>
                          <m:t>𝐵</m:t>
                        </m:r>
                      </m:e>
                      <m:sup>
                        <m:r>
                          <a:rPr kumimoji="1" lang="en-US" altLang="ja-JP" b="0" i="1" dirty="0" smtClean="0">
                            <a:latin typeface="Cambria Math" panose="02040503050406030204" pitchFamily="18" charset="0"/>
                          </a:rPr>
                          <m:t>′</m:t>
                        </m:r>
                      </m:sup>
                    </m:sSup>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𝑄</m:t>
                        </m:r>
                      </m:e>
                    </m:d>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𝑐</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𝜅</m:t>
                    </m:r>
                  </m:oMath>
                </a14:m>
                <a:endParaRPr kumimoji="1" lang="en-US" altLang="ja-JP" dirty="0"/>
              </a:p>
              <a:p>
                <a:pPr lvl="1"/>
                <a:r>
                  <a:rPr lang="ja-JP" altLang="en-US" dirty="0"/>
                  <a:t>つまり、</a:t>
                </a:r>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𝐼𝑁</m:t>
                        </m:r>
                      </m:sup>
                    </m:sSup>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𝐵</m:t>
                                </m:r>
                              </m:e>
                              <m:sup>
                                <m:r>
                                  <a:rPr lang="en-US" altLang="ja-JP" b="0" i="1" smtClean="0">
                                    <a:latin typeface="Cambria Math" panose="02040503050406030204" pitchFamily="18" charset="0"/>
                                  </a:rPr>
                                  <m:t>′</m:t>
                                </m:r>
                              </m:sup>
                            </m:sSup>
                          </m:e>
                        </m:d>
                      </m:e>
                      <m:sup>
                        <m:r>
                          <a:rPr lang="en-US" altLang="ja-JP" b="0" i="1" smtClean="0">
                            <a:latin typeface="Cambria Math" panose="02040503050406030204" pitchFamily="18" charset="0"/>
                          </a:rPr>
                          <m:t>−1</m:t>
                        </m:r>
                      </m:sup>
                    </m:sSup>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𝑐</m:t>
                        </m:r>
                        <m:r>
                          <a:rPr lang="en-US" altLang="ja-JP" b="0" i="1" smtClean="0">
                            <a:latin typeface="Cambria Math" panose="02040503050406030204" pitchFamily="18" charset="0"/>
                          </a:rPr>
                          <m:t>+</m:t>
                        </m:r>
                        <m:r>
                          <a:rPr lang="en-US" altLang="ja-JP" b="0" i="1" smtClean="0">
                            <a:latin typeface="Cambria Math" panose="02040503050406030204" pitchFamily="18" charset="0"/>
                          </a:rPr>
                          <m:t>𝜅</m:t>
                        </m:r>
                      </m:e>
                    </m:d>
                  </m:oMath>
                </a14:m>
                <a:endParaRPr kumimoji="1" lang="en-US" altLang="ja-JP" dirty="0"/>
              </a:p>
              <a:p>
                <a:r>
                  <a:rPr lang="ja-JP" altLang="en-US" dirty="0"/>
                  <a:t>企業の交渉力が</a:t>
                </a:r>
                <a14:m>
                  <m:oMath xmlns:m="http://schemas.openxmlformats.org/officeDocument/2006/math">
                    <m:r>
                      <a:rPr lang="en-US" altLang="ja-JP" b="0" i="1" smtClean="0">
                        <a:latin typeface="Cambria Math" panose="02040503050406030204" pitchFamily="18" charset="0"/>
                      </a:rPr>
                      <m:t>𝛽</m:t>
                    </m:r>
                    <m:r>
                      <a:rPr lang="en-US" altLang="ja-JP" b="0" i="1" smtClean="0">
                        <a:latin typeface="Cambria Math" panose="02040503050406030204" pitchFamily="18" charset="0"/>
                      </a:rPr>
                      <m:t>&lt;1</m:t>
                    </m:r>
                  </m:oMath>
                </a14:m>
                <a:r>
                  <a:rPr kumimoji="1" lang="ja-JP" altLang="en-US" dirty="0"/>
                  <a:t>の場合</a:t>
                </a:r>
                <a:endParaRPr kumimoji="1" lang="en-US" altLang="ja-JP" dirty="0"/>
              </a:p>
              <a:p>
                <a:pPr lvl="1"/>
                <a14:m>
                  <m:oMath xmlns:m="http://schemas.openxmlformats.org/officeDocument/2006/math">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𝛽</m:t>
                        </m:r>
                      </m:num>
                      <m:den>
                        <m:r>
                          <a:rPr lang="en-US" altLang="ja-JP" b="0" i="1" smtClean="0">
                            <a:latin typeface="Cambria Math" panose="02040503050406030204" pitchFamily="18" charset="0"/>
                          </a:rPr>
                          <m:t>𝑟</m:t>
                        </m:r>
                      </m:den>
                    </m:f>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𝐵</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𝑄</m:t>
                            </m:r>
                          </m:e>
                        </m:d>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𝑐</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𝜅</m:t>
                                </m:r>
                              </m:num>
                              <m:den>
                                <m:r>
                                  <a:rPr lang="en-US" altLang="ja-JP" b="0" i="1" smtClean="0">
                                    <a:latin typeface="Cambria Math" panose="02040503050406030204" pitchFamily="18" charset="0"/>
                                  </a:rPr>
                                  <m:t>𝛽</m:t>
                                </m:r>
                              </m:den>
                            </m:f>
                          </m:e>
                        </m:d>
                        <m:r>
                          <a:rPr lang="en-US" altLang="ja-JP" b="0" i="1" smtClean="0">
                            <a:latin typeface="Cambria Math" panose="02040503050406030204" pitchFamily="18" charset="0"/>
                          </a:rPr>
                          <m:t>𝑄</m:t>
                        </m:r>
                      </m:e>
                    </m:d>
                  </m:oMath>
                </a14:m>
                <a:endParaRPr kumimoji="1" lang="en-US" altLang="ja-JP" dirty="0"/>
              </a:p>
              <a:p>
                <a:pPr lvl="1"/>
                <a:r>
                  <a:rPr lang="ja-JP" altLang="en-US" dirty="0"/>
                  <a:t>これが最大となるのは</a:t>
                </a:r>
                <a14:m>
                  <m:oMath xmlns:m="http://schemas.openxmlformats.org/officeDocument/2006/math">
                    <m:sSup>
                      <m:sSupPr>
                        <m:ctrlPr>
                          <a:rPr kumimoji="1" lang="en-US" altLang="ja-JP" b="0" i="1" dirty="0" smtClean="0">
                            <a:latin typeface="Cambria Math" panose="02040503050406030204" pitchFamily="18" charset="0"/>
                          </a:rPr>
                        </m:ctrlPr>
                      </m:sSupPr>
                      <m:e>
                        <m:r>
                          <a:rPr kumimoji="1" lang="en-US" altLang="ja-JP" b="0" i="1" dirty="0" smtClean="0">
                            <a:latin typeface="Cambria Math" panose="02040503050406030204" pitchFamily="18" charset="0"/>
                          </a:rPr>
                          <m:t>𝐵</m:t>
                        </m:r>
                      </m:e>
                      <m:sup>
                        <m:r>
                          <a:rPr kumimoji="1" lang="en-US" altLang="ja-JP" b="0" i="1" dirty="0" smtClean="0">
                            <a:latin typeface="Cambria Math" panose="02040503050406030204" pitchFamily="18" charset="0"/>
                          </a:rPr>
                          <m:t>′</m:t>
                        </m:r>
                      </m:sup>
                    </m:sSup>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𝑄</m:t>
                        </m:r>
                      </m:e>
                    </m:d>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𝑐</m:t>
                    </m:r>
                    <m:r>
                      <a:rPr kumimoji="1" lang="en-US" altLang="ja-JP" b="0" i="1" dirty="0" smtClean="0">
                        <a:latin typeface="Cambria Math" panose="02040503050406030204" pitchFamily="18" charset="0"/>
                      </a:rPr>
                      <m:t>+</m:t>
                    </m:r>
                    <m:f>
                      <m:fPr>
                        <m:ctrlPr>
                          <a:rPr kumimoji="1" lang="en-US" altLang="ja-JP" b="0" i="1" dirty="0" smtClean="0">
                            <a:latin typeface="Cambria Math" panose="02040503050406030204" pitchFamily="18" charset="0"/>
                          </a:rPr>
                        </m:ctrlPr>
                      </m:fPr>
                      <m:num>
                        <m:r>
                          <a:rPr kumimoji="1" lang="en-US" altLang="ja-JP" b="0" i="1" dirty="0" smtClean="0">
                            <a:latin typeface="Cambria Math" panose="02040503050406030204" pitchFamily="18" charset="0"/>
                          </a:rPr>
                          <m:t>𝜅</m:t>
                        </m:r>
                      </m:num>
                      <m:den>
                        <m:r>
                          <a:rPr kumimoji="1" lang="en-US" altLang="ja-JP" b="0" i="1" dirty="0" smtClean="0">
                            <a:latin typeface="Cambria Math" panose="02040503050406030204" pitchFamily="18" charset="0"/>
                          </a:rPr>
                          <m:t>𝛽</m:t>
                        </m:r>
                      </m:den>
                    </m:f>
                  </m:oMath>
                </a14:m>
                <a:endParaRPr kumimoji="1" lang="en-US" altLang="ja-JP" dirty="0"/>
              </a:p>
              <a:p>
                <a:pPr lvl="1"/>
                <a:r>
                  <a:rPr lang="ja-JP" altLang="en-US" dirty="0"/>
                  <a:t>つまり、</a:t>
                </a:r>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𝑁𝐴</m:t>
                        </m:r>
                      </m:sup>
                    </m:sSup>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𝐵</m:t>
                                </m:r>
                              </m:e>
                              <m:sup>
                                <m:r>
                                  <a:rPr lang="en-US" altLang="ja-JP" b="0" i="1" smtClean="0">
                                    <a:latin typeface="Cambria Math" panose="02040503050406030204" pitchFamily="18" charset="0"/>
                                  </a:rPr>
                                  <m:t>′</m:t>
                                </m:r>
                              </m:sup>
                            </m:sSup>
                          </m:e>
                        </m:d>
                      </m:e>
                      <m:sup>
                        <m:r>
                          <a:rPr lang="en-US" altLang="ja-JP" b="0" i="1" smtClean="0">
                            <a:latin typeface="Cambria Math" panose="02040503050406030204" pitchFamily="18" charset="0"/>
                          </a:rPr>
                          <m:t>−1</m:t>
                        </m:r>
                      </m:sup>
                    </m:sSup>
                    <m:d>
                      <m:dPr>
                        <m:ctrlPr>
                          <a:rPr lang="en-US" altLang="ja-JP" b="0" i="1" smtClean="0">
                            <a:latin typeface="Cambria Math" panose="02040503050406030204" pitchFamily="18" charset="0"/>
                          </a:rPr>
                        </m:ctrlPr>
                      </m:dPr>
                      <m:e>
                        <m:r>
                          <a:rPr lang="en-US" altLang="ja-JP" i="1">
                            <a:latin typeface="Cambria Math" panose="02040503050406030204" pitchFamily="18" charset="0"/>
                          </a:rPr>
                          <m:t>𝑐</m:t>
                        </m:r>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𝜅</m:t>
                            </m:r>
                          </m:num>
                          <m:den>
                            <m:r>
                              <a:rPr lang="en-US" altLang="ja-JP" i="1">
                                <a:latin typeface="Cambria Math" panose="02040503050406030204" pitchFamily="18" charset="0"/>
                              </a:rPr>
                              <m:t>𝛽</m:t>
                            </m:r>
                          </m:den>
                        </m:f>
                      </m:e>
                    </m:d>
                  </m:oMath>
                </a14:m>
                <a:endParaRPr kumimoji="1" lang="en-US" altLang="ja-JP" dirty="0"/>
              </a:p>
              <a:p>
                <a:r>
                  <a:rPr lang="ja-JP" altLang="en-US" dirty="0"/>
                  <a:t>つまり、</a:t>
                </a:r>
                <a14:m>
                  <m:oMath xmlns:m="http://schemas.openxmlformats.org/officeDocument/2006/math">
                    <m:sSup>
                      <m:sSupPr>
                        <m:ctrlPr>
                          <a:rPr lang="en-US" altLang="ja-JP" b="1" i="1" smtClean="0">
                            <a:latin typeface="Cambria Math" panose="02040503050406030204" pitchFamily="18" charset="0"/>
                          </a:rPr>
                        </m:ctrlPr>
                      </m:sSupPr>
                      <m:e>
                        <m:r>
                          <a:rPr lang="en-US" altLang="ja-JP" b="1" i="1" smtClean="0">
                            <a:latin typeface="Cambria Math" panose="02040503050406030204" pitchFamily="18" charset="0"/>
                          </a:rPr>
                          <m:t>𝑸</m:t>
                        </m:r>
                      </m:e>
                      <m:sup>
                        <m:r>
                          <a:rPr lang="en-US" altLang="ja-JP" b="1" i="1" smtClean="0">
                            <a:latin typeface="Cambria Math" panose="02040503050406030204" pitchFamily="18" charset="0"/>
                          </a:rPr>
                          <m:t>𝑰𝑵</m:t>
                        </m:r>
                      </m:sup>
                    </m:sSup>
                    <m:r>
                      <a:rPr lang="en-US" altLang="ja-JP" b="1" i="1" smtClean="0">
                        <a:latin typeface="Cambria Math" panose="02040503050406030204" pitchFamily="18" charset="0"/>
                      </a:rPr>
                      <m:t>&gt;</m:t>
                    </m:r>
                    <m:sSup>
                      <m:sSupPr>
                        <m:ctrlPr>
                          <a:rPr lang="en-US" altLang="ja-JP" b="1" i="1" smtClean="0">
                            <a:latin typeface="Cambria Math" panose="02040503050406030204" pitchFamily="18" charset="0"/>
                          </a:rPr>
                        </m:ctrlPr>
                      </m:sSupPr>
                      <m:e>
                        <m:r>
                          <a:rPr lang="en-US" altLang="ja-JP" b="1" i="1" smtClean="0">
                            <a:latin typeface="Cambria Math" panose="02040503050406030204" pitchFamily="18" charset="0"/>
                          </a:rPr>
                          <m:t>𝑸</m:t>
                        </m:r>
                      </m:e>
                      <m:sup>
                        <m:r>
                          <a:rPr lang="en-US" altLang="ja-JP" b="1" i="1" smtClean="0">
                            <a:latin typeface="Cambria Math" panose="02040503050406030204" pitchFamily="18" charset="0"/>
                          </a:rPr>
                          <m:t>𝑵𝑨</m:t>
                        </m:r>
                      </m:sup>
                    </m:sSup>
                  </m:oMath>
                </a14:m>
                <a:r>
                  <a:rPr kumimoji="1" lang="ja-JP" altLang="en-US" b="1" dirty="0"/>
                  <a:t>となる：ホールドアップ問題</a:t>
                </a:r>
                <a:endParaRPr kumimoji="1" lang="en-US" altLang="ja-JP" b="1" dirty="0"/>
              </a:p>
              <a:p>
                <a:pPr lvl="1"/>
                <a:r>
                  <a:rPr lang="ja-JP" altLang="en-US" dirty="0"/>
                  <a:t>企業は、取り分が少ないことを予想して、供給</a:t>
                </a:r>
                <a14:m>
                  <m:oMath xmlns:m="http://schemas.openxmlformats.org/officeDocument/2006/math">
                    <m:r>
                      <a:rPr lang="en-US" altLang="ja-JP" b="0" i="1" smtClean="0">
                        <a:latin typeface="Cambria Math" panose="02040503050406030204" pitchFamily="18" charset="0"/>
                      </a:rPr>
                      <m:t>𝑄</m:t>
                    </m:r>
                  </m:oMath>
                </a14:m>
                <a:r>
                  <a:rPr lang="ja-JP" altLang="en-US" dirty="0"/>
                  <a:t>を過少にしてしまう。</a:t>
                </a:r>
                <a:endParaRPr kumimoji="1" lang="en-US" altLang="ja-JP" dirty="0"/>
              </a:p>
            </p:txBody>
          </p:sp>
        </mc:Choice>
        <mc:Fallback>
          <p:sp>
            <p:nvSpPr>
              <p:cNvPr id="3" name="コンテンツ プレースホルダー 2">
                <a:extLst>
                  <a:ext uri="{FF2B5EF4-FFF2-40B4-BE49-F238E27FC236}">
                    <a16:creationId xmlns:a16="http://schemas.microsoft.com/office/drawing/2014/main" id="{5078A7A1-BB4B-A9E0-36AE-346DCB6F1D98}"/>
                  </a:ext>
                </a:extLst>
              </p:cNvPr>
              <p:cNvSpPr>
                <a:spLocks noGrp="1" noRot="1" noChangeAspect="1" noMove="1" noResize="1" noEditPoints="1" noAdjustHandles="1" noChangeArrowheads="1" noChangeShapeType="1" noTextEdit="1"/>
              </p:cNvSpPr>
              <p:nvPr>
                <p:ph idx="1"/>
              </p:nvPr>
            </p:nvSpPr>
            <p:spPr>
              <a:xfrm>
                <a:off x="673770" y="1640965"/>
                <a:ext cx="6212305" cy="4797151"/>
              </a:xfrm>
              <a:blipFill>
                <a:blip r:embed="rId2"/>
                <a:stretch>
                  <a:fillRect l="-687" t="-889"/>
                </a:stretch>
              </a:blipFill>
            </p:spPr>
            <p:txBody>
              <a:bodyPr/>
              <a:lstStyle/>
              <a:p>
                <a:r>
                  <a:rPr lang="ja-JP" altLang="en-US">
                    <a:noFill/>
                  </a:rPr>
                  <a:t> </a:t>
                </a:r>
              </a:p>
            </p:txBody>
          </p:sp>
        </mc:Fallback>
      </mc:AlternateContent>
      <p:cxnSp>
        <p:nvCxnSpPr>
          <p:cNvPr id="5" name="直線矢印コネクタ 4">
            <a:extLst>
              <a:ext uri="{FF2B5EF4-FFF2-40B4-BE49-F238E27FC236}">
                <a16:creationId xmlns:a16="http://schemas.microsoft.com/office/drawing/2014/main" id="{D5BC7939-FF99-CC21-DEFB-04331ACBDFAF}"/>
              </a:ext>
            </a:extLst>
          </p:cNvPr>
          <p:cNvCxnSpPr/>
          <p:nvPr/>
        </p:nvCxnSpPr>
        <p:spPr>
          <a:xfrm>
            <a:off x="7684168" y="3765174"/>
            <a:ext cx="35533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EAE4B1CA-50C8-0A10-E454-B4CE1828CACF}"/>
              </a:ext>
            </a:extLst>
          </p:cNvPr>
          <p:cNvCxnSpPr/>
          <p:nvPr/>
        </p:nvCxnSpPr>
        <p:spPr>
          <a:xfrm flipV="1">
            <a:off x="7684168" y="1647616"/>
            <a:ext cx="0" cy="2117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フリーフォーム: 図形 7">
                <a:extLst>
                  <a:ext uri="{FF2B5EF4-FFF2-40B4-BE49-F238E27FC236}">
                    <a16:creationId xmlns:a16="http://schemas.microsoft.com/office/drawing/2014/main" id="{BE1F33EE-257E-427D-57CF-97F0400B58BF}"/>
                  </a:ext>
                </a:extLst>
              </p:cNvPr>
              <p:cNvSpPr/>
              <p:nvPr/>
            </p:nvSpPr>
            <p:spPr>
              <a:xfrm>
                <a:off x="7700210" y="1639595"/>
                <a:ext cx="3328737" cy="2133600"/>
              </a:xfrm>
              <a:custGeom>
                <a:avLst/>
                <a:gdLst>
                  <a:gd name="connsiteX0" fmla="*/ 0 w 3328737"/>
                  <a:gd name="connsiteY0" fmla="*/ 2133600 h 2133600"/>
                  <a:gd name="connsiteX1" fmla="*/ 32084 w 3328737"/>
                  <a:gd name="connsiteY1" fmla="*/ 2045368 h 2133600"/>
                  <a:gd name="connsiteX2" fmla="*/ 48127 w 3328737"/>
                  <a:gd name="connsiteY2" fmla="*/ 1965157 h 2133600"/>
                  <a:gd name="connsiteX3" fmla="*/ 80211 w 3328737"/>
                  <a:gd name="connsiteY3" fmla="*/ 1900989 h 2133600"/>
                  <a:gd name="connsiteX4" fmla="*/ 112295 w 3328737"/>
                  <a:gd name="connsiteY4" fmla="*/ 1836821 h 2133600"/>
                  <a:gd name="connsiteX5" fmla="*/ 152400 w 3328737"/>
                  <a:gd name="connsiteY5" fmla="*/ 1764631 h 2133600"/>
                  <a:gd name="connsiteX6" fmla="*/ 176463 w 3328737"/>
                  <a:gd name="connsiteY6" fmla="*/ 1732547 h 2133600"/>
                  <a:gd name="connsiteX7" fmla="*/ 280737 w 3328737"/>
                  <a:gd name="connsiteY7" fmla="*/ 1572126 h 2133600"/>
                  <a:gd name="connsiteX8" fmla="*/ 336884 w 3328737"/>
                  <a:gd name="connsiteY8" fmla="*/ 1507957 h 2133600"/>
                  <a:gd name="connsiteX9" fmla="*/ 376990 w 3328737"/>
                  <a:gd name="connsiteY9" fmla="*/ 1435768 h 2133600"/>
                  <a:gd name="connsiteX10" fmla="*/ 561474 w 3328737"/>
                  <a:gd name="connsiteY10" fmla="*/ 1235242 h 2133600"/>
                  <a:gd name="connsiteX11" fmla="*/ 617621 w 3328737"/>
                  <a:gd name="connsiteY11" fmla="*/ 1171073 h 2133600"/>
                  <a:gd name="connsiteX12" fmla="*/ 673769 w 3328737"/>
                  <a:gd name="connsiteY12" fmla="*/ 1130968 h 2133600"/>
                  <a:gd name="connsiteX13" fmla="*/ 890337 w 3328737"/>
                  <a:gd name="connsiteY13" fmla="*/ 922421 h 2133600"/>
                  <a:gd name="connsiteX14" fmla="*/ 954506 w 3328737"/>
                  <a:gd name="connsiteY14" fmla="*/ 874294 h 2133600"/>
                  <a:gd name="connsiteX15" fmla="*/ 1010653 w 3328737"/>
                  <a:gd name="connsiteY15" fmla="*/ 826168 h 2133600"/>
                  <a:gd name="connsiteX16" fmla="*/ 1074821 w 3328737"/>
                  <a:gd name="connsiteY16" fmla="*/ 786063 h 2133600"/>
                  <a:gd name="connsiteX17" fmla="*/ 1122948 w 3328737"/>
                  <a:gd name="connsiteY17" fmla="*/ 745957 h 2133600"/>
                  <a:gd name="connsiteX18" fmla="*/ 1275348 w 3328737"/>
                  <a:gd name="connsiteY18" fmla="*/ 657726 h 2133600"/>
                  <a:gd name="connsiteX19" fmla="*/ 1419727 w 3328737"/>
                  <a:gd name="connsiteY19" fmla="*/ 593557 h 2133600"/>
                  <a:gd name="connsiteX20" fmla="*/ 1596190 w 3328737"/>
                  <a:gd name="connsiteY20" fmla="*/ 505326 h 2133600"/>
                  <a:gd name="connsiteX21" fmla="*/ 1660358 w 3328737"/>
                  <a:gd name="connsiteY21" fmla="*/ 473242 h 2133600"/>
                  <a:gd name="connsiteX22" fmla="*/ 1724527 w 3328737"/>
                  <a:gd name="connsiteY22" fmla="*/ 449178 h 2133600"/>
                  <a:gd name="connsiteX23" fmla="*/ 1876927 w 3328737"/>
                  <a:gd name="connsiteY23" fmla="*/ 376989 h 2133600"/>
                  <a:gd name="connsiteX24" fmla="*/ 2037348 w 3328737"/>
                  <a:gd name="connsiteY24" fmla="*/ 320842 h 2133600"/>
                  <a:gd name="connsiteX25" fmla="*/ 2125579 w 3328737"/>
                  <a:gd name="connsiteY25" fmla="*/ 288757 h 2133600"/>
                  <a:gd name="connsiteX26" fmla="*/ 2269958 w 3328737"/>
                  <a:gd name="connsiteY26" fmla="*/ 240631 h 2133600"/>
                  <a:gd name="connsiteX27" fmla="*/ 2358190 w 3328737"/>
                  <a:gd name="connsiteY27" fmla="*/ 208547 h 2133600"/>
                  <a:gd name="connsiteX28" fmla="*/ 2422358 w 3328737"/>
                  <a:gd name="connsiteY28" fmla="*/ 184484 h 2133600"/>
                  <a:gd name="connsiteX29" fmla="*/ 2574758 w 3328737"/>
                  <a:gd name="connsiteY29" fmla="*/ 136357 h 2133600"/>
                  <a:gd name="connsiteX30" fmla="*/ 2638927 w 3328737"/>
                  <a:gd name="connsiteY30" fmla="*/ 112294 h 2133600"/>
                  <a:gd name="connsiteX31" fmla="*/ 2831432 w 3328737"/>
                  <a:gd name="connsiteY31" fmla="*/ 72189 h 2133600"/>
                  <a:gd name="connsiteX32" fmla="*/ 2903621 w 3328737"/>
                  <a:gd name="connsiteY32" fmla="*/ 56147 h 2133600"/>
                  <a:gd name="connsiteX33" fmla="*/ 2951748 w 3328737"/>
                  <a:gd name="connsiteY33" fmla="*/ 48126 h 2133600"/>
                  <a:gd name="connsiteX34" fmla="*/ 3015916 w 3328737"/>
                  <a:gd name="connsiteY34" fmla="*/ 32084 h 2133600"/>
                  <a:gd name="connsiteX35" fmla="*/ 3096127 w 3328737"/>
                  <a:gd name="connsiteY35" fmla="*/ 24063 h 2133600"/>
                  <a:gd name="connsiteX36" fmla="*/ 3216442 w 3328737"/>
                  <a:gd name="connsiteY36" fmla="*/ 8021 h 2133600"/>
                  <a:gd name="connsiteX37" fmla="*/ 3328737 w 3328737"/>
                  <a:gd name="connsiteY37" fmla="*/ 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28737" h="2133600">
                    <a:moveTo>
                      <a:pt x="0" y="2133600"/>
                    </a:moveTo>
                    <a:cubicBezTo>
                      <a:pt x="22999" y="2018603"/>
                      <a:pt x="-13153" y="2181075"/>
                      <a:pt x="32084" y="2045368"/>
                    </a:cubicBezTo>
                    <a:cubicBezTo>
                      <a:pt x="44007" y="2009601"/>
                      <a:pt x="34746" y="1997271"/>
                      <a:pt x="48127" y="1965157"/>
                    </a:cubicBezTo>
                    <a:cubicBezTo>
                      <a:pt x="57325" y="1943083"/>
                      <a:pt x="69516" y="1922378"/>
                      <a:pt x="80211" y="1900989"/>
                    </a:cubicBezTo>
                    <a:lnTo>
                      <a:pt x="112295" y="1836821"/>
                    </a:lnTo>
                    <a:cubicBezTo>
                      <a:pt x="127586" y="1806238"/>
                      <a:pt x="132254" y="1794850"/>
                      <a:pt x="152400" y="1764631"/>
                    </a:cubicBezTo>
                    <a:cubicBezTo>
                      <a:pt x="159815" y="1753508"/>
                      <a:pt x="169286" y="1743825"/>
                      <a:pt x="176463" y="1732547"/>
                    </a:cubicBezTo>
                    <a:cubicBezTo>
                      <a:pt x="221321" y="1662056"/>
                      <a:pt x="212362" y="1650270"/>
                      <a:pt x="280737" y="1572126"/>
                    </a:cubicBezTo>
                    <a:cubicBezTo>
                      <a:pt x="299453" y="1550736"/>
                      <a:pt x="320494" y="1531177"/>
                      <a:pt x="336884" y="1507957"/>
                    </a:cubicBezTo>
                    <a:cubicBezTo>
                      <a:pt x="352759" y="1485468"/>
                      <a:pt x="360206" y="1457587"/>
                      <a:pt x="376990" y="1435768"/>
                    </a:cubicBezTo>
                    <a:cubicBezTo>
                      <a:pt x="478374" y="1303970"/>
                      <a:pt x="473878" y="1328678"/>
                      <a:pt x="561474" y="1235242"/>
                    </a:cubicBezTo>
                    <a:cubicBezTo>
                      <a:pt x="580913" y="1214507"/>
                      <a:pt x="596794" y="1190413"/>
                      <a:pt x="617621" y="1171073"/>
                    </a:cubicBezTo>
                    <a:cubicBezTo>
                      <a:pt x="634475" y="1155423"/>
                      <a:pt x="656784" y="1146476"/>
                      <a:pt x="673769" y="1130968"/>
                    </a:cubicBezTo>
                    <a:cubicBezTo>
                      <a:pt x="716125" y="1092296"/>
                      <a:pt x="832294" y="965953"/>
                      <a:pt x="890337" y="922421"/>
                    </a:cubicBezTo>
                    <a:cubicBezTo>
                      <a:pt x="911727" y="906379"/>
                      <a:pt x="933628" y="890997"/>
                      <a:pt x="954506" y="874294"/>
                    </a:cubicBezTo>
                    <a:cubicBezTo>
                      <a:pt x="973754" y="858895"/>
                      <a:pt x="990775" y="840745"/>
                      <a:pt x="1010653" y="826168"/>
                    </a:cubicBezTo>
                    <a:cubicBezTo>
                      <a:pt x="1030993" y="811252"/>
                      <a:pt x="1054296" y="800724"/>
                      <a:pt x="1074821" y="786063"/>
                    </a:cubicBezTo>
                    <a:cubicBezTo>
                      <a:pt x="1091814" y="773925"/>
                      <a:pt x="1105955" y="758095"/>
                      <a:pt x="1122948" y="745957"/>
                    </a:cubicBezTo>
                    <a:cubicBezTo>
                      <a:pt x="1157322" y="721404"/>
                      <a:pt x="1242277" y="673691"/>
                      <a:pt x="1275348" y="657726"/>
                    </a:cubicBezTo>
                    <a:cubicBezTo>
                      <a:pt x="1322776" y="634830"/>
                      <a:pt x="1373492" y="618776"/>
                      <a:pt x="1419727" y="593557"/>
                    </a:cubicBezTo>
                    <a:cubicBezTo>
                      <a:pt x="1569154" y="512051"/>
                      <a:pt x="1445796" y="576565"/>
                      <a:pt x="1596190" y="505326"/>
                    </a:cubicBezTo>
                    <a:cubicBezTo>
                      <a:pt x="1617802" y="495089"/>
                      <a:pt x="1638449" y="482827"/>
                      <a:pt x="1660358" y="473242"/>
                    </a:cubicBezTo>
                    <a:cubicBezTo>
                      <a:pt x="1681287" y="464086"/>
                      <a:pt x="1703695" y="458553"/>
                      <a:pt x="1724527" y="449178"/>
                    </a:cubicBezTo>
                    <a:cubicBezTo>
                      <a:pt x="1796125" y="416959"/>
                      <a:pt x="1812142" y="400983"/>
                      <a:pt x="1876927" y="376989"/>
                    </a:cubicBezTo>
                    <a:cubicBezTo>
                      <a:pt x="1930055" y="357312"/>
                      <a:pt x="1983955" y="339788"/>
                      <a:pt x="2037348" y="320842"/>
                    </a:cubicBezTo>
                    <a:lnTo>
                      <a:pt x="2125579" y="288757"/>
                    </a:lnTo>
                    <a:cubicBezTo>
                      <a:pt x="2173460" y="271998"/>
                      <a:pt x="2222076" y="257389"/>
                      <a:pt x="2269958" y="240631"/>
                    </a:cubicBezTo>
                    <a:cubicBezTo>
                      <a:pt x="2299496" y="230293"/>
                      <a:pt x="2328825" y="219366"/>
                      <a:pt x="2358190" y="208547"/>
                    </a:cubicBezTo>
                    <a:cubicBezTo>
                      <a:pt x="2379625" y="200650"/>
                      <a:pt x="2400575" y="191363"/>
                      <a:pt x="2422358" y="184484"/>
                    </a:cubicBezTo>
                    <a:cubicBezTo>
                      <a:pt x="2473158" y="168442"/>
                      <a:pt x="2524877" y="155062"/>
                      <a:pt x="2574758" y="136357"/>
                    </a:cubicBezTo>
                    <a:cubicBezTo>
                      <a:pt x="2596148" y="128336"/>
                      <a:pt x="2616765" y="117834"/>
                      <a:pt x="2638927" y="112294"/>
                    </a:cubicBezTo>
                    <a:cubicBezTo>
                      <a:pt x="2702516" y="96397"/>
                      <a:pt x="2767447" y="86408"/>
                      <a:pt x="2831432" y="72189"/>
                    </a:cubicBezTo>
                    <a:cubicBezTo>
                      <a:pt x="2855495" y="66842"/>
                      <a:pt x="2879450" y="60981"/>
                      <a:pt x="2903621" y="56147"/>
                    </a:cubicBezTo>
                    <a:cubicBezTo>
                      <a:pt x="2919569" y="52957"/>
                      <a:pt x="2935845" y="51534"/>
                      <a:pt x="2951748" y="48126"/>
                    </a:cubicBezTo>
                    <a:cubicBezTo>
                      <a:pt x="2973306" y="43506"/>
                      <a:pt x="2994168" y="35709"/>
                      <a:pt x="3015916" y="32084"/>
                    </a:cubicBezTo>
                    <a:cubicBezTo>
                      <a:pt x="3042421" y="27667"/>
                      <a:pt x="3069390" y="26737"/>
                      <a:pt x="3096127" y="24063"/>
                    </a:cubicBezTo>
                    <a:cubicBezTo>
                      <a:pt x="3157090" y="11870"/>
                      <a:pt x="3133487" y="15234"/>
                      <a:pt x="3216442" y="8021"/>
                    </a:cubicBezTo>
                    <a:cubicBezTo>
                      <a:pt x="3311042" y="-205"/>
                      <a:pt x="3286802" y="0"/>
                      <a:pt x="3328737"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d>
                      <m:r>
                        <a:rPr kumimoji="1" lang="en-US" altLang="ja-JP" b="0" i="1" smtClean="0">
                          <a:latin typeface="Cambria Math" panose="02040503050406030204" pitchFamily="18" charset="0"/>
                        </a:rPr>
                        <m:t>𝑄</m:t>
                      </m:r>
                    </m:oMath>
                  </m:oMathPara>
                </a14:m>
                <a:endParaRPr kumimoji="1" lang="ja-JP" altLang="en-US" dirty="0"/>
              </a:p>
            </p:txBody>
          </p:sp>
        </mc:Choice>
        <mc:Fallback xmlns="">
          <p:sp>
            <p:nvSpPr>
              <p:cNvPr id="8" name="フリーフォーム: 図形 7">
                <a:extLst>
                  <a:ext uri="{FF2B5EF4-FFF2-40B4-BE49-F238E27FC236}">
                    <a16:creationId xmlns:a16="http://schemas.microsoft.com/office/drawing/2014/main" id="{BE1F33EE-257E-427D-57CF-97F0400B58BF}"/>
                  </a:ext>
                </a:extLst>
              </p:cNvPr>
              <p:cNvSpPr>
                <a:spLocks noRot="1" noChangeAspect="1" noMove="1" noResize="1" noEditPoints="1" noAdjustHandles="1" noChangeArrowheads="1" noChangeShapeType="1" noTextEdit="1"/>
              </p:cNvSpPr>
              <p:nvPr/>
            </p:nvSpPr>
            <p:spPr>
              <a:xfrm>
                <a:off x="7700210" y="1639595"/>
                <a:ext cx="3328737" cy="2133600"/>
              </a:xfrm>
              <a:custGeom>
                <a:avLst/>
                <a:gdLst>
                  <a:gd name="connsiteX0" fmla="*/ 0 w 3328737"/>
                  <a:gd name="connsiteY0" fmla="*/ 2133600 h 2133600"/>
                  <a:gd name="connsiteX1" fmla="*/ 32084 w 3328737"/>
                  <a:gd name="connsiteY1" fmla="*/ 2045368 h 2133600"/>
                  <a:gd name="connsiteX2" fmla="*/ 48127 w 3328737"/>
                  <a:gd name="connsiteY2" fmla="*/ 1965157 h 2133600"/>
                  <a:gd name="connsiteX3" fmla="*/ 80211 w 3328737"/>
                  <a:gd name="connsiteY3" fmla="*/ 1900989 h 2133600"/>
                  <a:gd name="connsiteX4" fmla="*/ 112295 w 3328737"/>
                  <a:gd name="connsiteY4" fmla="*/ 1836821 h 2133600"/>
                  <a:gd name="connsiteX5" fmla="*/ 152400 w 3328737"/>
                  <a:gd name="connsiteY5" fmla="*/ 1764631 h 2133600"/>
                  <a:gd name="connsiteX6" fmla="*/ 176463 w 3328737"/>
                  <a:gd name="connsiteY6" fmla="*/ 1732547 h 2133600"/>
                  <a:gd name="connsiteX7" fmla="*/ 280737 w 3328737"/>
                  <a:gd name="connsiteY7" fmla="*/ 1572126 h 2133600"/>
                  <a:gd name="connsiteX8" fmla="*/ 336884 w 3328737"/>
                  <a:gd name="connsiteY8" fmla="*/ 1507957 h 2133600"/>
                  <a:gd name="connsiteX9" fmla="*/ 376990 w 3328737"/>
                  <a:gd name="connsiteY9" fmla="*/ 1435768 h 2133600"/>
                  <a:gd name="connsiteX10" fmla="*/ 561474 w 3328737"/>
                  <a:gd name="connsiteY10" fmla="*/ 1235242 h 2133600"/>
                  <a:gd name="connsiteX11" fmla="*/ 617621 w 3328737"/>
                  <a:gd name="connsiteY11" fmla="*/ 1171073 h 2133600"/>
                  <a:gd name="connsiteX12" fmla="*/ 673769 w 3328737"/>
                  <a:gd name="connsiteY12" fmla="*/ 1130968 h 2133600"/>
                  <a:gd name="connsiteX13" fmla="*/ 890337 w 3328737"/>
                  <a:gd name="connsiteY13" fmla="*/ 922421 h 2133600"/>
                  <a:gd name="connsiteX14" fmla="*/ 954506 w 3328737"/>
                  <a:gd name="connsiteY14" fmla="*/ 874294 h 2133600"/>
                  <a:gd name="connsiteX15" fmla="*/ 1010653 w 3328737"/>
                  <a:gd name="connsiteY15" fmla="*/ 826168 h 2133600"/>
                  <a:gd name="connsiteX16" fmla="*/ 1074821 w 3328737"/>
                  <a:gd name="connsiteY16" fmla="*/ 786063 h 2133600"/>
                  <a:gd name="connsiteX17" fmla="*/ 1122948 w 3328737"/>
                  <a:gd name="connsiteY17" fmla="*/ 745957 h 2133600"/>
                  <a:gd name="connsiteX18" fmla="*/ 1275348 w 3328737"/>
                  <a:gd name="connsiteY18" fmla="*/ 657726 h 2133600"/>
                  <a:gd name="connsiteX19" fmla="*/ 1419727 w 3328737"/>
                  <a:gd name="connsiteY19" fmla="*/ 593557 h 2133600"/>
                  <a:gd name="connsiteX20" fmla="*/ 1596190 w 3328737"/>
                  <a:gd name="connsiteY20" fmla="*/ 505326 h 2133600"/>
                  <a:gd name="connsiteX21" fmla="*/ 1660358 w 3328737"/>
                  <a:gd name="connsiteY21" fmla="*/ 473242 h 2133600"/>
                  <a:gd name="connsiteX22" fmla="*/ 1724527 w 3328737"/>
                  <a:gd name="connsiteY22" fmla="*/ 449178 h 2133600"/>
                  <a:gd name="connsiteX23" fmla="*/ 1876927 w 3328737"/>
                  <a:gd name="connsiteY23" fmla="*/ 376989 h 2133600"/>
                  <a:gd name="connsiteX24" fmla="*/ 2037348 w 3328737"/>
                  <a:gd name="connsiteY24" fmla="*/ 320842 h 2133600"/>
                  <a:gd name="connsiteX25" fmla="*/ 2125579 w 3328737"/>
                  <a:gd name="connsiteY25" fmla="*/ 288757 h 2133600"/>
                  <a:gd name="connsiteX26" fmla="*/ 2269958 w 3328737"/>
                  <a:gd name="connsiteY26" fmla="*/ 240631 h 2133600"/>
                  <a:gd name="connsiteX27" fmla="*/ 2358190 w 3328737"/>
                  <a:gd name="connsiteY27" fmla="*/ 208547 h 2133600"/>
                  <a:gd name="connsiteX28" fmla="*/ 2422358 w 3328737"/>
                  <a:gd name="connsiteY28" fmla="*/ 184484 h 2133600"/>
                  <a:gd name="connsiteX29" fmla="*/ 2574758 w 3328737"/>
                  <a:gd name="connsiteY29" fmla="*/ 136357 h 2133600"/>
                  <a:gd name="connsiteX30" fmla="*/ 2638927 w 3328737"/>
                  <a:gd name="connsiteY30" fmla="*/ 112294 h 2133600"/>
                  <a:gd name="connsiteX31" fmla="*/ 2831432 w 3328737"/>
                  <a:gd name="connsiteY31" fmla="*/ 72189 h 2133600"/>
                  <a:gd name="connsiteX32" fmla="*/ 2903621 w 3328737"/>
                  <a:gd name="connsiteY32" fmla="*/ 56147 h 2133600"/>
                  <a:gd name="connsiteX33" fmla="*/ 2951748 w 3328737"/>
                  <a:gd name="connsiteY33" fmla="*/ 48126 h 2133600"/>
                  <a:gd name="connsiteX34" fmla="*/ 3015916 w 3328737"/>
                  <a:gd name="connsiteY34" fmla="*/ 32084 h 2133600"/>
                  <a:gd name="connsiteX35" fmla="*/ 3096127 w 3328737"/>
                  <a:gd name="connsiteY35" fmla="*/ 24063 h 2133600"/>
                  <a:gd name="connsiteX36" fmla="*/ 3216442 w 3328737"/>
                  <a:gd name="connsiteY36" fmla="*/ 8021 h 2133600"/>
                  <a:gd name="connsiteX37" fmla="*/ 3328737 w 3328737"/>
                  <a:gd name="connsiteY37" fmla="*/ 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28737" h="2133600">
                    <a:moveTo>
                      <a:pt x="0" y="2133600"/>
                    </a:moveTo>
                    <a:cubicBezTo>
                      <a:pt x="22999" y="2018603"/>
                      <a:pt x="-13153" y="2181075"/>
                      <a:pt x="32084" y="2045368"/>
                    </a:cubicBezTo>
                    <a:cubicBezTo>
                      <a:pt x="44007" y="2009601"/>
                      <a:pt x="34746" y="1997271"/>
                      <a:pt x="48127" y="1965157"/>
                    </a:cubicBezTo>
                    <a:cubicBezTo>
                      <a:pt x="57325" y="1943083"/>
                      <a:pt x="69516" y="1922378"/>
                      <a:pt x="80211" y="1900989"/>
                    </a:cubicBezTo>
                    <a:lnTo>
                      <a:pt x="112295" y="1836821"/>
                    </a:lnTo>
                    <a:cubicBezTo>
                      <a:pt x="127586" y="1806238"/>
                      <a:pt x="132254" y="1794850"/>
                      <a:pt x="152400" y="1764631"/>
                    </a:cubicBezTo>
                    <a:cubicBezTo>
                      <a:pt x="159815" y="1753508"/>
                      <a:pt x="169286" y="1743825"/>
                      <a:pt x="176463" y="1732547"/>
                    </a:cubicBezTo>
                    <a:cubicBezTo>
                      <a:pt x="221321" y="1662056"/>
                      <a:pt x="212362" y="1650270"/>
                      <a:pt x="280737" y="1572126"/>
                    </a:cubicBezTo>
                    <a:cubicBezTo>
                      <a:pt x="299453" y="1550736"/>
                      <a:pt x="320494" y="1531177"/>
                      <a:pt x="336884" y="1507957"/>
                    </a:cubicBezTo>
                    <a:cubicBezTo>
                      <a:pt x="352759" y="1485468"/>
                      <a:pt x="360206" y="1457587"/>
                      <a:pt x="376990" y="1435768"/>
                    </a:cubicBezTo>
                    <a:cubicBezTo>
                      <a:pt x="478374" y="1303970"/>
                      <a:pt x="473878" y="1328678"/>
                      <a:pt x="561474" y="1235242"/>
                    </a:cubicBezTo>
                    <a:cubicBezTo>
                      <a:pt x="580913" y="1214507"/>
                      <a:pt x="596794" y="1190413"/>
                      <a:pt x="617621" y="1171073"/>
                    </a:cubicBezTo>
                    <a:cubicBezTo>
                      <a:pt x="634475" y="1155423"/>
                      <a:pt x="656784" y="1146476"/>
                      <a:pt x="673769" y="1130968"/>
                    </a:cubicBezTo>
                    <a:cubicBezTo>
                      <a:pt x="716125" y="1092296"/>
                      <a:pt x="832294" y="965953"/>
                      <a:pt x="890337" y="922421"/>
                    </a:cubicBezTo>
                    <a:cubicBezTo>
                      <a:pt x="911727" y="906379"/>
                      <a:pt x="933628" y="890997"/>
                      <a:pt x="954506" y="874294"/>
                    </a:cubicBezTo>
                    <a:cubicBezTo>
                      <a:pt x="973754" y="858895"/>
                      <a:pt x="990775" y="840745"/>
                      <a:pt x="1010653" y="826168"/>
                    </a:cubicBezTo>
                    <a:cubicBezTo>
                      <a:pt x="1030993" y="811252"/>
                      <a:pt x="1054296" y="800724"/>
                      <a:pt x="1074821" y="786063"/>
                    </a:cubicBezTo>
                    <a:cubicBezTo>
                      <a:pt x="1091814" y="773925"/>
                      <a:pt x="1105955" y="758095"/>
                      <a:pt x="1122948" y="745957"/>
                    </a:cubicBezTo>
                    <a:cubicBezTo>
                      <a:pt x="1157322" y="721404"/>
                      <a:pt x="1242277" y="673691"/>
                      <a:pt x="1275348" y="657726"/>
                    </a:cubicBezTo>
                    <a:cubicBezTo>
                      <a:pt x="1322776" y="634830"/>
                      <a:pt x="1373492" y="618776"/>
                      <a:pt x="1419727" y="593557"/>
                    </a:cubicBezTo>
                    <a:cubicBezTo>
                      <a:pt x="1569154" y="512051"/>
                      <a:pt x="1445796" y="576565"/>
                      <a:pt x="1596190" y="505326"/>
                    </a:cubicBezTo>
                    <a:cubicBezTo>
                      <a:pt x="1617802" y="495089"/>
                      <a:pt x="1638449" y="482827"/>
                      <a:pt x="1660358" y="473242"/>
                    </a:cubicBezTo>
                    <a:cubicBezTo>
                      <a:pt x="1681287" y="464086"/>
                      <a:pt x="1703695" y="458553"/>
                      <a:pt x="1724527" y="449178"/>
                    </a:cubicBezTo>
                    <a:cubicBezTo>
                      <a:pt x="1796125" y="416959"/>
                      <a:pt x="1812142" y="400983"/>
                      <a:pt x="1876927" y="376989"/>
                    </a:cubicBezTo>
                    <a:cubicBezTo>
                      <a:pt x="1930055" y="357312"/>
                      <a:pt x="1983955" y="339788"/>
                      <a:pt x="2037348" y="320842"/>
                    </a:cubicBezTo>
                    <a:lnTo>
                      <a:pt x="2125579" y="288757"/>
                    </a:lnTo>
                    <a:cubicBezTo>
                      <a:pt x="2173460" y="271998"/>
                      <a:pt x="2222076" y="257389"/>
                      <a:pt x="2269958" y="240631"/>
                    </a:cubicBezTo>
                    <a:cubicBezTo>
                      <a:pt x="2299496" y="230293"/>
                      <a:pt x="2328825" y="219366"/>
                      <a:pt x="2358190" y="208547"/>
                    </a:cubicBezTo>
                    <a:cubicBezTo>
                      <a:pt x="2379625" y="200650"/>
                      <a:pt x="2400575" y="191363"/>
                      <a:pt x="2422358" y="184484"/>
                    </a:cubicBezTo>
                    <a:cubicBezTo>
                      <a:pt x="2473158" y="168442"/>
                      <a:pt x="2524877" y="155062"/>
                      <a:pt x="2574758" y="136357"/>
                    </a:cubicBezTo>
                    <a:cubicBezTo>
                      <a:pt x="2596148" y="128336"/>
                      <a:pt x="2616765" y="117834"/>
                      <a:pt x="2638927" y="112294"/>
                    </a:cubicBezTo>
                    <a:cubicBezTo>
                      <a:pt x="2702516" y="96397"/>
                      <a:pt x="2767447" y="86408"/>
                      <a:pt x="2831432" y="72189"/>
                    </a:cubicBezTo>
                    <a:cubicBezTo>
                      <a:pt x="2855495" y="66842"/>
                      <a:pt x="2879450" y="60981"/>
                      <a:pt x="2903621" y="56147"/>
                    </a:cubicBezTo>
                    <a:cubicBezTo>
                      <a:pt x="2919569" y="52957"/>
                      <a:pt x="2935845" y="51534"/>
                      <a:pt x="2951748" y="48126"/>
                    </a:cubicBezTo>
                    <a:cubicBezTo>
                      <a:pt x="2973306" y="43506"/>
                      <a:pt x="2994168" y="35709"/>
                      <a:pt x="3015916" y="32084"/>
                    </a:cubicBezTo>
                    <a:cubicBezTo>
                      <a:pt x="3042421" y="27667"/>
                      <a:pt x="3069390" y="26737"/>
                      <a:pt x="3096127" y="24063"/>
                    </a:cubicBezTo>
                    <a:cubicBezTo>
                      <a:pt x="3157090" y="11870"/>
                      <a:pt x="3133487" y="15234"/>
                      <a:pt x="3216442" y="8021"/>
                    </a:cubicBezTo>
                    <a:cubicBezTo>
                      <a:pt x="3311042" y="-205"/>
                      <a:pt x="3286802" y="0"/>
                      <a:pt x="3328737" y="0"/>
                    </a:cubicBezTo>
                  </a:path>
                </a:pathLst>
              </a:cu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2BC079FC-FD4E-7B6C-E6A0-00EE71D4D4D3}"/>
                  </a:ext>
                </a:extLst>
              </p:cNvPr>
              <p:cNvSpPr txBox="1"/>
              <p:nvPr/>
            </p:nvSpPr>
            <p:spPr>
              <a:xfrm>
                <a:off x="7395146" y="1337937"/>
                <a:ext cx="5780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oMath>
                  </m:oMathPara>
                </a14:m>
                <a:endParaRPr kumimoji="1" lang="ja-JP" altLang="en-US" dirty="0"/>
              </a:p>
            </p:txBody>
          </p:sp>
        </mc:Choice>
        <mc:Fallback xmlns="">
          <p:sp>
            <p:nvSpPr>
              <p:cNvPr id="9" name="テキスト ボックス 8">
                <a:extLst>
                  <a:ext uri="{FF2B5EF4-FFF2-40B4-BE49-F238E27FC236}">
                    <a16:creationId xmlns:a16="http://schemas.microsoft.com/office/drawing/2014/main" id="{2BC079FC-FD4E-7B6C-E6A0-00EE71D4D4D3}"/>
                  </a:ext>
                </a:extLst>
              </p:cNvPr>
              <p:cNvSpPr txBox="1">
                <a:spLocks noRot="1" noChangeAspect="1" noMove="1" noResize="1" noEditPoints="1" noAdjustHandles="1" noChangeArrowheads="1" noChangeShapeType="1" noTextEdit="1"/>
              </p:cNvSpPr>
              <p:nvPr/>
            </p:nvSpPr>
            <p:spPr>
              <a:xfrm>
                <a:off x="7395146" y="1337937"/>
                <a:ext cx="578043" cy="276999"/>
              </a:xfrm>
              <a:prstGeom prst="rect">
                <a:avLst/>
              </a:prstGeom>
              <a:blipFill>
                <a:blip r:embed="rId4"/>
                <a:stretch>
                  <a:fillRect l="-7368" b="-282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26723DED-6B88-8C17-4FA4-B7AA36497405}"/>
                  </a:ext>
                </a:extLst>
              </p:cNvPr>
              <p:cNvSpPr txBox="1"/>
              <p:nvPr/>
            </p:nvSpPr>
            <p:spPr>
              <a:xfrm>
                <a:off x="11253535" y="3634695"/>
                <a:ext cx="227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𝑄</m:t>
                      </m:r>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26723DED-6B88-8C17-4FA4-B7AA36497405}"/>
                  </a:ext>
                </a:extLst>
              </p:cNvPr>
              <p:cNvSpPr txBox="1">
                <a:spLocks noRot="1" noChangeAspect="1" noMove="1" noResize="1" noEditPoints="1" noAdjustHandles="1" noChangeArrowheads="1" noChangeShapeType="1" noTextEdit="1"/>
              </p:cNvSpPr>
              <p:nvPr/>
            </p:nvSpPr>
            <p:spPr>
              <a:xfrm>
                <a:off x="11253535" y="3634695"/>
                <a:ext cx="227948" cy="276999"/>
              </a:xfrm>
              <a:prstGeom prst="rect">
                <a:avLst/>
              </a:prstGeom>
              <a:blipFill>
                <a:blip r:embed="rId5"/>
                <a:stretch>
                  <a:fillRect l="-32432" r="-29730" b="-28261"/>
                </a:stretch>
              </a:blipFill>
            </p:spPr>
            <p:txBody>
              <a:bodyPr/>
              <a:lstStyle/>
              <a:p>
                <a:r>
                  <a:rPr lang="ja-JP" altLang="en-US">
                    <a:noFill/>
                  </a:rPr>
                  <a:t> </a:t>
                </a:r>
              </a:p>
            </p:txBody>
          </p:sp>
        </mc:Fallback>
      </mc:AlternateContent>
      <p:cxnSp>
        <p:nvCxnSpPr>
          <p:cNvPr id="28" name="直線矢印コネクタ 27">
            <a:extLst>
              <a:ext uri="{FF2B5EF4-FFF2-40B4-BE49-F238E27FC236}">
                <a16:creationId xmlns:a16="http://schemas.microsoft.com/office/drawing/2014/main" id="{9A132380-CFF6-2203-C0E4-A2B80C4F3782}"/>
              </a:ext>
            </a:extLst>
          </p:cNvPr>
          <p:cNvCxnSpPr/>
          <p:nvPr/>
        </p:nvCxnSpPr>
        <p:spPr>
          <a:xfrm>
            <a:off x="7879421" y="6306727"/>
            <a:ext cx="35533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EA25B79-77B1-2785-6F30-ACB3CE0F68A8}"/>
              </a:ext>
            </a:extLst>
          </p:cNvPr>
          <p:cNvCxnSpPr/>
          <p:nvPr/>
        </p:nvCxnSpPr>
        <p:spPr>
          <a:xfrm flipV="1">
            <a:off x="7879421" y="4189169"/>
            <a:ext cx="0" cy="2117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42751138-433B-6185-A5B1-E699628708A3}"/>
                  </a:ext>
                </a:extLst>
              </p:cNvPr>
              <p:cNvSpPr txBox="1"/>
              <p:nvPr/>
            </p:nvSpPr>
            <p:spPr>
              <a:xfrm>
                <a:off x="7713505" y="3863849"/>
                <a:ext cx="6311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oMath>
                  </m:oMathPara>
                </a14:m>
                <a:endParaRPr kumimoji="1" lang="ja-JP" altLang="en-US" dirty="0"/>
              </a:p>
            </p:txBody>
          </p:sp>
        </mc:Choice>
        <mc:Fallback xmlns="">
          <p:sp>
            <p:nvSpPr>
              <p:cNvPr id="31" name="テキスト ボックス 30">
                <a:extLst>
                  <a:ext uri="{FF2B5EF4-FFF2-40B4-BE49-F238E27FC236}">
                    <a16:creationId xmlns:a16="http://schemas.microsoft.com/office/drawing/2014/main" id="{42751138-433B-6185-A5B1-E699628708A3}"/>
                  </a:ext>
                </a:extLst>
              </p:cNvPr>
              <p:cNvSpPr txBox="1">
                <a:spLocks noRot="1" noChangeAspect="1" noMove="1" noResize="1" noEditPoints="1" noAdjustHandles="1" noChangeArrowheads="1" noChangeShapeType="1" noTextEdit="1"/>
              </p:cNvSpPr>
              <p:nvPr/>
            </p:nvSpPr>
            <p:spPr>
              <a:xfrm>
                <a:off x="7713505" y="3863849"/>
                <a:ext cx="631134" cy="276999"/>
              </a:xfrm>
              <a:prstGeom prst="rect">
                <a:avLst/>
              </a:prstGeom>
              <a:blipFill>
                <a:blip r:embed="rId6"/>
                <a:stretch>
                  <a:fillRect l="-8654" t="-4444" b="-3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6321C76C-74D8-0634-BB8A-C99840DE369E}"/>
                  </a:ext>
                </a:extLst>
              </p:cNvPr>
              <p:cNvSpPr txBox="1"/>
              <p:nvPr/>
            </p:nvSpPr>
            <p:spPr>
              <a:xfrm>
                <a:off x="11448788" y="6176248"/>
                <a:ext cx="227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𝑄</m:t>
                      </m:r>
                    </m:oMath>
                  </m:oMathPara>
                </a14:m>
                <a:endParaRPr kumimoji="1" lang="ja-JP" altLang="en-US" dirty="0"/>
              </a:p>
            </p:txBody>
          </p:sp>
        </mc:Choice>
        <mc:Fallback xmlns="">
          <p:sp>
            <p:nvSpPr>
              <p:cNvPr id="32" name="テキスト ボックス 31">
                <a:extLst>
                  <a:ext uri="{FF2B5EF4-FFF2-40B4-BE49-F238E27FC236}">
                    <a16:creationId xmlns:a16="http://schemas.microsoft.com/office/drawing/2014/main" id="{6321C76C-74D8-0634-BB8A-C99840DE369E}"/>
                  </a:ext>
                </a:extLst>
              </p:cNvPr>
              <p:cNvSpPr txBox="1">
                <a:spLocks noRot="1" noChangeAspect="1" noMove="1" noResize="1" noEditPoints="1" noAdjustHandles="1" noChangeArrowheads="1" noChangeShapeType="1" noTextEdit="1"/>
              </p:cNvSpPr>
              <p:nvPr/>
            </p:nvSpPr>
            <p:spPr>
              <a:xfrm>
                <a:off x="11448788" y="6176248"/>
                <a:ext cx="227948" cy="276999"/>
              </a:xfrm>
              <a:prstGeom prst="rect">
                <a:avLst/>
              </a:prstGeom>
              <a:blipFill>
                <a:blip r:embed="rId7"/>
                <a:stretch>
                  <a:fillRect l="-32432" r="-29730" b="-2826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3" name="テキスト ボックス 32">
                <a:extLst>
                  <a:ext uri="{FF2B5EF4-FFF2-40B4-BE49-F238E27FC236}">
                    <a16:creationId xmlns:a16="http://schemas.microsoft.com/office/drawing/2014/main" id="{A086FAB1-0D3B-3078-8146-0D9F00CCE57E}"/>
                  </a:ext>
                </a:extLst>
              </p:cNvPr>
              <p:cNvSpPr txBox="1"/>
              <p:nvPr/>
            </p:nvSpPr>
            <p:spPr>
              <a:xfrm>
                <a:off x="7135733" y="5164936"/>
                <a:ext cx="79809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𝑐</m:t>
                      </m:r>
                      <m:r>
                        <a:rPr lang="en-US" altLang="ja-JP" b="0" i="1" smtClean="0">
                          <a:latin typeface="Cambria Math" panose="02040503050406030204" pitchFamily="18" charset="0"/>
                        </a:rPr>
                        <m:t>+</m:t>
                      </m:r>
                      <m:r>
                        <a:rPr lang="en-US" altLang="ja-JP" b="0" i="1" smtClean="0">
                          <a:latin typeface="Cambria Math" panose="02040503050406030204" pitchFamily="18" charset="0"/>
                        </a:rPr>
                        <m:t>𝜅</m:t>
                      </m:r>
                    </m:oMath>
                  </m:oMathPara>
                </a14:m>
                <a:endParaRPr lang="ja-JP" altLang="en-US" dirty="0"/>
              </a:p>
            </p:txBody>
          </p:sp>
        </mc:Choice>
        <mc:Fallback>
          <p:sp>
            <p:nvSpPr>
              <p:cNvPr id="33" name="テキスト ボックス 32">
                <a:extLst>
                  <a:ext uri="{FF2B5EF4-FFF2-40B4-BE49-F238E27FC236}">
                    <a16:creationId xmlns:a16="http://schemas.microsoft.com/office/drawing/2014/main" id="{A086FAB1-0D3B-3078-8146-0D9F00CCE57E}"/>
                  </a:ext>
                </a:extLst>
              </p:cNvPr>
              <p:cNvSpPr txBox="1">
                <a:spLocks noRot="1" noChangeAspect="1" noMove="1" noResize="1" noEditPoints="1" noAdjustHandles="1" noChangeArrowheads="1" noChangeShapeType="1" noTextEdit="1"/>
              </p:cNvSpPr>
              <p:nvPr/>
            </p:nvSpPr>
            <p:spPr>
              <a:xfrm>
                <a:off x="7135733" y="5164936"/>
                <a:ext cx="798093"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4" name="テキスト ボックス 33">
                <a:extLst>
                  <a:ext uri="{FF2B5EF4-FFF2-40B4-BE49-F238E27FC236}">
                    <a16:creationId xmlns:a16="http://schemas.microsoft.com/office/drawing/2014/main" id="{548D78CB-82C0-07C3-E593-1A06F260524C}"/>
                  </a:ext>
                </a:extLst>
              </p:cNvPr>
              <p:cNvSpPr txBox="1"/>
              <p:nvPr/>
            </p:nvSpPr>
            <p:spPr>
              <a:xfrm>
                <a:off x="7050505" y="4116947"/>
                <a:ext cx="858253" cy="613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𝑐</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𝜅</m:t>
                          </m:r>
                        </m:num>
                        <m:den>
                          <m:r>
                            <a:rPr lang="en-US" altLang="ja-JP" b="0" i="1" smtClean="0">
                              <a:latin typeface="Cambria Math" panose="02040503050406030204" pitchFamily="18" charset="0"/>
                            </a:rPr>
                            <m:t>𝛽</m:t>
                          </m:r>
                        </m:den>
                      </m:f>
                    </m:oMath>
                  </m:oMathPara>
                </a14:m>
                <a:endParaRPr lang="ja-JP" altLang="en-US" dirty="0"/>
              </a:p>
            </p:txBody>
          </p:sp>
        </mc:Choice>
        <mc:Fallback>
          <p:sp>
            <p:nvSpPr>
              <p:cNvPr id="34" name="テキスト ボックス 33">
                <a:extLst>
                  <a:ext uri="{FF2B5EF4-FFF2-40B4-BE49-F238E27FC236}">
                    <a16:creationId xmlns:a16="http://schemas.microsoft.com/office/drawing/2014/main" id="{548D78CB-82C0-07C3-E593-1A06F260524C}"/>
                  </a:ext>
                </a:extLst>
              </p:cNvPr>
              <p:cNvSpPr txBox="1">
                <a:spLocks noRot="1" noChangeAspect="1" noMove="1" noResize="1" noEditPoints="1" noAdjustHandles="1" noChangeArrowheads="1" noChangeShapeType="1" noTextEdit="1"/>
              </p:cNvSpPr>
              <p:nvPr/>
            </p:nvSpPr>
            <p:spPr>
              <a:xfrm>
                <a:off x="7050505" y="4116947"/>
                <a:ext cx="858253" cy="613373"/>
              </a:xfrm>
              <a:prstGeom prst="rect">
                <a:avLst/>
              </a:prstGeom>
              <a:blipFill>
                <a:blip r:embed="rId9"/>
                <a:stretch>
                  <a:fillRect/>
                </a:stretch>
              </a:blipFill>
            </p:spPr>
            <p:txBody>
              <a:bodyPr/>
              <a:lstStyle/>
              <a:p>
                <a:r>
                  <a:rPr lang="ja-JP" altLang="en-US">
                    <a:noFill/>
                  </a:rPr>
                  <a:t> </a:t>
                </a:r>
              </a:p>
            </p:txBody>
          </p:sp>
        </mc:Fallback>
      </mc:AlternateContent>
      <p:cxnSp>
        <p:nvCxnSpPr>
          <p:cNvPr id="35" name="直線コネクタ 34">
            <a:extLst>
              <a:ext uri="{FF2B5EF4-FFF2-40B4-BE49-F238E27FC236}">
                <a16:creationId xmlns:a16="http://schemas.microsoft.com/office/drawing/2014/main" id="{97E7B0EA-AC88-1930-5858-15B4EBB5172F}"/>
              </a:ext>
            </a:extLst>
          </p:cNvPr>
          <p:cNvCxnSpPr>
            <a:cxnSpLocks/>
            <a:endCxn id="41" idx="4"/>
          </p:cNvCxnSpPr>
          <p:nvPr/>
        </p:nvCxnSpPr>
        <p:spPr>
          <a:xfrm flipV="1">
            <a:off x="7879421" y="4491805"/>
            <a:ext cx="433400" cy="16618"/>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6" name="直線コネクタ 35">
            <a:extLst>
              <a:ext uri="{FF2B5EF4-FFF2-40B4-BE49-F238E27FC236}">
                <a16:creationId xmlns:a16="http://schemas.microsoft.com/office/drawing/2014/main" id="{7BACC0E4-58D4-690C-C9A1-8584D3D71BAD}"/>
              </a:ext>
            </a:extLst>
          </p:cNvPr>
          <p:cNvCxnSpPr>
            <a:cxnSpLocks/>
          </p:cNvCxnSpPr>
          <p:nvPr/>
        </p:nvCxnSpPr>
        <p:spPr>
          <a:xfrm>
            <a:off x="8312821" y="4516443"/>
            <a:ext cx="0" cy="1798304"/>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7" name="直線コネクタ 36">
            <a:extLst>
              <a:ext uri="{FF2B5EF4-FFF2-40B4-BE49-F238E27FC236}">
                <a16:creationId xmlns:a16="http://schemas.microsoft.com/office/drawing/2014/main" id="{BE5D0E6E-4C70-E24B-5A1C-8B4C47F21B95}"/>
              </a:ext>
            </a:extLst>
          </p:cNvPr>
          <p:cNvCxnSpPr>
            <a:cxnSpLocks/>
            <a:endCxn id="41" idx="13"/>
          </p:cNvCxnSpPr>
          <p:nvPr/>
        </p:nvCxnSpPr>
        <p:spPr>
          <a:xfrm flipV="1">
            <a:off x="7895462" y="5309953"/>
            <a:ext cx="1195401" cy="11372"/>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8" name="直線コネクタ 37">
            <a:extLst>
              <a:ext uri="{FF2B5EF4-FFF2-40B4-BE49-F238E27FC236}">
                <a16:creationId xmlns:a16="http://schemas.microsoft.com/office/drawing/2014/main" id="{55D482B6-9ADB-FF7C-92EF-5931C8A85B7E}"/>
              </a:ext>
            </a:extLst>
          </p:cNvPr>
          <p:cNvCxnSpPr>
            <a:cxnSpLocks/>
          </p:cNvCxnSpPr>
          <p:nvPr/>
        </p:nvCxnSpPr>
        <p:spPr>
          <a:xfrm>
            <a:off x="9090863" y="5321325"/>
            <a:ext cx="0" cy="1002631"/>
          </a:xfrm>
          <a:prstGeom prst="line">
            <a:avLst/>
          </a:prstGeom>
          <a:ln>
            <a:prstDash val="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DDF8829A-4370-D302-E3CA-196DE1660B1E}"/>
                  </a:ext>
                </a:extLst>
              </p:cNvPr>
              <p:cNvSpPr txBox="1"/>
              <p:nvPr/>
            </p:nvSpPr>
            <p:spPr>
              <a:xfrm>
                <a:off x="8868146" y="6253450"/>
                <a:ext cx="61762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𝐼𝑁</m:t>
                          </m:r>
                        </m:sup>
                      </m:sSup>
                    </m:oMath>
                  </m:oMathPara>
                </a14:m>
                <a:endParaRPr lang="ja-JP" altLang="en-US" dirty="0"/>
              </a:p>
            </p:txBody>
          </p:sp>
        </mc:Choice>
        <mc:Fallback xmlns="">
          <p:sp>
            <p:nvSpPr>
              <p:cNvPr id="39" name="テキスト ボックス 38">
                <a:extLst>
                  <a:ext uri="{FF2B5EF4-FFF2-40B4-BE49-F238E27FC236}">
                    <a16:creationId xmlns:a16="http://schemas.microsoft.com/office/drawing/2014/main" id="{DDF8829A-4370-D302-E3CA-196DE1660B1E}"/>
                  </a:ext>
                </a:extLst>
              </p:cNvPr>
              <p:cNvSpPr txBox="1">
                <a:spLocks noRot="1" noChangeAspect="1" noMove="1" noResize="1" noEditPoints="1" noAdjustHandles="1" noChangeArrowheads="1" noChangeShapeType="1" noTextEdit="1"/>
              </p:cNvSpPr>
              <p:nvPr/>
            </p:nvSpPr>
            <p:spPr>
              <a:xfrm>
                <a:off x="8868146" y="6253450"/>
                <a:ext cx="617621" cy="369332"/>
              </a:xfrm>
              <a:prstGeom prst="rect">
                <a:avLst/>
              </a:prstGeom>
              <a:blipFill>
                <a:blip r:embed="rId10"/>
                <a:stretch>
                  <a:fillRect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D3D97DBC-363B-A86F-A2BE-1A1EE6BBD7F4}"/>
                  </a:ext>
                </a:extLst>
              </p:cNvPr>
              <p:cNvSpPr txBox="1"/>
              <p:nvPr/>
            </p:nvSpPr>
            <p:spPr>
              <a:xfrm>
                <a:off x="8106146" y="6253450"/>
                <a:ext cx="61762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𝑁𝐴</m:t>
                          </m:r>
                        </m:sup>
                      </m:sSup>
                    </m:oMath>
                  </m:oMathPara>
                </a14:m>
                <a:endParaRPr lang="ja-JP" altLang="en-US" dirty="0"/>
              </a:p>
            </p:txBody>
          </p:sp>
        </mc:Choice>
        <mc:Fallback xmlns="">
          <p:sp>
            <p:nvSpPr>
              <p:cNvPr id="40" name="テキスト ボックス 39">
                <a:extLst>
                  <a:ext uri="{FF2B5EF4-FFF2-40B4-BE49-F238E27FC236}">
                    <a16:creationId xmlns:a16="http://schemas.microsoft.com/office/drawing/2014/main" id="{D3D97DBC-363B-A86F-A2BE-1A1EE6BBD7F4}"/>
                  </a:ext>
                </a:extLst>
              </p:cNvPr>
              <p:cNvSpPr txBox="1">
                <a:spLocks noRot="1" noChangeAspect="1" noMove="1" noResize="1" noEditPoints="1" noAdjustHandles="1" noChangeArrowheads="1" noChangeShapeType="1" noTextEdit="1"/>
              </p:cNvSpPr>
              <p:nvPr/>
            </p:nvSpPr>
            <p:spPr>
              <a:xfrm>
                <a:off x="8106146" y="6253450"/>
                <a:ext cx="617621" cy="369332"/>
              </a:xfrm>
              <a:prstGeom prst="rect">
                <a:avLst/>
              </a:prstGeom>
              <a:blipFill>
                <a:blip r:embed="rId11"/>
                <a:stretch>
                  <a:fillRect b="-10000"/>
                </a:stretch>
              </a:blipFill>
            </p:spPr>
            <p:txBody>
              <a:bodyPr/>
              <a:lstStyle/>
              <a:p>
                <a:r>
                  <a:rPr lang="ja-JP" altLang="en-US">
                    <a:noFill/>
                  </a:rPr>
                  <a:t> </a:t>
                </a:r>
              </a:p>
            </p:txBody>
          </p:sp>
        </mc:Fallback>
      </mc:AlternateContent>
      <p:sp>
        <p:nvSpPr>
          <p:cNvPr id="41" name="フリーフォーム: 図形 40">
            <a:extLst>
              <a:ext uri="{FF2B5EF4-FFF2-40B4-BE49-F238E27FC236}">
                <a16:creationId xmlns:a16="http://schemas.microsoft.com/office/drawing/2014/main" id="{47461ACD-0989-DF20-07B9-81229D512883}"/>
              </a:ext>
            </a:extLst>
          </p:cNvPr>
          <p:cNvSpPr/>
          <p:nvPr/>
        </p:nvSpPr>
        <p:spPr>
          <a:xfrm>
            <a:off x="8168442" y="4235132"/>
            <a:ext cx="3200400" cy="1925052"/>
          </a:xfrm>
          <a:custGeom>
            <a:avLst/>
            <a:gdLst>
              <a:gd name="connsiteX0" fmla="*/ 0 w 3200400"/>
              <a:gd name="connsiteY0" fmla="*/ 0 h 1925052"/>
              <a:gd name="connsiteX1" fmla="*/ 48126 w 3200400"/>
              <a:gd name="connsiteY1" fmla="*/ 88231 h 1925052"/>
              <a:gd name="connsiteX2" fmla="*/ 88231 w 3200400"/>
              <a:gd name="connsiteY2" fmla="*/ 152400 h 1925052"/>
              <a:gd name="connsiteX3" fmla="*/ 112294 w 3200400"/>
              <a:gd name="connsiteY3" fmla="*/ 200526 h 1925052"/>
              <a:gd name="connsiteX4" fmla="*/ 144379 w 3200400"/>
              <a:gd name="connsiteY4" fmla="*/ 256673 h 1925052"/>
              <a:gd name="connsiteX5" fmla="*/ 160421 w 3200400"/>
              <a:gd name="connsiteY5" fmla="*/ 280736 h 1925052"/>
              <a:gd name="connsiteX6" fmla="*/ 216568 w 3200400"/>
              <a:gd name="connsiteY6" fmla="*/ 376989 h 1925052"/>
              <a:gd name="connsiteX7" fmla="*/ 296779 w 3200400"/>
              <a:gd name="connsiteY7" fmla="*/ 473242 h 1925052"/>
              <a:gd name="connsiteX8" fmla="*/ 328863 w 3200400"/>
              <a:gd name="connsiteY8" fmla="*/ 513347 h 1925052"/>
              <a:gd name="connsiteX9" fmla="*/ 368968 w 3200400"/>
              <a:gd name="connsiteY9" fmla="*/ 569494 h 1925052"/>
              <a:gd name="connsiteX10" fmla="*/ 425115 w 3200400"/>
              <a:gd name="connsiteY10" fmla="*/ 625642 h 1925052"/>
              <a:gd name="connsiteX11" fmla="*/ 641684 w 3200400"/>
              <a:gd name="connsiteY11" fmla="*/ 858252 h 1925052"/>
              <a:gd name="connsiteX12" fmla="*/ 842210 w 3200400"/>
              <a:gd name="connsiteY12" fmla="*/ 1026694 h 1925052"/>
              <a:gd name="connsiteX13" fmla="*/ 922421 w 3200400"/>
              <a:gd name="connsiteY13" fmla="*/ 1074821 h 1925052"/>
              <a:gd name="connsiteX14" fmla="*/ 978568 w 3200400"/>
              <a:gd name="connsiteY14" fmla="*/ 1122947 h 1925052"/>
              <a:gd name="connsiteX15" fmla="*/ 1331494 w 3200400"/>
              <a:gd name="connsiteY15" fmla="*/ 1291389 h 1925052"/>
              <a:gd name="connsiteX16" fmla="*/ 1491915 w 3200400"/>
              <a:gd name="connsiteY16" fmla="*/ 1355558 h 1925052"/>
              <a:gd name="connsiteX17" fmla="*/ 1548063 w 3200400"/>
              <a:gd name="connsiteY17" fmla="*/ 1379621 h 1925052"/>
              <a:gd name="connsiteX18" fmla="*/ 1612231 w 3200400"/>
              <a:gd name="connsiteY18" fmla="*/ 1403684 h 1925052"/>
              <a:gd name="connsiteX19" fmla="*/ 1668379 w 3200400"/>
              <a:gd name="connsiteY19" fmla="*/ 1427747 h 1925052"/>
              <a:gd name="connsiteX20" fmla="*/ 1796715 w 3200400"/>
              <a:gd name="connsiteY20" fmla="*/ 1467852 h 1925052"/>
              <a:gd name="connsiteX21" fmla="*/ 1852863 w 3200400"/>
              <a:gd name="connsiteY21" fmla="*/ 1499936 h 1925052"/>
              <a:gd name="connsiteX22" fmla="*/ 1933073 w 3200400"/>
              <a:gd name="connsiteY22" fmla="*/ 1524000 h 1925052"/>
              <a:gd name="connsiteX23" fmla="*/ 2077452 w 3200400"/>
              <a:gd name="connsiteY23" fmla="*/ 1596189 h 1925052"/>
              <a:gd name="connsiteX24" fmla="*/ 2157663 w 3200400"/>
              <a:gd name="connsiteY24" fmla="*/ 1628273 h 1925052"/>
              <a:gd name="connsiteX25" fmla="*/ 2318084 w 3200400"/>
              <a:gd name="connsiteY25" fmla="*/ 1684421 h 1925052"/>
              <a:gd name="connsiteX26" fmla="*/ 2486526 w 3200400"/>
              <a:gd name="connsiteY26" fmla="*/ 1756610 h 1925052"/>
              <a:gd name="connsiteX27" fmla="*/ 2703094 w 3200400"/>
              <a:gd name="connsiteY27" fmla="*/ 1828800 h 1925052"/>
              <a:gd name="connsiteX28" fmla="*/ 2919663 w 3200400"/>
              <a:gd name="connsiteY28" fmla="*/ 1884947 h 1925052"/>
              <a:gd name="connsiteX29" fmla="*/ 2999873 w 3200400"/>
              <a:gd name="connsiteY29" fmla="*/ 1909010 h 1925052"/>
              <a:gd name="connsiteX30" fmla="*/ 3088105 w 3200400"/>
              <a:gd name="connsiteY30" fmla="*/ 1917031 h 1925052"/>
              <a:gd name="connsiteX31" fmla="*/ 3136231 w 3200400"/>
              <a:gd name="connsiteY31" fmla="*/ 1925052 h 1925052"/>
              <a:gd name="connsiteX32" fmla="*/ 3200400 w 3200400"/>
              <a:gd name="connsiteY32" fmla="*/ 1917031 h 1925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00400" h="1925052">
                <a:moveTo>
                  <a:pt x="0" y="0"/>
                </a:moveTo>
                <a:cubicBezTo>
                  <a:pt x="114200" y="190334"/>
                  <a:pt x="-75991" y="-128976"/>
                  <a:pt x="48126" y="88231"/>
                </a:cubicBezTo>
                <a:cubicBezTo>
                  <a:pt x="60640" y="110131"/>
                  <a:pt x="75717" y="130500"/>
                  <a:pt x="88231" y="152400"/>
                </a:cubicBezTo>
                <a:cubicBezTo>
                  <a:pt x="97129" y="167972"/>
                  <a:pt x="103791" y="184734"/>
                  <a:pt x="112294" y="200526"/>
                </a:cubicBezTo>
                <a:cubicBezTo>
                  <a:pt x="122514" y="219505"/>
                  <a:pt x="133288" y="238189"/>
                  <a:pt x="144379" y="256673"/>
                </a:cubicBezTo>
                <a:cubicBezTo>
                  <a:pt x="149339" y="264939"/>
                  <a:pt x="155638" y="272366"/>
                  <a:pt x="160421" y="280736"/>
                </a:cubicBezTo>
                <a:cubicBezTo>
                  <a:pt x="190047" y="332583"/>
                  <a:pt x="165265" y="308585"/>
                  <a:pt x="216568" y="376989"/>
                </a:cubicBezTo>
                <a:cubicBezTo>
                  <a:pt x="241627" y="410401"/>
                  <a:pt x="270229" y="441003"/>
                  <a:pt x="296779" y="473242"/>
                </a:cubicBezTo>
                <a:cubicBezTo>
                  <a:pt x="307662" y="486457"/>
                  <a:pt x="318912" y="499416"/>
                  <a:pt x="328863" y="513347"/>
                </a:cubicBezTo>
                <a:cubicBezTo>
                  <a:pt x="342231" y="532063"/>
                  <a:pt x="354000" y="552031"/>
                  <a:pt x="368968" y="569494"/>
                </a:cubicBezTo>
                <a:cubicBezTo>
                  <a:pt x="386193" y="589590"/>
                  <a:pt x="407311" y="606057"/>
                  <a:pt x="425115" y="625642"/>
                </a:cubicBezTo>
                <a:cubicBezTo>
                  <a:pt x="510294" y="719340"/>
                  <a:pt x="545489" y="774883"/>
                  <a:pt x="641684" y="858252"/>
                </a:cubicBezTo>
                <a:cubicBezTo>
                  <a:pt x="646456" y="862388"/>
                  <a:pt x="811796" y="1008446"/>
                  <a:pt x="842210" y="1026694"/>
                </a:cubicBezTo>
                <a:cubicBezTo>
                  <a:pt x="868947" y="1042736"/>
                  <a:pt x="896948" y="1056840"/>
                  <a:pt x="922421" y="1074821"/>
                </a:cubicBezTo>
                <a:cubicBezTo>
                  <a:pt x="942559" y="1089036"/>
                  <a:pt x="957743" y="1109758"/>
                  <a:pt x="978568" y="1122947"/>
                </a:cubicBezTo>
                <a:cubicBezTo>
                  <a:pt x="1340475" y="1352155"/>
                  <a:pt x="990620" y="1120954"/>
                  <a:pt x="1331494" y="1291389"/>
                </a:cubicBezTo>
                <a:cubicBezTo>
                  <a:pt x="1448338" y="1349810"/>
                  <a:pt x="1341262" y="1300054"/>
                  <a:pt x="1491915" y="1355558"/>
                </a:cubicBezTo>
                <a:cubicBezTo>
                  <a:pt x="1511022" y="1362597"/>
                  <a:pt x="1529157" y="1372059"/>
                  <a:pt x="1548063" y="1379621"/>
                </a:cubicBezTo>
                <a:cubicBezTo>
                  <a:pt x="1569273" y="1388105"/>
                  <a:pt x="1591021" y="1395200"/>
                  <a:pt x="1612231" y="1403684"/>
                </a:cubicBezTo>
                <a:cubicBezTo>
                  <a:pt x="1631137" y="1411246"/>
                  <a:pt x="1649203" y="1420898"/>
                  <a:pt x="1668379" y="1427747"/>
                </a:cubicBezTo>
                <a:cubicBezTo>
                  <a:pt x="1730321" y="1449869"/>
                  <a:pt x="1730289" y="1438791"/>
                  <a:pt x="1796715" y="1467852"/>
                </a:cubicBezTo>
                <a:cubicBezTo>
                  <a:pt x="1816464" y="1476492"/>
                  <a:pt x="1832931" y="1491728"/>
                  <a:pt x="1852863" y="1499936"/>
                </a:cubicBezTo>
                <a:cubicBezTo>
                  <a:pt x="1878674" y="1510564"/>
                  <a:pt x="1907416" y="1513004"/>
                  <a:pt x="1933073" y="1524000"/>
                </a:cubicBezTo>
                <a:cubicBezTo>
                  <a:pt x="1982529" y="1545196"/>
                  <a:pt x="2027494" y="1576206"/>
                  <a:pt x="2077452" y="1596189"/>
                </a:cubicBezTo>
                <a:cubicBezTo>
                  <a:pt x="2104189" y="1606884"/>
                  <a:pt x="2130627" y="1618360"/>
                  <a:pt x="2157663" y="1628273"/>
                </a:cubicBezTo>
                <a:cubicBezTo>
                  <a:pt x="2210854" y="1647777"/>
                  <a:pt x="2269503" y="1655273"/>
                  <a:pt x="2318084" y="1684421"/>
                </a:cubicBezTo>
                <a:cubicBezTo>
                  <a:pt x="2398319" y="1732562"/>
                  <a:pt x="2340800" y="1701335"/>
                  <a:pt x="2486526" y="1756610"/>
                </a:cubicBezTo>
                <a:cubicBezTo>
                  <a:pt x="2695092" y="1835721"/>
                  <a:pt x="2483953" y="1760318"/>
                  <a:pt x="2703094" y="1828800"/>
                </a:cubicBezTo>
                <a:cubicBezTo>
                  <a:pt x="2887749" y="1886505"/>
                  <a:pt x="2788794" y="1870406"/>
                  <a:pt x="2919663" y="1884947"/>
                </a:cubicBezTo>
                <a:cubicBezTo>
                  <a:pt x="2946400" y="1892968"/>
                  <a:pt x="2972452" y="1903787"/>
                  <a:pt x="2999873" y="1909010"/>
                </a:cubicBezTo>
                <a:cubicBezTo>
                  <a:pt x="3028883" y="1914536"/>
                  <a:pt x="3058775" y="1913580"/>
                  <a:pt x="3088105" y="1917031"/>
                </a:cubicBezTo>
                <a:cubicBezTo>
                  <a:pt x="3104257" y="1918931"/>
                  <a:pt x="3120189" y="1922378"/>
                  <a:pt x="3136231" y="1925052"/>
                </a:cubicBezTo>
                <a:lnTo>
                  <a:pt x="3200400" y="1917031"/>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7720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49B27A-E271-4568-1C48-EA91F44AEA34}"/>
              </a:ext>
            </a:extLst>
          </p:cNvPr>
          <p:cNvSpPr>
            <a:spLocks noGrp="1"/>
          </p:cNvSpPr>
          <p:nvPr>
            <p:ph type="title"/>
          </p:nvPr>
        </p:nvSpPr>
        <p:spPr/>
        <p:txBody>
          <a:bodyPr/>
          <a:lstStyle/>
          <a:p>
            <a:r>
              <a:rPr lang="ja-JP" altLang="en-US" dirty="0"/>
              <a:t>不完備契約のケース</a:t>
            </a:r>
            <a:endParaRPr kumimoji="1" lang="ja-JP" altLang="en-US" dirty="0"/>
          </a:p>
        </p:txBody>
      </p:sp>
      <p:sp>
        <p:nvSpPr>
          <p:cNvPr id="3" name="コンテンツ プレースホルダー 2">
            <a:extLst>
              <a:ext uri="{FF2B5EF4-FFF2-40B4-BE49-F238E27FC236}">
                <a16:creationId xmlns:a16="http://schemas.microsoft.com/office/drawing/2014/main" id="{C04B9192-999F-37B4-ABB4-6CF72402C665}"/>
              </a:ext>
            </a:extLst>
          </p:cNvPr>
          <p:cNvSpPr>
            <a:spLocks noGrp="1"/>
          </p:cNvSpPr>
          <p:nvPr>
            <p:ph idx="1"/>
          </p:nvPr>
        </p:nvSpPr>
        <p:spPr>
          <a:xfrm>
            <a:off x="406400" y="1597023"/>
            <a:ext cx="11607800" cy="4693709"/>
          </a:xfrm>
        </p:spPr>
        <p:txBody>
          <a:bodyPr>
            <a:normAutofit lnSpcReduction="10000"/>
          </a:bodyPr>
          <a:lstStyle/>
          <a:p>
            <a:r>
              <a:rPr kumimoji="1" lang="ja-JP" altLang="en-US" dirty="0"/>
              <a:t>事前投資のインセンティブ</a:t>
            </a:r>
            <a:endParaRPr kumimoji="1" lang="en-US" altLang="ja-JP" dirty="0"/>
          </a:p>
          <a:p>
            <a:pPr lvl="1"/>
            <a:r>
              <a:rPr lang="ja-JP" altLang="en-US" dirty="0"/>
              <a:t>工場側には、生産を行う前に公害の量を減らすような技術開発投資を行うオプションがあるとする。この投資にはコストがかかるので、コストに見合った利潤の増加が見込める場合にのみ投資は実行される。</a:t>
            </a:r>
            <a:endParaRPr lang="en-US" altLang="ja-JP" dirty="0"/>
          </a:p>
          <a:p>
            <a:pPr lvl="1"/>
            <a:r>
              <a:rPr lang="ja-JP" altLang="en-US" dirty="0"/>
              <a:t>工場側が生産量を決定できる</a:t>
            </a:r>
            <a:r>
              <a:rPr lang="en-US" altLang="ja-JP" dirty="0"/>
              <a:t>(</a:t>
            </a:r>
            <a:r>
              <a:rPr lang="ja-JP" altLang="en-US" dirty="0"/>
              <a:t>権利を持っている</a:t>
            </a:r>
            <a:r>
              <a:rPr lang="en-US" altLang="ja-JP" dirty="0"/>
              <a:t>)</a:t>
            </a:r>
            <a:r>
              <a:rPr lang="ja-JP" altLang="en-US" dirty="0"/>
              <a:t>場合</a:t>
            </a:r>
            <a:endParaRPr lang="en-US" altLang="ja-JP" dirty="0"/>
          </a:p>
          <a:p>
            <a:pPr lvl="2"/>
            <a:r>
              <a:rPr lang="ja-JP" altLang="en-US" dirty="0"/>
              <a:t>住民との交渉がない</a:t>
            </a:r>
            <a:endParaRPr lang="en-US" altLang="ja-JP" dirty="0"/>
          </a:p>
          <a:p>
            <a:pPr lvl="3"/>
            <a:r>
              <a:rPr lang="ja-JP" altLang="en-US" dirty="0"/>
              <a:t>投資を行っても企業の限界利潤</a:t>
            </a:r>
            <a:r>
              <a:rPr lang="en-US" altLang="ja-JP" dirty="0"/>
              <a:t>(MB)</a:t>
            </a:r>
            <a:r>
              <a:rPr lang="ja-JP" altLang="en-US" dirty="0"/>
              <a:t>は変化しない。住民との交渉がないのならば、生産量も変化しないので利潤も変化しない。したがって、事前投資は行われない。</a:t>
            </a:r>
            <a:endParaRPr lang="en-US" altLang="ja-JP" dirty="0"/>
          </a:p>
          <a:p>
            <a:pPr lvl="2"/>
            <a:r>
              <a:rPr lang="ja-JP" altLang="en-US" dirty="0"/>
              <a:t>住民側と交渉が行われる場合。</a:t>
            </a:r>
            <a:endParaRPr lang="en-US" altLang="ja-JP" dirty="0"/>
          </a:p>
          <a:p>
            <a:pPr lvl="3"/>
            <a:r>
              <a:rPr lang="ja-JP" altLang="en-US" dirty="0"/>
              <a:t>事前投資によって</a:t>
            </a:r>
            <a:r>
              <a:rPr lang="en-US" altLang="ja-JP" dirty="0"/>
              <a:t>MC</a:t>
            </a:r>
            <a:r>
              <a:rPr lang="ja-JP" altLang="en-US" dirty="0"/>
              <a:t>曲線が右下に下がる。すると、住民側から支払われる補償が少なくなり、工場にとってはむしろマイナスとなる。したがって、事前投資は行われない。</a:t>
            </a:r>
            <a:endParaRPr lang="en-US" altLang="ja-JP" dirty="0"/>
          </a:p>
          <a:p>
            <a:pPr lvl="3"/>
            <a:r>
              <a:rPr lang="ja-JP" altLang="en-US" dirty="0"/>
              <a:t>つまり、事前投資前は生産量が</a:t>
            </a:r>
            <a:r>
              <a:rPr lang="en-US" altLang="ja-JP" dirty="0"/>
              <a:t>C</a:t>
            </a:r>
            <a:r>
              <a:rPr lang="ja-JP" altLang="en-US" dirty="0"/>
              <a:t>となり、工場の利潤</a:t>
            </a:r>
            <a:r>
              <a:rPr lang="en-US" altLang="ja-JP" dirty="0"/>
              <a:t>ABCD</a:t>
            </a:r>
            <a:r>
              <a:rPr lang="ja-JP" altLang="en-US" dirty="0"/>
              <a:t>と、住民側から支払われる補償</a:t>
            </a:r>
            <a:r>
              <a:rPr lang="en-US" altLang="ja-JP" dirty="0"/>
              <a:t>BCFE</a:t>
            </a:r>
            <a:r>
              <a:rPr lang="ja-JP" altLang="en-US" dirty="0"/>
              <a:t>の合計</a:t>
            </a:r>
            <a:r>
              <a:rPr lang="en-US" altLang="ja-JP" dirty="0"/>
              <a:t>ABEFCD</a:t>
            </a:r>
            <a:r>
              <a:rPr lang="ja-JP" altLang="en-US" dirty="0"/>
              <a:t>が利潤の合計であったが、事前投資によって</a:t>
            </a:r>
            <a:r>
              <a:rPr lang="en-US" altLang="ja-JP" dirty="0"/>
              <a:t>MC</a:t>
            </a:r>
            <a:r>
              <a:rPr lang="ja-JP" altLang="en-US" dirty="0"/>
              <a:t>曲線が右下に下がってしまうと、生産量は</a:t>
            </a:r>
            <a:r>
              <a:rPr lang="en-US" altLang="ja-JP" dirty="0"/>
              <a:t>C’</a:t>
            </a:r>
            <a:r>
              <a:rPr lang="ja-JP" altLang="en-US" dirty="0"/>
              <a:t>と増加するが、工場の利潤</a:t>
            </a:r>
            <a:r>
              <a:rPr lang="en-US" altLang="ja-JP" dirty="0"/>
              <a:t>AB’C’D</a:t>
            </a:r>
            <a:r>
              <a:rPr lang="ja-JP" altLang="en-US" dirty="0"/>
              <a:t>と、住民側からの補償</a:t>
            </a:r>
            <a:r>
              <a:rPr lang="en-US" altLang="ja-JP" dirty="0"/>
              <a:t>B’C’FE’</a:t>
            </a:r>
            <a:r>
              <a:rPr lang="ja-JP" altLang="en-US" dirty="0"/>
              <a:t>の合計は</a:t>
            </a:r>
            <a:r>
              <a:rPr lang="en-US" altLang="ja-JP" dirty="0"/>
              <a:t>AB’E’FC’D</a:t>
            </a:r>
            <a:r>
              <a:rPr lang="ja-JP" altLang="en-US" dirty="0"/>
              <a:t>は、事前投資する前よりも減少してしまう！！</a:t>
            </a:r>
            <a:endParaRPr lang="en-US" altLang="ja-JP" dirty="0"/>
          </a:p>
          <a:p>
            <a:pPr lvl="2"/>
            <a:endParaRPr lang="en-US" altLang="ja-JP" dirty="0"/>
          </a:p>
          <a:p>
            <a:pPr lvl="1"/>
            <a:endParaRPr kumimoji="1" lang="ja-JP" altLang="en-US" dirty="0"/>
          </a:p>
        </p:txBody>
      </p:sp>
      <p:pic>
        <p:nvPicPr>
          <p:cNvPr id="5" name="図 4">
            <a:extLst>
              <a:ext uri="{FF2B5EF4-FFF2-40B4-BE49-F238E27FC236}">
                <a16:creationId xmlns:a16="http://schemas.microsoft.com/office/drawing/2014/main" id="{941D2794-E0E7-CEE6-A196-703F347015CC}"/>
              </a:ext>
            </a:extLst>
          </p:cNvPr>
          <p:cNvPicPr>
            <a:picLocks noChangeAspect="1"/>
          </p:cNvPicPr>
          <p:nvPr/>
        </p:nvPicPr>
        <p:blipFill rotWithShape="1">
          <a:blip r:embed="rId2">
            <a:extLst>
              <a:ext uri="{28A0092B-C50C-407E-A947-70E740481C1C}">
                <a14:useLocalDpi xmlns:a14="http://schemas.microsoft.com/office/drawing/2010/main" val="0"/>
              </a:ext>
            </a:extLst>
          </a:blip>
          <a:srcRect t="25913" b="19830"/>
          <a:stretch/>
        </p:blipFill>
        <p:spPr>
          <a:xfrm>
            <a:off x="7145867" y="83873"/>
            <a:ext cx="4639733" cy="1888066"/>
          </a:xfrm>
          <a:prstGeom prst="rect">
            <a:avLst/>
          </a:prstGeom>
        </p:spPr>
      </p:pic>
    </p:spTree>
    <p:extLst>
      <p:ext uri="{BB962C8B-B14F-4D97-AF65-F5344CB8AC3E}">
        <p14:creationId xmlns:p14="http://schemas.microsoft.com/office/powerpoint/2010/main" val="8130538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8306E9-C1AF-C5D3-CF1D-FB464D150F82}"/>
              </a:ext>
            </a:extLst>
          </p:cNvPr>
          <p:cNvSpPr>
            <a:spLocks noGrp="1"/>
          </p:cNvSpPr>
          <p:nvPr>
            <p:ph type="title"/>
          </p:nvPr>
        </p:nvSpPr>
        <p:spPr/>
        <p:txBody>
          <a:bodyPr/>
          <a:lstStyle/>
          <a:p>
            <a:r>
              <a:rPr lang="ja-JP" altLang="en-US" dirty="0"/>
              <a:t>住民側が権利を持っている場合</a:t>
            </a:r>
            <a:endParaRPr kumimoji="1" lang="ja-JP" altLang="en-US" dirty="0"/>
          </a:p>
        </p:txBody>
      </p:sp>
      <p:sp>
        <p:nvSpPr>
          <p:cNvPr id="3" name="コンテンツ プレースホルダー 2">
            <a:extLst>
              <a:ext uri="{FF2B5EF4-FFF2-40B4-BE49-F238E27FC236}">
                <a16:creationId xmlns:a16="http://schemas.microsoft.com/office/drawing/2014/main" id="{1BCAE9CA-F6BC-777C-4E69-A4A50A7B97FB}"/>
              </a:ext>
            </a:extLst>
          </p:cNvPr>
          <p:cNvSpPr>
            <a:spLocks noGrp="1"/>
          </p:cNvSpPr>
          <p:nvPr>
            <p:ph idx="1"/>
          </p:nvPr>
        </p:nvSpPr>
        <p:spPr>
          <a:xfrm>
            <a:off x="838200" y="1825625"/>
            <a:ext cx="10515600" cy="2860706"/>
          </a:xfrm>
        </p:spPr>
        <p:txBody>
          <a:bodyPr>
            <a:normAutofit fontScale="92500"/>
          </a:bodyPr>
          <a:lstStyle/>
          <a:p>
            <a:r>
              <a:rPr kumimoji="1" lang="ja-JP" altLang="en-US" dirty="0"/>
              <a:t>事前投資をするインセンティブが発生する。</a:t>
            </a:r>
            <a:endParaRPr kumimoji="1" lang="en-US" altLang="ja-JP" dirty="0"/>
          </a:p>
          <a:p>
            <a:pPr lvl="1"/>
            <a:r>
              <a:rPr kumimoji="1" lang="ja-JP" altLang="en-US" dirty="0"/>
              <a:t>住民側が権利を持っている場合、工場側に支払いの義務が発生する。</a:t>
            </a:r>
            <a:endParaRPr kumimoji="1" lang="en-US" altLang="ja-JP" dirty="0"/>
          </a:p>
          <a:p>
            <a:pPr lvl="1"/>
            <a:r>
              <a:rPr kumimoji="1" lang="ja-JP" altLang="en-US" dirty="0"/>
              <a:t>事前</a:t>
            </a:r>
            <a:r>
              <a:rPr lang="ja-JP" altLang="en-US" dirty="0"/>
              <a:t>投資し</a:t>
            </a:r>
            <a:r>
              <a:rPr kumimoji="1" lang="ja-JP" altLang="en-US" dirty="0"/>
              <a:t>ない場合は、</a:t>
            </a:r>
            <a:r>
              <a:rPr kumimoji="1" lang="en-US" altLang="ja-JP" dirty="0"/>
              <a:t>(a)</a:t>
            </a:r>
            <a:r>
              <a:rPr kumimoji="1" lang="ja-JP" altLang="en-US" dirty="0"/>
              <a:t>となり、生産量は</a:t>
            </a:r>
            <a:r>
              <a:rPr kumimoji="1" lang="en-US" altLang="ja-JP" dirty="0"/>
              <a:t>C</a:t>
            </a:r>
            <a:r>
              <a:rPr kumimoji="1" lang="ja-JP" altLang="en-US" dirty="0"/>
              <a:t>となる。工場の利潤は</a:t>
            </a:r>
            <a:r>
              <a:rPr kumimoji="1" lang="en-US" altLang="ja-JP" dirty="0"/>
              <a:t>ABCD</a:t>
            </a:r>
            <a:r>
              <a:rPr kumimoji="1" lang="ja-JP" altLang="en-US" dirty="0"/>
              <a:t>だが、住民への支払いが</a:t>
            </a:r>
            <a:r>
              <a:rPr kumimoji="1" lang="en-US" altLang="ja-JP" dirty="0"/>
              <a:t>BDC</a:t>
            </a:r>
            <a:r>
              <a:rPr kumimoji="1" lang="ja-JP" altLang="en-US" dirty="0"/>
              <a:t>なので、利潤としては</a:t>
            </a:r>
            <a:r>
              <a:rPr kumimoji="1" lang="en-US" altLang="ja-JP" dirty="0"/>
              <a:t>ABD</a:t>
            </a:r>
            <a:r>
              <a:rPr kumimoji="1" lang="ja-JP" altLang="en-US" dirty="0"/>
              <a:t>となる。</a:t>
            </a:r>
            <a:endParaRPr kumimoji="1" lang="en-US" altLang="ja-JP" dirty="0"/>
          </a:p>
          <a:p>
            <a:pPr lvl="1"/>
            <a:r>
              <a:rPr lang="ja-JP" altLang="en-US" dirty="0"/>
              <a:t>事前投資する場合は、</a:t>
            </a:r>
            <a:r>
              <a:rPr lang="en-US" altLang="ja-JP" dirty="0"/>
              <a:t>(b)</a:t>
            </a:r>
            <a:r>
              <a:rPr lang="ja-JP" altLang="en-US" dirty="0"/>
              <a:t>となり、</a:t>
            </a:r>
            <a:r>
              <a:rPr lang="en-US" altLang="ja-JP" dirty="0"/>
              <a:t>MC</a:t>
            </a:r>
            <a:r>
              <a:rPr lang="ja-JP" altLang="en-US" dirty="0"/>
              <a:t>が下がることで生産量は</a:t>
            </a:r>
            <a:r>
              <a:rPr lang="en-US" altLang="ja-JP" dirty="0"/>
              <a:t>C’</a:t>
            </a:r>
            <a:r>
              <a:rPr lang="ja-JP" altLang="en-US" dirty="0"/>
              <a:t>に増える。この時の工場の利潤は</a:t>
            </a:r>
            <a:r>
              <a:rPr lang="en-US" altLang="ja-JP" dirty="0"/>
              <a:t>AB’C’D</a:t>
            </a:r>
            <a:r>
              <a:rPr lang="ja-JP" altLang="en-US" dirty="0"/>
              <a:t>だが、住民への支払い</a:t>
            </a:r>
            <a:r>
              <a:rPr lang="en-US" altLang="ja-JP" dirty="0"/>
              <a:t>B’E’C’</a:t>
            </a:r>
            <a:r>
              <a:rPr lang="ja-JP" altLang="en-US" dirty="0"/>
              <a:t>があるため、結局</a:t>
            </a:r>
            <a:r>
              <a:rPr lang="en-US" altLang="ja-JP" dirty="0"/>
              <a:t>AB’E’D</a:t>
            </a:r>
            <a:r>
              <a:rPr lang="ja-JP" altLang="en-US" dirty="0"/>
              <a:t>となる。これは、事前投資前よりもおおきい。よって、投資コストよりもこの増加分のほうが多ければ、事前投資が行われる。</a:t>
            </a:r>
            <a:endParaRPr kumimoji="1" lang="en-US" altLang="ja-JP" dirty="0"/>
          </a:p>
        </p:txBody>
      </p:sp>
      <p:pic>
        <p:nvPicPr>
          <p:cNvPr id="5" name="図 4">
            <a:extLst>
              <a:ext uri="{FF2B5EF4-FFF2-40B4-BE49-F238E27FC236}">
                <a16:creationId xmlns:a16="http://schemas.microsoft.com/office/drawing/2014/main" id="{0F286241-D916-FA74-3ECA-7D63E98FFBFE}"/>
              </a:ext>
            </a:extLst>
          </p:cNvPr>
          <p:cNvPicPr>
            <a:picLocks noChangeAspect="1"/>
          </p:cNvPicPr>
          <p:nvPr/>
        </p:nvPicPr>
        <p:blipFill rotWithShape="1">
          <a:blip r:embed="rId2">
            <a:extLst>
              <a:ext uri="{28A0092B-C50C-407E-A947-70E740481C1C}">
                <a14:useLocalDpi xmlns:a14="http://schemas.microsoft.com/office/drawing/2010/main" val="0"/>
              </a:ext>
            </a:extLst>
          </a:blip>
          <a:srcRect t="29258" b="15433"/>
          <a:stretch/>
        </p:blipFill>
        <p:spPr>
          <a:xfrm>
            <a:off x="3505200" y="4686331"/>
            <a:ext cx="4969933" cy="2061602"/>
          </a:xfrm>
          <a:prstGeom prst="rect">
            <a:avLst/>
          </a:prstGeom>
        </p:spPr>
      </p:pic>
    </p:spTree>
    <p:extLst>
      <p:ext uri="{BB962C8B-B14F-4D97-AF65-F5344CB8AC3E}">
        <p14:creationId xmlns:p14="http://schemas.microsoft.com/office/powerpoint/2010/main" val="16295727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789D34-49A1-126D-99FB-D18F64BBCF05}"/>
              </a:ext>
            </a:extLst>
          </p:cNvPr>
          <p:cNvSpPr>
            <a:spLocks noGrp="1"/>
          </p:cNvSpPr>
          <p:nvPr>
            <p:ph type="title"/>
          </p:nvPr>
        </p:nvSpPr>
        <p:spPr/>
        <p:txBody>
          <a:bodyPr/>
          <a:lstStyle/>
          <a:p>
            <a:r>
              <a:rPr kumimoji="1" lang="en-US" altLang="ja-JP" dirty="0"/>
              <a:t>Chap.2 </a:t>
            </a:r>
            <a:r>
              <a:rPr kumimoji="1" lang="ja-JP" altLang="en-US" dirty="0"/>
              <a:t>不完備契約理論の基礎</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3A525DB-6697-F682-1697-D211947CF98E}"/>
                  </a:ext>
                </a:extLst>
              </p:cNvPr>
              <p:cNvSpPr>
                <a:spLocks noGrp="1"/>
              </p:cNvSpPr>
              <p:nvPr>
                <p:ph idx="1"/>
              </p:nvPr>
            </p:nvSpPr>
            <p:spPr/>
            <p:txBody>
              <a:bodyPr>
                <a:normAutofit fontScale="85000" lnSpcReduction="20000"/>
              </a:bodyPr>
              <a:lstStyle/>
              <a:p>
                <a:r>
                  <a:rPr kumimoji="1" lang="ja-JP" altLang="en-US" dirty="0"/>
                  <a:t>エージェントがプリンシパルの下で働くことを想定する。エージェントが</a:t>
                </a:r>
                <a14:m>
                  <m:oMath xmlns:m="http://schemas.openxmlformats.org/officeDocument/2006/math">
                    <m:r>
                      <a:rPr kumimoji="1" lang="en-US" altLang="ja-JP" b="0" i="1" smtClean="0">
                        <a:latin typeface="Cambria Math" panose="02040503050406030204" pitchFamily="18" charset="0"/>
                      </a:rPr>
                      <m:t>𝑒</m:t>
                    </m:r>
                    <m:r>
                      <a:rPr lang="ja-JP" altLang="en-US" i="1">
                        <a:latin typeface="Cambria Math" panose="02040503050406030204" pitchFamily="18" charset="0"/>
                      </a:rPr>
                      <m:t>だけ</m:t>
                    </m:r>
                  </m:oMath>
                </a14:m>
                <a:r>
                  <a:rPr kumimoji="1" lang="ja-JP" altLang="en-US" dirty="0"/>
                  <a:t>努力すると、エージェントのコストが</a:t>
                </a:r>
                <a14:m>
                  <m:oMath xmlns:m="http://schemas.openxmlformats.org/officeDocument/2006/math">
                    <m:r>
                      <a:rPr kumimoji="1" lang="en-US" altLang="ja-JP" b="0" i="1" smtClean="0">
                        <a:latin typeface="Cambria Math" panose="02040503050406030204" pitchFamily="18" charset="0"/>
                      </a:rPr>
                      <m:t>𝐶</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oMath>
                </a14:m>
                <a:r>
                  <a:rPr kumimoji="1" lang="ja-JP" altLang="en-US" dirty="0"/>
                  <a:t>となるが、</a:t>
                </a:r>
                <a14:m>
                  <m:oMath xmlns:m="http://schemas.openxmlformats.org/officeDocument/2006/math">
                    <m:r>
                      <a:rPr kumimoji="1" lang="en-US" altLang="ja-JP" b="0" i="1" dirty="0" smtClean="0">
                        <a:latin typeface="Cambria Math" panose="02040503050406030204" pitchFamily="18" charset="0"/>
                      </a:rPr>
                      <m:t>𝑉</m:t>
                    </m:r>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𝑒</m:t>
                        </m:r>
                      </m:e>
                    </m:d>
                  </m:oMath>
                </a14:m>
                <a:r>
                  <a:rPr kumimoji="1" lang="ja-JP" altLang="en-US" dirty="0"/>
                  <a:t>だけの利得を生み出す。</a:t>
                </a:r>
                <a14:m>
                  <m:oMath xmlns:m="http://schemas.openxmlformats.org/officeDocument/2006/math">
                    <m:r>
                      <a:rPr kumimoji="1" lang="en-US" altLang="ja-JP" b="0" i="1" smtClean="0">
                        <a:latin typeface="Cambria Math" panose="02040503050406030204" pitchFamily="18" charset="0"/>
                      </a:rPr>
                      <m:t>𝑉</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oMath>
                </a14:m>
                <a:r>
                  <a:rPr kumimoji="1" lang="ja-JP" altLang="en-US" dirty="0"/>
                  <a:t>のうちいくらかを給料としてプリンシパルから受け取る。</a:t>
                </a:r>
                <a:endParaRPr kumimoji="1" lang="en-US" altLang="ja-JP" dirty="0"/>
              </a:p>
              <a:p>
                <a:pPr lvl="1"/>
                <a:r>
                  <a:rPr lang="ja-JP" altLang="en-US" dirty="0"/>
                  <a:t>エージェントが</a:t>
                </a:r>
                <a14:m>
                  <m:oMath xmlns:m="http://schemas.openxmlformats.org/officeDocument/2006/math">
                    <m:r>
                      <a:rPr lang="en-US" altLang="ja-JP" b="0" i="1" smtClean="0">
                        <a:latin typeface="Cambria Math" panose="02040503050406030204" pitchFamily="18" charset="0"/>
                      </a:rPr>
                      <m:t>𝑉</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𝑒</m:t>
                        </m:r>
                      </m:e>
                    </m:d>
                  </m:oMath>
                </a14:m>
                <a:r>
                  <a:rPr kumimoji="1" lang="ja-JP" altLang="en-US" dirty="0"/>
                  <a:t>を</a:t>
                </a:r>
                <a:r>
                  <a:rPr kumimoji="1" lang="en-US" altLang="ja-JP" dirty="0"/>
                  <a:t>100%</a:t>
                </a:r>
                <a:r>
                  <a:rPr kumimoji="1" lang="ja-JP" altLang="en-US" dirty="0"/>
                  <a:t>受け取れる場合、エージェントは</a:t>
                </a:r>
                <a:endParaRPr kumimoji="1" lang="en-US" altLang="ja-JP" dirty="0"/>
              </a:p>
              <a:p>
                <a:pPr lvl="2"/>
                <a14:m>
                  <m:oMath xmlns:m="http://schemas.openxmlformats.org/officeDocument/2006/math">
                    <m:func>
                      <m:funcPr>
                        <m:ctrlPr>
                          <a:rPr kumimoji="1" lang="en-US" altLang="ja-JP" b="0" i="1" smtClean="0">
                            <a:latin typeface="Cambria Math" panose="02040503050406030204" pitchFamily="18" charset="0"/>
                          </a:rPr>
                        </m:ctrlPr>
                      </m:funcPr>
                      <m:fName>
                        <m:limLow>
                          <m:limLowPr>
                            <m:ctrlPr>
                              <a:rPr kumimoji="1" lang="en-US" altLang="ja-JP" b="0" i="1" smtClean="0">
                                <a:latin typeface="Cambria Math" panose="02040503050406030204" pitchFamily="18" charset="0"/>
                              </a:rPr>
                            </m:ctrlPr>
                          </m:limLowPr>
                          <m:e>
                            <m:r>
                              <m:rPr>
                                <m:sty m:val="p"/>
                              </m:rPr>
                              <a:rPr kumimoji="1" lang="en-US" altLang="ja-JP" b="0" i="0" smtClean="0">
                                <a:latin typeface="Cambria Math" panose="02040503050406030204" pitchFamily="18" charset="0"/>
                              </a:rPr>
                              <m:t>max</m:t>
                            </m:r>
                          </m:e>
                          <m:lim>
                            <m:r>
                              <a:rPr kumimoji="1" lang="en-US" altLang="ja-JP" b="0" i="1" smtClean="0">
                                <a:latin typeface="Cambria Math" panose="02040503050406030204" pitchFamily="18" charset="0"/>
                              </a:rPr>
                              <m:t>𝑒</m:t>
                            </m:r>
                          </m:lim>
                        </m:limLow>
                      </m:fName>
                      <m:e>
                        <m:r>
                          <a:rPr kumimoji="1" lang="en-US" altLang="ja-JP" b="0" i="1" smtClean="0">
                            <a:latin typeface="Cambria Math" panose="02040503050406030204" pitchFamily="18" charset="0"/>
                          </a:rPr>
                          <m:t>𝑉</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𝐶</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e>
                    </m:func>
                  </m:oMath>
                </a14:m>
                <a:endParaRPr kumimoji="1" lang="en-US" altLang="ja-JP" dirty="0"/>
              </a:p>
              <a:p>
                <a:pPr lvl="1"/>
                <a:r>
                  <a:rPr lang="ja-JP" altLang="en-US" dirty="0"/>
                  <a:t>を満たす</a:t>
                </a:r>
                <a14:m>
                  <m:oMath xmlns:m="http://schemas.openxmlformats.org/officeDocument/2006/math">
                    <m:r>
                      <a:rPr lang="en-US" altLang="ja-JP" b="0" i="1" smtClean="0">
                        <a:latin typeface="Cambria Math" panose="02040503050406030204" pitchFamily="18" charset="0"/>
                      </a:rPr>
                      <m:t>𝑒</m:t>
                    </m:r>
                  </m:oMath>
                </a14:m>
                <a:r>
                  <a:rPr kumimoji="1" lang="en-US" altLang="ja-JP" dirty="0"/>
                  <a:t>(</a:t>
                </a:r>
                <a14:m>
                  <m:oMath xmlns:m="http://schemas.openxmlformats.org/officeDocument/2006/math">
                    <m:sSup>
                      <m:sSupPr>
                        <m:ctrlPr>
                          <a:rPr kumimoji="1" lang="en-US" altLang="ja-JP" b="0" i="1" dirty="0" smtClean="0">
                            <a:latin typeface="Cambria Math" panose="02040503050406030204" pitchFamily="18" charset="0"/>
                          </a:rPr>
                        </m:ctrlPr>
                      </m:sSupPr>
                      <m:e>
                        <m:r>
                          <a:rPr kumimoji="1" lang="en-US" altLang="ja-JP" b="0" i="1" dirty="0" smtClean="0">
                            <a:latin typeface="Cambria Math" panose="02040503050406030204" pitchFamily="18" charset="0"/>
                          </a:rPr>
                          <m:t>𝑒</m:t>
                        </m:r>
                      </m:e>
                      <m:sup>
                        <m:r>
                          <a:rPr kumimoji="1" lang="en-US" altLang="ja-JP" b="0" i="1" dirty="0" smtClean="0">
                            <a:latin typeface="Cambria Math" panose="02040503050406030204" pitchFamily="18" charset="0"/>
                          </a:rPr>
                          <m:t>∗</m:t>
                        </m:r>
                      </m:sup>
                    </m:sSup>
                  </m:oMath>
                </a14:m>
                <a:r>
                  <a:rPr kumimoji="1" lang="ja-JP" altLang="en-US" dirty="0"/>
                  <a:t>とおく</a:t>
                </a:r>
                <a:r>
                  <a:rPr kumimoji="1" lang="en-US" altLang="ja-JP" dirty="0"/>
                  <a:t>)</a:t>
                </a:r>
                <a:r>
                  <a:rPr kumimoji="1" lang="ja-JP" altLang="en-US" dirty="0"/>
                  <a:t>だけ努力する。この時の利得は</a:t>
                </a:r>
                <a:endParaRPr kumimoji="1" lang="en-US" altLang="ja-JP" dirty="0"/>
              </a:p>
              <a:p>
                <a:pPr lvl="2"/>
                <a:r>
                  <a:rPr kumimoji="1" lang="ja-JP" altLang="en-US" dirty="0"/>
                  <a:t>エージェント </a:t>
                </a:r>
                <a:r>
                  <a:rPr kumimoji="1" lang="en-US" altLang="ja-JP" dirty="0"/>
                  <a:t>: </a:t>
                </a:r>
                <a14:m>
                  <m:oMath xmlns:m="http://schemas.openxmlformats.org/officeDocument/2006/math">
                    <m:r>
                      <a:rPr kumimoji="1" lang="en-US" altLang="ja-JP" b="0" i="1" smtClean="0">
                        <a:latin typeface="Cambria Math" panose="02040503050406030204" pitchFamily="18" charset="0"/>
                      </a:rPr>
                      <m:t>𝑉</m:t>
                    </m:r>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sup>
                        </m:sSup>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𝐶</m:t>
                    </m:r>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sup>
                        </m:sSup>
                      </m:e>
                    </m:d>
                  </m:oMath>
                </a14:m>
                <a:endParaRPr kumimoji="1" lang="en-US" altLang="ja-JP" dirty="0"/>
              </a:p>
              <a:p>
                <a:pPr lvl="2"/>
                <a:r>
                  <a:rPr kumimoji="1" lang="ja-JP" altLang="en-US" dirty="0"/>
                  <a:t>プリンシパル </a:t>
                </a:r>
                <a:r>
                  <a:rPr kumimoji="1" lang="en-US" altLang="ja-JP" dirty="0"/>
                  <a:t>: 0</a:t>
                </a:r>
              </a:p>
              <a:p>
                <a:pPr lvl="1"/>
                <a:r>
                  <a:rPr lang="ja-JP" altLang="en-US" dirty="0"/>
                  <a:t>しかし、エージェントが</a:t>
                </a:r>
                <a14:m>
                  <m:oMath xmlns:m="http://schemas.openxmlformats.org/officeDocument/2006/math">
                    <m:r>
                      <a:rPr lang="en-US" altLang="ja-JP" b="0" i="1" smtClean="0">
                        <a:latin typeface="Cambria Math" panose="02040503050406030204" pitchFamily="18" charset="0"/>
                      </a:rPr>
                      <m:t>𝑉</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𝑒</m:t>
                        </m:r>
                      </m:e>
                    </m:d>
                  </m:oMath>
                </a14:m>
                <a:r>
                  <a:rPr kumimoji="1" lang="ja-JP" altLang="en-US" dirty="0"/>
                  <a:t>を受け取れない場合、このエージェントは努力しない。このとき</a:t>
                </a:r>
                <a:endParaRPr kumimoji="1" lang="en-US" altLang="ja-JP" dirty="0"/>
              </a:p>
              <a:p>
                <a:pPr lvl="2"/>
                <a:r>
                  <a:rPr kumimoji="1" lang="ja-JP" altLang="en-US" dirty="0"/>
                  <a:t>エージェント </a:t>
                </a:r>
                <a:r>
                  <a:rPr kumimoji="1" lang="en-US" altLang="ja-JP" dirty="0"/>
                  <a:t>: 0</a:t>
                </a:r>
              </a:p>
              <a:p>
                <a:pPr lvl="2"/>
                <a:r>
                  <a:rPr kumimoji="1" lang="ja-JP" altLang="en-US" dirty="0"/>
                  <a:t>プリンシパル </a:t>
                </a:r>
                <a:r>
                  <a:rPr kumimoji="1" lang="en-US" altLang="ja-JP" dirty="0"/>
                  <a:t>: 0</a:t>
                </a:r>
              </a:p>
              <a:p>
                <a:r>
                  <a:rPr lang="ja-JP" altLang="en-US" dirty="0"/>
                  <a:t>実際には、上の例の中間的な取り分だけ</a:t>
                </a:r>
                <a14:m>
                  <m:oMath xmlns:m="http://schemas.openxmlformats.org/officeDocument/2006/math">
                    <m:r>
                      <a:rPr lang="en-US" altLang="ja-JP" b="0" i="1" smtClean="0">
                        <a:latin typeface="Cambria Math" panose="02040503050406030204" pitchFamily="18" charset="0"/>
                      </a:rPr>
                      <m:t>𝑉</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𝑒</m:t>
                        </m:r>
                      </m:e>
                    </m:d>
                  </m:oMath>
                </a14:m>
                <a:r>
                  <a:rPr kumimoji="1" lang="ja-JP" altLang="en-US" dirty="0"/>
                  <a:t>を受け取れる</a:t>
                </a:r>
                <a:r>
                  <a:rPr kumimoji="1" lang="en-US" altLang="ja-JP" dirty="0"/>
                  <a:t>(=</a:t>
                </a:r>
                <a:r>
                  <a:rPr kumimoji="1" lang="ja-JP" altLang="en-US" dirty="0"/>
                  <a:t>交渉力</a:t>
                </a:r>
                <a:r>
                  <a:rPr kumimoji="1" lang="en-US" altLang="ja-JP" dirty="0"/>
                  <a:t>)</a:t>
                </a:r>
                <a:r>
                  <a:rPr kumimoji="1" lang="ja-JP" altLang="en-US" dirty="0"/>
                  <a:t>。契約理論では、多くの場合ナッシュ交渉解という概念が用いられる。</a:t>
                </a:r>
                <a:endParaRPr kumimoji="1" lang="en-US" altLang="ja-JP" dirty="0"/>
              </a:p>
              <a:p>
                <a:endParaRPr kumimoji="1" lang="en-US" altLang="ja-JP" dirty="0"/>
              </a:p>
              <a:p>
                <a:endParaRPr kumimoji="1"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03A525DB-6697-F682-1697-D211947CF98E}"/>
                  </a:ext>
                </a:extLst>
              </p:cNvPr>
              <p:cNvSpPr>
                <a:spLocks noGrp="1" noRot="1" noChangeAspect="1" noMove="1" noResize="1" noEditPoints="1" noAdjustHandles="1" noChangeArrowheads="1" noChangeShapeType="1" noTextEdit="1"/>
              </p:cNvSpPr>
              <p:nvPr>
                <p:ph idx="1"/>
              </p:nvPr>
            </p:nvSpPr>
            <p:spPr>
              <a:blipFill>
                <a:blip r:embed="rId2"/>
                <a:stretch>
                  <a:fillRect l="-812" t="-3081" r="-29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17759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D0714-407D-63ED-F3FE-B0B26B2CB9B0}"/>
              </a:ext>
            </a:extLst>
          </p:cNvPr>
          <p:cNvSpPr>
            <a:spLocks noGrp="1"/>
          </p:cNvSpPr>
          <p:nvPr>
            <p:ph type="title"/>
          </p:nvPr>
        </p:nvSpPr>
        <p:spPr/>
        <p:txBody>
          <a:bodyPr/>
          <a:lstStyle/>
          <a:p>
            <a:r>
              <a:rPr kumimoji="1" lang="ja-JP" altLang="en-US" dirty="0"/>
              <a:t>ナッシュ交渉解</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7F75A2E-22A9-F4CA-A465-349A3D577B9E}"/>
                  </a:ext>
                </a:extLst>
              </p:cNvPr>
              <p:cNvSpPr>
                <a:spLocks noGrp="1"/>
              </p:cNvSpPr>
              <p:nvPr>
                <p:ph idx="1"/>
              </p:nvPr>
            </p:nvSpPr>
            <p:spPr/>
            <p:txBody>
              <a:bodyPr>
                <a:normAutofit fontScale="62500" lnSpcReduction="20000"/>
              </a:bodyPr>
              <a:lstStyle/>
              <a:p>
                <a:pPr>
                  <a:lnSpc>
                    <a:spcPct val="110000"/>
                  </a:lnSpc>
                </a:pPr>
                <a:r>
                  <a:rPr lang="ja-JP" altLang="en-US" dirty="0"/>
                  <a:t>重要な点として、交渉が決裂した場合にどのくらいの利得を得られるか。もしも、受け取り分がその分を下回っていれば、交渉しなくなる。</a:t>
                </a:r>
                <a:endParaRPr lang="en-US" altLang="ja-JP" dirty="0"/>
              </a:p>
              <a:p>
                <a:pPr>
                  <a:lnSpc>
                    <a:spcPct val="110000"/>
                  </a:lnSpc>
                </a:pPr>
                <a:r>
                  <a:rPr kumimoji="1" lang="ja-JP" altLang="en-US" dirty="0"/>
                  <a:t>ナッシュ交渉解は、交渉が決裂しても受け取ることができる分</a:t>
                </a:r>
                <a:r>
                  <a:rPr kumimoji="1" lang="en-US" altLang="ja-JP" dirty="0"/>
                  <a:t>(</a:t>
                </a:r>
                <a:r>
                  <a:rPr kumimoji="1" lang="ja-JP" altLang="en-US" dirty="0"/>
                  <a:t>外部機会</a:t>
                </a:r>
                <a:r>
                  <a:rPr kumimoji="1" lang="en-US" altLang="ja-JP" dirty="0"/>
                  <a:t>)</a:t>
                </a:r>
                <a:r>
                  <a:rPr kumimoji="1" lang="ja-JP" altLang="en-US" dirty="0"/>
                  <a:t>はそれぞれが受け取り、残りの分は半分にする。</a:t>
                </a:r>
                <a:endParaRPr kumimoji="1" lang="en-US" altLang="ja-JP" dirty="0"/>
              </a:p>
              <a:p>
                <a:pPr>
                  <a:lnSpc>
                    <a:spcPct val="110000"/>
                  </a:lnSpc>
                </a:pPr>
                <a:r>
                  <a:rPr lang="ja-JP" altLang="en-US" dirty="0"/>
                  <a:t>全体の利得を</a:t>
                </a:r>
                <a14:m>
                  <m:oMath xmlns:m="http://schemas.openxmlformats.org/officeDocument/2006/math">
                    <m:r>
                      <a:rPr lang="en-US" altLang="ja-JP" b="0" i="1" smtClean="0">
                        <a:latin typeface="Cambria Math" panose="02040503050406030204" pitchFamily="18" charset="0"/>
                      </a:rPr>
                      <m:t>𝑉</m:t>
                    </m:r>
                  </m:oMath>
                </a14:m>
                <a:r>
                  <a:rPr kumimoji="1" lang="ja-JP" altLang="en-US" dirty="0"/>
                  <a:t>、交渉が決裂した場合のプリンシパルとエージェントの利得</a:t>
                </a:r>
                <a:r>
                  <a:rPr kumimoji="1" lang="en-US" altLang="ja-JP" dirty="0"/>
                  <a:t>(</a:t>
                </a:r>
                <a:r>
                  <a:rPr kumimoji="1" lang="ja-JP" altLang="en-US" dirty="0"/>
                  <a:t>これは外部機会</a:t>
                </a:r>
                <a:r>
                  <a:rPr kumimoji="1" lang="en-US" altLang="ja-JP" dirty="0"/>
                  <a:t>(outside option) or </a:t>
                </a:r>
                <a:r>
                  <a:rPr kumimoji="1" lang="ja-JP" altLang="en-US" dirty="0"/>
                  <a:t>威嚇点 </a:t>
                </a:r>
                <a:r>
                  <a:rPr kumimoji="1" lang="en-US" altLang="ja-JP" dirty="0"/>
                  <a:t>(threat point))</a:t>
                </a:r>
                <a:r>
                  <a:rPr kumimoji="1" lang="ja-JP" altLang="en-US" dirty="0"/>
                  <a:t>をそれぞれ</a:t>
                </a:r>
                <a14:m>
                  <m:oMath xmlns:m="http://schemas.openxmlformats.org/officeDocument/2006/math">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𝑊</m:t>
                    </m:r>
                  </m:oMath>
                </a14:m>
                <a:r>
                  <a:rPr kumimoji="1" lang="ja-JP" altLang="en-US" dirty="0"/>
                  <a:t>とすると、</a:t>
                </a:r>
                <a:endParaRPr kumimoji="1" lang="en-US" altLang="ja-JP" dirty="0"/>
              </a:p>
              <a:p>
                <a:pPr lvl="1">
                  <a:lnSpc>
                    <a:spcPct val="110000"/>
                  </a:lnSpc>
                </a:pPr>
                <a:r>
                  <a:rPr kumimoji="1" lang="ja-JP" altLang="en-US" dirty="0"/>
                  <a:t>プリンシパル </a:t>
                </a:r>
                <a:r>
                  <a:rPr kumimoji="1" lang="en-US" altLang="ja-JP" dirty="0"/>
                  <a:t>: </a:t>
                </a:r>
                <a14:m>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𝑉</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𝑊</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𝑈</m:t>
                    </m:r>
                  </m:oMath>
                </a14:m>
                <a:endParaRPr kumimoji="1" lang="en-US" altLang="ja-JP" dirty="0"/>
              </a:p>
              <a:p>
                <a:pPr lvl="1">
                  <a:lnSpc>
                    <a:spcPct val="110000"/>
                  </a:lnSpc>
                </a:pPr>
                <a:r>
                  <a:rPr lang="ja-JP" altLang="en-US" dirty="0"/>
                  <a:t>エージェント </a:t>
                </a:r>
                <a:r>
                  <a:rPr lang="en-US" altLang="ja-JP" dirty="0"/>
                  <a:t>: </a:t>
                </a:r>
                <a14:m>
                  <m:oMath xmlns:m="http://schemas.openxmlformats.org/officeDocument/2006/math">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𝑉</m:t>
                        </m:r>
                        <m:r>
                          <a:rPr lang="en-US" altLang="ja-JP" b="0" i="1" smtClean="0">
                            <a:latin typeface="Cambria Math" panose="02040503050406030204" pitchFamily="18" charset="0"/>
                          </a:rPr>
                          <m:t>−</m:t>
                        </m:r>
                        <m:r>
                          <a:rPr lang="en-US" altLang="ja-JP" b="0" i="1" smtClean="0">
                            <a:latin typeface="Cambria Math" panose="02040503050406030204" pitchFamily="18" charset="0"/>
                          </a:rPr>
                          <m:t>𝑈</m:t>
                        </m:r>
                        <m:r>
                          <a:rPr lang="en-US" altLang="ja-JP" b="0" i="1" smtClean="0">
                            <a:latin typeface="Cambria Math" panose="02040503050406030204" pitchFamily="18" charset="0"/>
                          </a:rPr>
                          <m:t>−</m:t>
                        </m:r>
                        <m:r>
                          <a:rPr lang="en-US" altLang="ja-JP" b="0" i="1" smtClean="0">
                            <a:latin typeface="Cambria Math" panose="02040503050406030204" pitchFamily="18" charset="0"/>
                          </a:rPr>
                          <m:t>𝑊</m:t>
                        </m:r>
                      </m:num>
                      <m:den>
                        <m:r>
                          <a:rPr lang="en-US" altLang="ja-JP" b="0" i="1" smtClean="0">
                            <a:latin typeface="Cambria Math" panose="02040503050406030204" pitchFamily="18" charset="0"/>
                          </a:rPr>
                          <m:t>2</m:t>
                        </m:r>
                      </m:den>
                    </m:f>
                    <m:r>
                      <a:rPr lang="en-US" altLang="ja-JP" b="0" i="1" smtClean="0">
                        <a:latin typeface="Cambria Math" panose="02040503050406030204" pitchFamily="18" charset="0"/>
                      </a:rPr>
                      <m:t>+</m:t>
                    </m:r>
                    <m:r>
                      <a:rPr lang="en-US" altLang="ja-JP" b="0" i="1" smtClean="0">
                        <a:latin typeface="Cambria Math" panose="02040503050406030204" pitchFamily="18" charset="0"/>
                      </a:rPr>
                      <m:t>𝑊</m:t>
                    </m:r>
                  </m:oMath>
                </a14:m>
                <a:endParaRPr kumimoji="1" lang="en-US" altLang="ja-JP" dirty="0"/>
              </a:p>
              <a:p>
                <a:pPr>
                  <a:lnSpc>
                    <a:spcPct val="110000"/>
                  </a:lnSpc>
                </a:pPr>
                <a:r>
                  <a:rPr kumimoji="1" lang="ja-JP" altLang="en-US" dirty="0"/>
                  <a:t>片方に</a:t>
                </a:r>
                <a:r>
                  <a:rPr kumimoji="1" lang="en-US" altLang="ja-JP" dirty="0"/>
                  <a:t>100%</a:t>
                </a:r>
                <a:r>
                  <a:rPr kumimoji="1" lang="ja-JP" altLang="en-US" dirty="0"/>
                  <a:t>交渉力がある場合でも、相手の外部機会は得ることができない。相手が交渉から降りてしまうから。</a:t>
                </a:r>
                <a:endParaRPr kumimoji="1" lang="en-US" altLang="ja-JP" dirty="0"/>
              </a:p>
              <a:p>
                <a:pPr lvl="1">
                  <a:lnSpc>
                    <a:spcPct val="110000"/>
                  </a:lnSpc>
                </a:pPr>
                <a:r>
                  <a:rPr kumimoji="1" lang="ja-JP" altLang="en-US" dirty="0"/>
                  <a:t>プリンシパルが</a:t>
                </a:r>
                <a:r>
                  <a:rPr kumimoji="1" lang="en-US" altLang="ja-JP" dirty="0"/>
                  <a:t>100%</a:t>
                </a:r>
                <a:r>
                  <a:rPr kumimoji="1" lang="ja-JP" altLang="en-US" dirty="0"/>
                  <a:t>の交渉力を持っている場合</a:t>
                </a:r>
                <a:endParaRPr kumimoji="1" lang="en-US" altLang="ja-JP" dirty="0"/>
              </a:p>
              <a:p>
                <a:pPr lvl="2">
                  <a:lnSpc>
                    <a:spcPct val="110000"/>
                  </a:lnSpc>
                </a:pPr>
                <a:r>
                  <a:rPr lang="ja-JP" altLang="en-US" dirty="0"/>
                  <a:t>プリンシパル </a:t>
                </a:r>
                <a:r>
                  <a:rPr lang="en-US" altLang="ja-JP" dirty="0"/>
                  <a:t>: </a:t>
                </a:r>
                <a14:m>
                  <m:oMath xmlns:m="http://schemas.openxmlformats.org/officeDocument/2006/math">
                    <m:r>
                      <m:rPr>
                        <m:sty m:val="p"/>
                      </m:rPr>
                      <a:rPr lang="en-US" altLang="ja-JP" b="0" i="0" smtClean="0">
                        <a:latin typeface="Cambria Math" panose="02040503050406030204" pitchFamily="18" charset="0"/>
                      </a:rPr>
                      <m:t>V</m:t>
                    </m:r>
                    <m:r>
                      <a:rPr lang="en-US" altLang="ja-JP" b="0" i="1" smtClean="0">
                        <a:latin typeface="Cambria Math" panose="02040503050406030204" pitchFamily="18" charset="0"/>
                      </a:rPr>
                      <m:t>−</m:t>
                    </m:r>
                    <m:r>
                      <a:rPr lang="en-US" altLang="ja-JP" b="0" i="1" smtClean="0">
                        <a:latin typeface="Cambria Math" panose="02040503050406030204" pitchFamily="18" charset="0"/>
                      </a:rPr>
                      <m:t>𝑊</m:t>
                    </m:r>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𝑉</m:t>
                        </m:r>
                        <m:r>
                          <a:rPr lang="en-US" altLang="ja-JP" b="0" i="1" smtClean="0">
                            <a:latin typeface="Cambria Math" panose="02040503050406030204" pitchFamily="18" charset="0"/>
                          </a:rPr>
                          <m:t>−</m:t>
                        </m:r>
                        <m:r>
                          <a:rPr lang="en-US" altLang="ja-JP" b="0" i="1" smtClean="0">
                            <a:latin typeface="Cambria Math" panose="02040503050406030204" pitchFamily="18" charset="0"/>
                          </a:rPr>
                          <m:t>𝑈</m:t>
                        </m:r>
                        <m:r>
                          <a:rPr lang="en-US" altLang="ja-JP" b="0" i="1" smtClean="0">
                            <a:latin typeface="Cambria Math" panose="02040503050406030204" pitchFamily="18" charset="0"/>
                          </a:rPr>
                          <m:t>−</m:t>
                        </m:r>
                        <m:r>
                          <a:rPr lang="en-US" altLang="ja-JP" b="0" i="1" smtClean="0">
                            <a:latin typeface="Cambria Math" panose="02040503050406030204" pitchFamily="18" charset="0"/>
                          </a:rPr>
                          <m:t>𝑊</m:t>
                        </m:r>
                      </m:e>
                    </m:d>
                    <m:r>
                      <a:rPr lang="en-US" altLang="ja-JP" b="0" i="1" smtClean="0">
                        <a:latin typeface="Cambria Math" panose="02040503050406030204" pitchFamily="18" charset="0"/>
                      </a:rPr>
                      <m:t>×1+</m:t>
                    </m:r>
                    <m:r>
                      <a:rPr lang="en-US" altLang="ja-JP" b="0" i="1" smtClean="0">
                        <a:latin typeface="Cambria Math" panose="02040503050406030204" pitchFamily="18" charset="0"/>
                      </a:rPr>
                      <m:t>𝑈</m:t>
                    </m:r>
                  </m:oMath>
                </a14:m>
                <a:r>
                  <a:rPr kumimoji="1" lang="en-US" altLang="ja-JP" dirty="0"/>
                  <a:t>, </a:t>
                </a:r>
                <a:r>
                  <a:rPr kumimoji="1" lang="ja-JP" altLang="en-US" dirty="0"/>
                  <a:t>エージェント </a:t>
                </a:r>
                <a:r>
                  <a:rPr kumimoji="1" lang="en-US" altLang="ja-JP" dirty="0"/>
                  <a:t>: </a:t>
                </a:r>
                <a14:m>
                  <m:oMath xmlns:m="http://schemas.openxmlformats.org/officeDocument/2006/math">
                    <m:r>
                      <a:rPr kumimoji="1" lang="en-US" altLang="ja-JP" b="0" i="1" smtClean="0">
                        <a:latin typeface="Cambria Math" panose="02040503050406030204" pitchFamily="18" charset="0"/>
                      </a:rPr>
                      <m:t>𝑊</m:t>
                    </m:r>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𝑉</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𝑊</m:t>
                        </m:r>
                      </m:e>
                    </m:d>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𝑊</m:t>
                    </m:r>
                  </m:oMath>
                </a14:m>
                <a:endParaRPr kumimoji="1" lang="en-US" altLang="ja-JP" dirty="0"/>
              </a:p>
              <a:p>
                <a:pPr lvl="1">
                  <a:lnSpc>
                    <a:spcPct val="110000"/>
                  </a:lnSpc>
                </a:pPr>
                <a:r>
                  <a:rPr lang="ja-JP" altLang="en-US" dirty="0"/>
                  <a:t>エージェントが</a:t>
                </a:r>
                <a:r>
                  <a:rPr lang="en-US" altLang="ja-JP" dirty="0"/>
                  <a:t>100%</a:t>
                </a:r>
                <a:r>
                  <a:rPr lang="ja-JP" altLang="en-US" dirty="0"/>
                  <a:t>交渉力を持っている場合</a:t>
                </a:r>
                <a:endParaRPr lang="en-US" altLang="ja-JP" dirty="0"/>
              </a:p>
              <a:p>
                <a:pPr lvl="2">
                  <a:lnSpc>
                    <a:spcPct val="110000"/>
                  </a:lnSpc>
                </a:pPr>
                <a14:m>
                  <m:oMath xmlns:m="http://schemas.openxmlformats.org/officeDocument/2006/math">
                    <m:r>
                      <a:rPr kumimoji="1" lang="ja-JP" altLang="en-US" i="1" dirty="0">
                        <a:latin typeface="Cambria Math" panose="02040503050406030204" pitchFamily="18" charset="0"/>
                      </a:rPr>
                      <m:t>プリンシパル</m:t>
                    </m:r>
                  </m:oMath>
                </a14:m>
                <a:r>
                  <a:rPr kumimoji="1" lang="en-US" altLang="ja-JP" dirty="0"/>
                  <a:t> : </a:t>
                </a:r>
                <a14:m>
                  <m:oMath xmlns:m="http://schemas.openxmlformats.org/officeDocument/2006/math">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𝑉</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𝑊</m:t>
                        </m:r>
                      </m:e>
                    </m:d>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𝑈</m:t>
                    </m:r>
                  </m:oMath>
                </a14:m>
                <a:r>
                  <a:rPr kumimoji="1" lang="en-US" altLang="ja-JP" dirty="0"/>
                  <a:t>, </a:t>
                </a:r>
                <a:r>
                  <a:rPr kumimoji="1" lang="ja-JP" altLang="en-US" dirty="0"/>
                  <a:t>エージェント </a:t>
                </a:r>
                <a:r>
                  <a:rPr kumimoji="1" lang="en-US" altLang="ja-JP" dirty="0"/>
                  <a:t>: </a:t>
                </a:r>
                <a14:m>
                  <m:oMath xmlns:m="http://schemas.openxmlformats.org/officeDocument/2006/math">
                    <m:r>
                      <a:rPr kumimoji="1" lang="en-US" altLang="ja-JP" b="0" i="1" smtClean="0">
                        <a:latin typeface="Cambria Math" panose="02040503050406030204" pitchFamily="18" charset="0"/>
                      </a:rPr>
                      <m:t>𝑉</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𝑉</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𝑊</m:t>
                        </m:r>
                      </m:e>
                    </m:d>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𝑊</m:t>
                    </m:r>
                  </m:oMath>
                </a14:m>
                <a:endParaRPr kumimoji="1"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77F75A2E-22A9-F4CA-A465-349A3D577B9E}"/>
                  </a:ext>
                </a:extLst>
              </p:cNvPr>
              <p:cNvSpPr>
                <a:spLocks noGrp="1" noRot="1" noChangeAspect="1" noMove="1" noResize="1" noEditPoints="1" noAdjustHandles="1" noChangeArrowheads="1" noChangeShapeType="1" noTextEdit="1"/>
              </p:cNvSpPr>
              <p:nvPr>
                <p:ph idx="1"/>
              </p:nvPr>
            </p:nvSpPr>
            <p:spPr>
              <a:blipFill>
                <a:blip r:embed="rId2"/>
                <a:stretch>
                  <a:fillRect l="-406" t="-1261" r="-23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433408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BC5922-F006-B515-09ED-44DAD6B2E525}"/>
              </a:ext>
            </a:extLst>
          </p:cNvPr>
          <p:cNvSpPr>
            <a:spLocks noGrp="1"/>
          </p:cNvSpPr>
          <p:nvPr>
            <p:ph type="title"/>
          </p:nvPr>
        </p:nvSpPr>
        <p:spPr/>
        <p:txBody>
          <a:bodyPr/>
          <a:lstStyle/>
          <a:p>
            <a:r>
              <a:rPr lang="ja-JP" altLang="en-US" dirty="0"/>
              <a:t>ホールドアップ問題</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7E43E5A-5000-3DC7-8D9A-46105583C7FA}"/>
                  </a:ext>
                </a:extLst>
              </p:cNvPr>
              <p:cNvSpPr>
                <a:spLocks noGrp="1"/>
              </p:cNvSpPr>
              <p:nvPr>
                <p:ph idx="1"/>
              </p:nvPr>
            </p:nvSpPr>
            <p:spPr/>
            <p:txBody>
              <a:bodyPr>
                <a:normAutofit fontScale="85000" lnSpcReduction="20000"/>
              </a:bodyPr>
              <a:lstStyle/>
              <a:p>
                <a14:m>
                  <m:oMath xmlns:m="http://schemas.openxmlformats.org/officeDocument/2006/math">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𝑊</m:t>
                    </m:r>
                    <m:r>
                      <a:rPr kumimoji="1" lang="en-US" altLang="ja-JP" b="0" i="1" smtClean="0">
                        <a:latin typeface="Cambria Math" panose="02040503050406030204" pitchFamily="18" charset="0"/>
                      </a:rPr>
                      <m:t>=0</m:t>
                    </m:r>
                  </m:oMath>
                </a14:m>
                <a:r>
                  <a:rPr kumimoji="1" lang="ja-JP" altLang="en-US" dirty="0"/>
                  <a:t>と仮定。</a:t>
                </a:r>
                <a:endParaRPr kumimoji="1" lang="en-US" altLang="ja-JP" dirty="0"/>
              </a:p>
              <a:p>
                <a:r>
                  <a:rPr lang="ja-JP" altLang="en-US" dirty="0"/>
                  <a:t>この場合、エージェントの利得は</a:t>
                </a:r>
                <a14:m>
                  <m:oMath xmlns:m="http://schemas.openxmlformats.org/officeDocument/2006/math">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𝑉</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𝑒</m:t>
                            </m:r>
                          </m:e>
                        </m:d>
                      </m:num>
                      <m:den>
                        <m:r>
                          <a:rPr lang="en-US" altLang="ja-JP" b="0" i="1" smtClean="0">
                            <a:latin typeface="Cambria Math" panose="02040503050406030204" pitchFamily="18" charset="0"/>
                          </a:rPr>
                          <m:t>2</m:t>
                        </m:r>
                      </m:den>
                    </m:f>
                  </m:oMath>
                </a14:m>
                <a:r>
                  <a:rPr kumimoji="1" lang="ja-JP" altLang="en-US" dirty="0"/>
                  <a:t>となる。したがって、エージェントは</a:t>
                </a:r>
                <a:endParaRPr kumimoji="1" lang="en-US" altLang="ja-JP" dirty="0"/>
              </a:p>
              <a:p>
                <a:pPr lvl="1"/>
                <a14:m>
                  <m:oMath xmlns:m="http://schemas.openxmlformats.org/officeDocument/2006/math">
                    <m:func>
                      <m:funcPr>
                        <m:ctrlPr>
                          <a:rPr kumimoji="1" lang="en-US" altLang="ja-JP" b="0" i="1" smtClean="0">
                            <a:latin typeface="Cambria Math" panose="02040503050406030204" pitchFamily="18" charset="0"/>
                          </a:rPr>
                        </m:ctrlPr>
                      </m:funcPr>
                      <m:fName>
                        <m:limLow>
                          <m:limLowPr>
                            <m:ctrlPr>
                              <a:rPr kumimoji="1" lang="en-US" altLang="ja-JP" b="0" i="1" smtClean="0">
                                <a:latin typeface="Cambria Math" panose="02040503050406030204" pitchFamily="18" charset="0"/>
                              </a:rPr>
                            </m:ctrlPr>
                          </m:limLowPr>
                          <m:e>
                            <m:r>
                              <m:rPr>
                                <m:sty m:val="p"/>
                              </m:rPr>
                              <a:rPr kumimoji="1" lang="en-US" altLang="ja-JP" b="0" i="0" smtClean="0">
                                <a:latin typeface="Cambria Math" panose="02040503050406030204" pitchFamily="18" charset="0"/>
                              </a:rPr>
                              <m:t>max</m:t>
                            </m:r>
                          </m:e>
                          <m:lim>
                            <m:r>
                              <a:rPr kumimoji="1" lang="en-US" altLang="ja-JP" b="0" i="1" smtClean="0">
                                <a:latin typeface="Cambria Math" panose="02040503050406030204" pitchFamily="18" charset="0"/>
                              </a:rPr>
                              <m:t>𝑒</m:t>
                            </m:r>
                          </m:lim>
                        </m:limLow>
                      </m:fName>
                      <m:e>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𝑉</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num>
                          <m:den>
                            <m:r>
                              <a:rPr kumimoji="1" lang="en-US" altLang="ja-JP" b="0" i="1" smtClean="0">
                                <a:latin typeface="Cambria Math" panose="02040503050406030204" pitchFamily="18" charset="0"/>
                              </a:rPr>
                              <m:t>2</m:t>
                            </m:r>
                          </m:den>
                        </m:f>
                      </m:e>
                    </m:func>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𝐶</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oMath>
                </a14:m>
                <a:endParaRPr kumimoji="1" lang="en-US" altLang="ja-JP" dirty="0"/>
              </a:p>
              <a:p>
                <a:r>
                  <a:rPr lang="ja-JP" altLang="en-US" dirty="0"/>
                  <a:t>を満たす</a:t>
                </a:r>
                <a14:m>
                  <m:oMath xmlns:m="http://schemas.openxmlformats.org/officeDocument/2006/math">
                    <m:r>
                      <a:rPr lang="en-US" altLang="ja-JP" b="0" i="1" smtClean="0">
                        <a:latin typeface="Cambria Math" panose="02040503050406030204" pitchFamily="18" charset="0"/>
                      </a:rPr>
                      <m:t>𝑒</m:t>
                    </m:r>
                  </m:oMath>
                </a14:m>
                <a:r>
                  <a:rPr kumimoji="1" lang="ja-JP" altLang="en-US" dirty="0"/>
                  <a:t>だけ努力するため、</a:t>
                </a:r>
                <a14:m>
                  <m:oMath xmlns:m="http://schemas.openxmlformats.org/officeDocument/2006/math">
                    <m:f>
                      <m:fPr>
                        <m:ctrlPr>
                          <a:rPr kumimoji="1" lang="en-US" altLang="ja-JP" b="0" i="1" smtClean="0">
                            <a:latin typeface="Cambria Math" panose="02040503050406030204" pitchFamily="18" charset="0"/>
                          </a:rPr>
                        </m:ctrlPr>
                      </m:fPr>
                      <m:num>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𝑉</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𝐶</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oMath>
                </a14:m>
                <a:r>
                  <a:rPr kumimoji="1" lang="ja-JP" altLang="en-US" dirty="0"/>
                  <a:t>をみたす</a:t>
                </a:r>
                <a14:m>
                  <m:oMath xmlns:m="http://schemas.openxmlformats.org/officeDocument/2006/math">
                    <m:r>
                      <a:rPr kumimoji="1" lang="en-US" altLang="ja-JP" b="0" i="1" smtClean="0">
                        <a:latin typeface="Cambria Math" panose="02040503050406030204" pitchFamily="18" charset="0"/>
                      </a:rPr>
                      <m:t>𝑒</m:t>
                    </m:r>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sup>
                    </m:sSup>
                    <m:r>
                      <a:rPr kumimoji="1" lang="en-US" altLang="ja-JP" b="0" i="1" smtClean="0">
                        <a:latin typeface="Cambria Math" panose="02040503050406030204" pitchFamily="18" charset="0"/>
                      </a:rPr>
                      <m:t> )</m:t>
                    </m:r>
                  </m:oMath>
                </a14:m>
                <a:r>
                  <a:rPr kumimoji="1" lang="ja-JP" altLang="en-US" dirty="0"/>
                  <a:t>だけ努力する。</a:t>
                </a: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sup>
                    </m:sSup>
                  </m:oMath>
                </a14:m>
                <a:r>
                  <a:rPr kumimoji="1" lang="ja-JP" altLang="en-US" dirty="0"/>
                  <a:t>は</a:t>
                </a:r>
                <a:endParaRPr kumimoji="1" lang="en-US" altLang="ja-JP" dirty="0"/>
              </a:p>
              <a:p>
                <a:pPr lvl="1"/>
                <a14:m>
                  <m:oMath xmlns:m="http://schemas.openxmlformats.org/officeDocument/2006/math">
                    <m:func>
                      <m:funcPr>
                        <m:ctrlPr>
                          <a:rPr kumimoji="1" lang="en-US" altLang="ja-JP" b="0" i="1" smtClean="0">
                            <a:latin typeface="Cambria Math" panose="02040503050406030204" pitchFamily="18" charset="0"/>
                          </a:rPr>
                        </m:ctrlPr>
                      </m:funcPr>
                      <m:fName>
                        <m:limLow>
                          <m:limLowPr>
                            <m:ctrlPr>
                              <a:rPr kumimoji="1" lang="en-US" altLang="ja-JP" b="0" i="1" smtClean="0">
                                <a:latin typeface="Cambria Math" panose="02040503050406030204" pitchFamily="18" charset="0"/>
                              </a:rPr>
                            </m:ctrlPr>
                          </m:limLowPr>
                          <m:e>
                            <m:r>
                              <m:rPr>
                                <m:sty m:val="p"/>
                              </m:rPr>
                              <a:rPr kumimoji="1" lang="en-US" altLang="ja-JP" b="0" i="0" smtClean="0">
                                <a:latin typeface="Cambria Math" panose="02040503050406030204" pitchFamily="18" charset="0"/>
                              </a:rPr>
                              <m:t>max</m:t>
                            </m:r>
                          </m:e>
                          <m:lim>
                            <m:r>
                              <a:rPr kumimoji="1" lang="en-US" altLang="ja-JP" b="0" i="1" smtClean="0">
                                <a:latin typeface="Cambria Math" panose="02040503050406030204" pitchFamily="18" charset="0"/>
                              </a:rPr>
                              <m:t>𝑒</m:t>
                            </m:r>
                          </m:lim>
                        </m:limLow>
                      </m:fName>
                      <m:e>
                        <m:r>
                          <a:rPr kumimoji="1" lang="en-US" altLang="ja-JP" b="0" i="1" smtClean="0">
                            <a:latin typeface="Cambria Math" panose="02040503050406030204" pitchFamily="18" charset="0"/>
                          </a:rPr>
                          <m:t>𝑉</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𝐶</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e>
                    </m:func>
                  </m:oMath>
                </a14:m>
                <a:endParaRPr kumimoji="1" lang="en-US" altLang="ja-JP" dirty="0"/>
              </a:p>
              <a:p>
                <a:r>
                  <a:rPr kumimoji="1" lang="ja-JP" altLang="en-US" dirty="0"/>
                  <a:t>を満たす</a:t>
                </a: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sup>
                    </m:sSup>
                  </m:oMath>
                </a14:m>
                <a:r>
                  <a:rPr kumimoji="1" lang="ja-JP" altLang="en-US" dirty="0"/>
                  <a:t>よりも小さいので</a:t>
                </a:r>
                <a:r>
                  <a:rPr kumimoji="1" lang="en-US" altLang="ja-JP" dirty="0"/>
                  <a:t>(</a:t>
                </a: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sup>
                    </m:sSup>
                    <m:r>
                      <a:rPr kumimoji="1" lang="en-US" altLang="ja-JP" b="0" i="1" smtClean="0">
                        <a:latin typeface="Cambria Math" panose="02040503050406030204" pitchFamily="18" charset="0"/>
                      </a:rPr>
                      <m:t>&gt;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sup>
                    </m:sSup>
                  </m:oMath>
                </a14:m>
                <a:r>
                  <a:rPr kumimoji="1" lang="en-US" altLang="ja-JP" dirty="0"/>
                  <a:t>)</a:t>
                </a:r>
                <a:r>
                  <a:rPr kumimoji="1" lang="ja-JP" altLang="en-US" dirty="0"/>
                  <a:t>、利得としても</a:t>
                </a:r>
                <a14:m>
                  <m:oMath xmlns:m="http://schemas.openxmlformats.org/officeDocument/2006/math">
                    <m:r>
                      <a:rPr kumimoji="1" lang="en-US" altLang="ja-JP" b="0" i="1" smtClean="0">
                        <a:latin typeface="Cambria Math" panose="02040503050406030204" pitchFamily="18" charset="0"/>
                      </a:rPr>
                      <m:t>𝑉</m:t>
                    </m:r>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sup>
                        </m:sSup>
                      </m:e>
                    </m:d>
                    <m:r>
                      <a:rPr kumimoji="1" lang="en-US" altLang="ja-JP" b="0" i="1" smtClean="0">
                        <a:latin typeface="Cambria Math" panose="02040503050406030204" pitchFamily="18" charset="0"/>
                      </a:rPr>
                      <m:t>&gt;</m:t>
                    </m:r>
                    <m:r>
                      <a:rPr kumimoji="1" lang="en-US" altLang="ja-JP" b="0" i="1" smtClean="0">
                        <a:latin typeface="Cambria Math" panose="02040503050406030204" pitchFamily="18" charset="0"/>
                      </a:rPr>
                      <m:t>𝑉</m:t>
                    </m:r>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sup>
                        </m:sSup>
                      </m:e>
                    </m:d>
                  </m:oMath>
                </a14:m>
                <a:r>
                  <a:rPr kumimoji="1" lang="ja-JP" altLang="en-US" dirty="0"/>
                  <a:t>となってしまう。</a:t>
                </a:r>
                <a:endParaRPr kumimoji="1" lang="en-US" altLang="ja-JP" dirty="0"/>
              </a:p>
              <a:p>
                <a:r>
                  <a:rPr lang="ja-JP" altLang="en-US" dirty="0"/>
                  <a:t>このように契約が結べないために、努力水準や投資水準が最適な値よりも下がってしまうことを、一般にホールドアップ問題と呼ぶ。</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37E43E5A-5000-3DC7-8D9A-46105583C7FA}"/>
                  </a:ext>
                </a:extLst>
              </p:cNvPr>
              <p:cNvSpPr>
                <a:spLocks noGrp="1" noRot="1" noChangeAspect="1" noMove="1" noResize="1" noEditPoints="1" noAdjustHandles="1" noChangeArrowheads="1" noChangeShapeType="1" noTextEdit="1"/>
              </p:cNvSpPr>
              <p:nvPr>
                <p:ph idx="1"/>
              </p:nvPr>
            </p:nvSpPr>
            <p:spPr>
              <a:blipFill>
                <a:blip r:embed="rId2"/>
                <a:stretch>
                  <a:fillRect l="-812" t="-3081" r="-376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94559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643F1C-C67B-8461-06DC-73450F3BB8B7}"/>
              </a:ext>
            </a:extLst>
          </p:cNvPr>
          <p:cNvSpPr>
            <a:spLocks noGrp="1"/>
          </p:cNvSpPr>
          <p:nvPr>
            <p:ph type="title"/>
          </p:nvPr>
        </p:nvSpPr>
        <p:spPr/>
        <p:txBody>
          <a:bodyPr/>
          <a:lstStyle/>
          <a:p>
            <a:r>
              <a:rPr kumimoji="1" lang="en-US" altLang="ja-JP" dirty="0"/>
              <a:t>Chap.13 </a:t>
            </a:r>
            <a:r>
              <a:rPr kumimoji="1" lang="ja-JP" altLang="en-US" dirty="0"/>
              <a:t>不完備契約モデル </a:t>
            </a:r>
            <a:r>
              <a:rPr kumimoji="1" lang="en-US" altLang="ja-JP" dirty="0"/>
              <a:t>: </a:t>
            </a:r>
            <a:r>
              <a:rPr kumimoji="1" lang="ja-JP" altLang="en-US" dirty="0"/>
              <a:t>理論</a:t>
            </a:r>
          </a:p>
        </p:txBody>
      </p:sp>
      <p:sp>
        <p:nvSpPr>
          <p:cNvPr id="3" name="コンテンツ プレースホルダー 2">
            <a:extLst>
              <a:ext uri="{FF2B5EF4-FFF2-40B4-BE49-F238E27FC236}">
                <a16:creationId xmlns:a16="http://schemas.microsoft.com/office/drawing/2014/main" id="{4123C2EF-6A68-6EB2-DED0-B2B47806B72D}"/>
              </a:ext>
            </a:extLst>
          </p:cNvPr>
          <p:cNvSpPr>
            <a:spLocks noGrp="1"/>
          </p:cNvSpPr>
          <p:nvPr>
            <p:ph idx="1"/>
          </p:nvPr>
        </p:nvSpPr>
        <p:spPr/>
        <p:txBody>
          <a:bodyPr/>
          <a:lstStyle/>
          <a:p>
            <a:r>
              <a:rPr kumimoji="1" lang="ja-JP" altLang="en-US" dirty="0"/>
              <a:t>「不完備」とは</a:t>
            </a:r>
            <a:endParaRPr kumimoji="1" lang="en-US" altLang="ja-JP" dirty="0"/>
          </a:p>
          <a:p>
            <a:pPr lvl="1"/>
            <a:r>
              <a:rPr lang="ja-JP" altLang="en-US" dirty="0"/>
              <a:t>本来、状態</a:t>
            </a:r>
            <a:r>
              <a:rPr lang="en-US" altLang="ja-JP" dirty="0"/>
              <a:t>(state)</a:t>
            </a:r>
            <a:r>
              <a:rPr lang="ja-JP" altLang="en-US" dirty="0"/>
              <a:t>に依存した契約を書いて効率性を確保すべき状況において、その必要な契約が十分に書けていない状況あるいは契約</a:t>
            </a:r>
            <a:endParaRPr kumimoji="1" lang="ja-JP" altLang="en-US" dirty="0"/>
          </a:p>
        </p:txBody>
      </p:sp>
    </p:spTree>
    <p:extLst>
      <p:ext uri="{BB962C8B-B14F-4D97-AF65-F5344CB8AC3E}">
        <p14:creationId xmlns:p14="http://schemas.microsoft.com/office/powerpoint/2010/main" val="4065417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13CC7D-8184-CE97-888B-9575FA243C82}"/>
              </a:ext>
            </a:extLst>
          </p:cNvPr>
          <p:cNvSpPr>
            <a:spLocks noGrp="1"/>
          </p:cNvSpPr>
          <p:nvPr>
            <p:ph type="title"/>
          </p:nvPr>
        </p:nvSpPr>
        <p:spPr/>
        <p:txBody>
          <a:bodyPr/>
          <a:lstStyle/>
          <a:p>
            <a:r>
              <a:rPr kumimoji="1" lang="ja-JP" altLang="en-US" dirty="0"/>
              <a:t>モデル</a:t>
            </a:r>
            <a:r>
              <a:rPr kumimoji="1" lang="en-US" altLang="ja-JP" dirty="0"/>
              <a:t>1 : </a:t>
            </a:r>
            <a:r>
              <a:rPr kumimoji="1" lang="ja-JP" altLang="en-US" dirty="0"/>
              <a:t>ホールドアップ問題</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3FD439A-4DB4-FA8F-AE84-4454664B3F1C}"/>
                  </a:ext>
                </a:extLst>
              </p:cNvPr>
              <p:cNvSpPr>
                <a:spLocks noGrp="1"/>
              </p:cNvSpPr>
              <p:nvPr>
                <p:ph idx="1"/>
              </p:nvPr>
            </p:nvSpPr>
            <p:spPr>
              <a:xfrm>
                <a:off x="558800" y="1430867"/>
                <a:ext cx="11303000" cy="5164666"/>
              </a:xfrm>
            </p:spPr>
            <p:txBody>
              <a:bodyPr>
                <a:normAutofit fontScale="40000" lnSpcReduction="20000"/>
              </a:bodyPr>
              <a:lstStyle/>
              <a:p>
                <a:pPr>
                  <a:lnSpc>
                    <a:spcPct val="120000"/>
                  </a:lnSpc>
                </a:pPr>
                <a:r>
                  <a:rPr lang="ja-JP" altLang="en-US" dirty="0"/>
                  <a:t>「プリンシパル」</a:t>
                </a:r>
                <a:r>
                  <a:rPr lang="en-US" altLang="ja-JP" dirty="0"/>
                  <a:t>1</a:t>
                </a:r>
                <a:r>
                  <a:rPr lang="ja-JP" altLang="en-US" dirty="0"/>
                  <a:t>人と「エージェント」</a:t>
                </a:r>
                <a:r>
                  <a:rPr lang="en-US" altLang="ja-JP" dirty="0"/>
                  <a:t>1</a:t>
                </a:r>
                <a:r>
                  <a:rPr lang="ja-JP" altLang="en-US" dirty="0"/>
                  <a:t>人が存在して、プリンシパルがエージェントに仕事を依頼している、単純なプリンシパル・エージェント問題</a:t>
                </a:r>
                <a:endParaRPr lang="en-US" altLang="ja-JP" dirty="0"/>
              </a:p>
              <a:p>
                <a:pPr>
                  <a:lnSpc>
                    <a:spcPct val="120000"/>
                  </a:lnSpc>
                </a:pPr>
                <a:r>
                  <a:rPr kumimoji="1" lang="ja-JP" altLang="en-US" dirty="0"/>
                  <a:t>エージェントに対す</a:t>
                </a:r>
                <a:r>
                  <a:rPr lang="ja-JP" altLang="en-US" dirty="0"/>
                  <a:t>る報酬契約は、仮定により結ばれていない。</a:t>
                </a:r>
                <a:endParaRPr lang="en-US" altLang="ja-JP" dirty="0"/>
              </a:p>
              <a:p>
                <a:pPr>
                  <a:lnSpc>
                    <a:spcPct val="120000"/>
                  </a:lnSpc>
                </a:pPr>
                <a:r>
                  <a:rPr kumimoji="1" lang="ja-JP" altLang="en-US" dirty="0"/>
                  <a:t>第</a:t>
                </a:r>
                <a:r>
                  <a:rPr kumimoji="1" lang="en-US" altLang="ja-JP" dirty="0"/>
                  <a:t>1</a:t>
                </a:r>
                <a:r>
                  <a:rPr kumimoji="1" lang="ja-JP" altLang="en-US" dirty="0"/>
                  <a:t>期にエージェントは人的資本への投資レベル</a:t>
                </a:r>
                <a:r>
                  <a:rPr kumimoji="1" lang="en-US" altLang="ja-JP" dirty="0"/>
                  <a:t>(=</a:t>
                </a:r>
                <a:r>
                  <a:rPr kumimoji="1" lang="ja-JP" altLang="en-US" dirty="0"/>
                  <a:t>努力水準</a:t>
                </a:r>
                <a:r>
                  <a:rPr kumimoji="1" lang="en-US" altLang="ja-JP" dirty="0"/>
                  <a:t>)</a:t>
                </a:r>
                <a14:m>
                  <m:oMath xmlns:m="http://schemas.openxmlformats.org/officeDocument/2006/math">
                    <m:r>
                      <a:rPr kumimoji="1" lang="en-US" altLang="ja-JP" b="0" i="1" smtClean="0">
                        <a:latin typeface="Cambria Math" panose="02040503050406030204" pitchFamily="18" charset="0"/>
                      </a:rPr>
                      <m:t>𝑒</m:t>
                    </m:r>
                  </m:oMath>
                </a14:m>
                <a:r>
                  <a:rPr kumimoji="1" lang="ja-JP" altLang="en-US" dirty="0"/>
                  <a:t>を選択。プリンシパルが受け取る収益</a:t>
                </a:r>
                <a14:m>
                  <m:oMath xmlns:m="http://schemas.openxmlformats.org/officeDocument/2006/math">
                    <m:r>
                      <a:rPr kumimoji="1" lang="en-US" altLang="ja-JP" b="0" i="1" smtClean="0">
                        <a:latin typeface="Cambria Math" panose="02040503050406030204" pitchFamily="18" charset="0"/>
                      </a:rPr>
                      <m:t>𝑉</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oMath>
                </a14:m>
                <a:r>
                  <a:rPr kumimoji="1" lang="ja-JP" altLang="en-US" dirty="0"/>
                  <a:t>はこの</a:t>
                </a:r>
                <a14:m>
                  <m:oMath xmlns:m="http://schemas.openxmlformats.org/officeDocument/2006/math">
                    <m:r>
                      <a:rPr kumimoji="1" lang="en-US" altLang="ja-JP" b="0" i="1" smtClean="0">
                        <a:latin typeface="Cambria Math" panose="02040503050406030204" pitchFamily="18" charset="0"/>
                      </a:rPr>
                      <m:t>𝑒</m:t>
                    </m:r>
                  </m:oMath>
                </a14:m>
                <a:r>
                  <a:rPr kumimoji="1" lang="ja-JP" altLang="en-US" dirty="0"/>
                  <a:t>の増加関数であり、収益</a:t>
                </a:r>
                <a14:m>
                  <m:oMath xmlns:m="http://schemas.openxmlformats.org/officeDocument/2006/math">
                    <m:r>
                      <a:rPr kumimoji="1" lang="en-US" altLang="ja-JP" b="0" i="1" smtClean="0">
                        <a:latin typeface="Cambria Math" panose="02040503050406030204" pitchFamily="18" charset="0"/>
                      </a:rPr>
                      <m:t>𝑉</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oMath>
                </a14:m>
                <a:r>
                  <a:rPr kumimoji="1" lang="ja-JP" altLang="en-US" dirty="0"/>
                  <a:t>は第</a:t>
                </a:r>
                <a:r>
                  <a:rPr kumimoji="1" lang="en-US" altLang="ja-JP" dirty="0"/>
                  <a:t>2</a:t>
                </a:r>
                <a:r>
                  <a:rPr kumimoji="1" lang="ja-JP" altLang="en-US" dirty="0"/>
                  <a:t>期末に実現。投資のコスト</a:t>
                </a:r>
                <a14:m>
                  <m:oMath xmlns:m="http://schemas.openxmlformats.org/officeDocument/2006/math">
                    <m:r>
                      <a:rPr kumimoji="1" lang="en-US" altLang="ja-JP" b="0" i="1" smtClean="0">
                        <a:latin typeface="Cambria Math" panose="02040503050406030204" pitchFamily="18" charset="0"/>
                      </a:rPr>
                      <m:t>𝛾</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oMath>
                </a14:m>
                <a:r>
                  <a:rPr kumimoji="1" lang="ja-JP" altLang="en-US" dirty="0"/>
                  <a:t>とする。ただし、エージェントの人的資本がプリンシパルの収益に反映されるためには、第二期初にエージェントから了承を得る必要がある。この了承が、第二期初におけるエージェントの交渉力の源泉となる。</a:t>
                </a:r>
                <a:endParaRPr kumimoji="1" lang="en-US" altLang="ja-JP" dirty="0"/>
              </a:p>
              <a:p>
                <a:pPr>
                  <a:lnSpc>
                    <a:spcPct val="120000"/>
                  </a:lnSpc>
                </a:pPr>
                <a:r>
                  <a:rPr lang="ja-JP" altLang="en-US" dirty="0"/>
                  <a:t>このモデルでは、エージェントが第</a:t>
                </a:r>
                <a:r>
                  <a:rPr lang="en-US" altLang="ja-JP" dirty="0"/>
                  <a:t>1</a:t>
                </a:r>
                <a:r>
                  <a:rPr lang="ja-JP" altLang="en-US" dirty="0"/>
                  <a:t>期に蓄積した人的資本が使えなければ</a:t>
                </a:r>
                <a14:m>
                  <m:oMath xmlns:m="http://schemas.openxmlformats.org/officeDocument/2006/math">
                    <m:r>
                      <a:rPr lang="en-US" altLang="ja-JP" b="0" i="1" smtClean="0">
                        <a:latin typeface="Cambria Math" panose="02040503050406030204" pitchFamily="18" charset="0"/>
                      </a:rPr>
                      <m:t>𝑉</m:t>
                    </m:r>
                  </m:oMath>
                </a14:m>
                <a:r>
                  <a:rPr kumimoji="1" lang="ja-JP" altLang="en-US" dirty="0"/>
                  <a:t>は</a:t>
                </a:r>
                <a:r>
                  <a:rPr kumimoji="1" lang="en-US" altLang="ja-JP" dirty="0"/>
                  <a:t>0</a:t>
                </a:r>
                <a:r>
                  <a:rPr kumimoji="1" lang="ja-JP" altLang="en-US" dirty="0"/>
                  <a:t>となる。エージェントのほうも、この人的資本はほかの用途がなく、プリンシパルと契約できなければ、何の価値も生み出さない。</a:t>
                </a:r>
                <a:endParaRPr kumimoji="1" lang="en-US" altLang="ja-JP" dirty="0"/>
              </a:p>
              <a:p>
                <a:pPr lvl="1">
                  <a:lnSpc>
                    <a:spcPct val="120000"/>
                  </a:lnSpc>
                </a:pPr>
                <a:r>
                  <a:rPr lang="ja-JP" altLang="en-US" dirty="0"/>
                  <a:t>つまり、外部機会が両者で</a:t>
                </a:r>
                <a:r>
                  <a:rPr lang="en-US" altLang="ja-JP" dirty="0"/>
                  <a:t>0</a:t>
                </a:r>
                <a:r>
                  <a:rPr lang="ja-JP" altLang="en-US" dirty="0"/>
                  <a:t>とする</a:t>
                </a:r>
                <a:endParaRPr lang="en-US" altLang="ja-JP" dirty="0"/>
              </a:p>
              <a:p>
                <a:pPr>
                  <a:lnSpc>
                    <a:spcPct val="120000"/>
                  </a:lnSpc>
                </a:pPr>
                <a:r>
                  <a:rPr kumimoji="1" lang="ja-JP" altLang="en-US" dirty="0"/>
                  <a:t>割引は</a:t>
                </a:r>
                <a:r>
                  <a:rPr lang="ja-JP" altLang="en-US" dirty="0"/>
                  <a:t>なしとする。</a:t>
                </a:r>
                <a:endParaRPr lang="en-US" altLang="ja-JP" dirty="0"/>
              </a:p>
              <a:p>
                <a:pPr>
                  <a:lnSpc>
                    <a:spcPct val="120000"/>
                  </a:lnSpc>
                </a:pPr>
                <a:r>
                  <a:rPr lang="ja-JP" altLang="en-US" dirty="0"/>
                  <a:t>第</a:t>
                </a:r>
                <a:r>
                  <a:rPr lang="en-US" altLang="ja-JP" dirty="0"/>
                  <a:t>2</a:t>
                </a:r>
                <a:r>
                  <a:rPr lang="ja-JP" altLang="en-US" dirty="0"/>
                  <a:t>期の収益</a:t>
                </a:r>
                <a14:m>
                  <m:oMath xmlns:m="http://schemas.openxmlformats.org/officeDocument/2006/math">
                    <m:r>
                      <a:rPr lang="en-US" altLang="ja-JP" b="0" i="1" smtClean="0">
                        <a:latin typeface="Cambria Math" panose="02040503050406030204" pitchFamily="18" charset="0"/>
                      </a:rPr>
                      <m:t>𝑉</m:t>
                    </m:r>
                  </m:oMath>
                </a14:m>
                <a:r>
                  <a:rPr kumimoji="1" lang="ja-JP" altLang="en-US" dirty="0"/>
                  <a:t>に関して、プリンシパルもエージェントも交渉力を持っているため、第２期初に取り分に関する交渉が行われる。ナッシュ交渉解で決まるとすれば、両者の取り分は</a:t>
                </a:r>
                <a14:m>
                  <m:oMath xmlns:m="http://schemas.openxmlformats.org/officeDocument/2006/math">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𝑉</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num>
                      <m:den>
                        <m:r>
                          <a:rPr kumimoji="1" lang="en-US" altLang="ja-JP" b="0" i="1" smtClean="0">
                            <a:latin typeface="Cambria Math" panose="02040503050406030204" pitchFamily="18" charset="0"/>
                          </a:rPr>
                          <m:t>2</m:t>
                        </m:r>
                      </m:den>
                    </m:f>
                  </m:oMath>
                </a14:m>
                <a:r>
                  <a:rPr kumimoji="1" lang="ja-JP" altLang="en-US" dirty="0"/>
                  <a:t>。そのため、エージェントは</a:t>
                </a:r>
                <a:endParaRPr kumimoji="1" lang="en-US" altLang="ja-JP" dirty="0"/>
              </a:p>
              <a:p>
                <a:pPr lvl="1">
                  <a:lnSpc>
                    <a:spcPct val="120000"/>
                  </a:lnSpc>
                </a:pPr>
                <a14:m>
                  <m:oMath xmlns:m="http://schemas.openxmlformats.org/officeDocument/2006/math">
                    <m:func>
                      <m:funcPr>
                        <m:ctrlPr>
                          <a:rPr kumimoji="1" lang="en-US" altLang="ja-JP" b="0" i="1" smtClean="0">
                            <a:latin typeface="Cambria Math" panose="02040503050406030204" pitchFamily="18" charset="0"/>
                          </a:rPr>
                        </m:ctrlPr>
                      </m:funcPr>
                      <m:fName>
                        <m:limLow>
                          <m:limLowPr>
                            <m:ctrlPr>
                              <a:rPr kumimoji="1" lang="en-US" altLang="ja-JP" b="0" i="1" smtClean="0">
                                <a:latin typeface="Cambria Math" panose="02040503050406030204" pitchFamily="18" charset="0"/>
                              </a:rPr>
                            </m:ctrlPr>
                          </m:limLowPr>
                          <m:e>
                            <m:r>
                              <m:rPr>
                                <m:sty m:val="p"/>
                              </m:rPr>
                              <a:rPr kumimoji="1" lang="en-US" altLang="ja-JP" b="0" i="0" smtClean="0">
                                <a:latin typeface="Cambria Math" panose="02040503050406030204" pitchFamily="18" charset="0"/>
                              </a:rPr>
                              <m:t>max</m:t>
                            </m:r>
                          </m:e>
                          <m:lim>
                            <m:r>
                              <a:rPr kumimoji="1" lang="en-US" altLang="ja-JP" b="0" i="1" smtClean="0">
                                <a:latin typeface="Cambria Math" panose="02040503050406030204" pitchFamily="18" charset="0"/>
                              </a:rPr>
                              <m:t>𝑒</m:t>
                            </m:r>
                          </m:lim>
                        </m:limLow>
                      </m:fName>
                      <m:e>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𝑉</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𝛾</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e>
                    </m:func>
                  </m:oMath>
                </a14:m>
                <a:endParaRPr kumimoji="1" lang="en-US" altLang="ja-JP" dirty="0"/>
              </a:p>
              <a:p>
                <a:pPr>
                  <a:lnSpc>
                    <a:spcPct val="120000"/>
                  </a:lnSpc>
                </a:pPr>
                <a:r>
                  <a:rPr lang="ja-JP" altLang="en-US" dirty="0"/>
                  <a:t>を最大にする</a:t>
                </a:r>
                <a14:m>
                  <m:oMath xmlns:m="http://schemas.openxmlformats.org/officeDocument/2006/math">
                    <m:r>
                      <a:rPr lang="en-US" altLang="ja-JP" b="0" i="1" smtClean="0">
                        <a:latin typeface="Cambria Math" panose="02040503050406030204" pitchFamily="18" charset="0"/>
                      </a:rPr>
                      <m:t>𝑒</m:t>
                    </m:r>
                  </m:oMath>
                </a14:m>
                <a:r>
                  <a:rPr kumimoji="1" lang="ja-JP" altLang="en-US" dirty="0"/>
                  <a:t>を選択する。その結果、</a:t>
                </a:r>
                <a14:m>
                  <m:oMath xmlns:m="http://schemas.openxmlformats.org/officeDocument/2006/math">
                    <m:f>
                      <m:fPr>
                        <m:ctrlPr>
                          <a:rPr kumimoji="1" lang="en-US" altLang="ja-JP" b="0" i="1" smtClean="0">
                            <a:latin typeface="Cambria Math" panose="02040503050406030204" pitchFamily="18" charset="0"/>
                          </a:rPr>
                        </m:ctrlPr>
                      </m:fPr>
                      <m:num>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𝑉</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𝛾</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oMath>
                </a14:m>
                <a:r>
                  <a:rPr kumimoji="1" lang="ja-JP" altLang="en-US" dirty="0"/>
                  <a:t>となる</a:t>
                </a:r>
                <a14:m>
                  <m:oMath xmlns:m="http://schemas.openxmlformats.org/officeDocument/2006/math">
                    <m:r>
                      <a:rPr kumimoji="1" lang="en-US" altLang="ja-JP" b="0" i="1" dirty="0" smtClean="0">
                        <a:latin typeface="Cambria Math" panose="02040503050406030204" pitchFamily="18" charset="0"/>
                      </a:rPr>
                      <m:t>𝑒</m:t>
                    </m:r>
                  </m:oMath>
                </a14:m>
                <a:r>
                  <a:rPr kumimoji="1" lang="ja-JP" altLang="en-US" dirty="0"/>
                  <a:t>を選択する。これは最適なレベル</a:t>
                </a:r>
                <a:endParaRPr kumimoji="1" lang="en-US" altLang="ja-JP" dirty="0"/>
              </a:p>
              <a:p>
                <a:pPr lvl="1">
                  <a:lnSpc>
                    <a:spcPct val="120000"/>
                  </a:lnSpc>
                </a:pPr>
                <a14:m>
                  <m:oMath xmlns:m="http://schemas.openxmlformats.org/officeDocument/2006/math">
                    <m:func>
                      <m:funcPr>
                        <m:ctrlPr>
                          <a:rPr kumimoji="1" lang="en-US" altLang="ja-JP" b="0" i="1" smtClean="0">
                            <a:latin typeface="Cambria Math" panose="02040503050406030204" pitchFamily="18" charset="0"/>
                          </a:rPr>
                        </m:ctrlPr>
                      </m:funcPr>
                      <m:fName>
                        <m:limLow>
                          <m:limLowPr>
                            <m:ctrlPr>
                              <a:rPr kumimoji="1" lang="en-US" altLang="ja-JP" b="0" i="1" smtClean="0">
                                <a:latin typeface="Cambria Math" panose="02040503050406030204" pitchFamily="18" charset="0"/>
                              </a:rPr>
                            </m:ctrlPr>
                          </m:limLowPr>
                          <m:e>
                            <m:r>
                              <m:rPr>
                                <m:sty m:val="p"/>
                              </m:rPr>
                              <a:rPr kumimoji="1" lang="en-US" altLang="ja-JP" b="0" i="0" smtClean="0">
                                <a:latin typeface="Cambria Math" panose="02040503050406030204" pitchFamily="18" charset="0"/>
                              </a:rPr>
                              <m:t>max</m:t>
                            </m:r>
                          </m:e>
                          <m:lim>
                            <m:r>
                              <a:rPr kumimoji="1" lang="en-US" altLang="ja-JP" b="0" i="1" smtClean="0">
                                <a:latin typeface="Cambria Math" panose="02040503050406030204" pitchFamily="18" charset="0"/>
                              </a:rPr>
                              <m:t>𝑒</m:t>
                            </m:r>
                          </m:lim>
                        </m:limLow>
                      </m:fName>
                      <m:e>
                        <m:r>
                          <a:rPr kumimoji="1" lang="en-US" altLang="ja-JP" b="0" i="1" smtClean="0">
                            <a:latin typeface="Cambria Math" panose="02040503050406030204" pitchFamily="18" charset="0"/>
                          </a:rPr>
                          <m:t>𝑉</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𝛾</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e>
                    </m:func>
                  </m:oMath>
                </a14:m>
                <a:endParaRPr kumimoji="1" lang="en-US" altLang="ja-JP" dirty="0"/>
              </a:p>
              <a:p>
                <a:pPr>
                  <a:lnSpc>
                    <a:spcPct val="120000"/>
                  </a:lnSpc>
                </a:pPr>
                <a:r>
                  <a:rPr lang="ja-JP" altLang="en-US" dirty="0"/>
                  <a:t>よりも小さい生産量となる。</a:t>
                </a:r>
                <a:endParaRPr lang="en-US" altLang="ja-JP" dirty="0"/>
              </a:p>
              <a:p>
                <a:pPr>
                  <a:lnSpc>
                    <a:spcPct val="120000"/>
                  </a:lnSpc>
                </a:pPr>
                <a:r>
                  <a:rPr kumimoji="1" lang="ja-JP" altLang="en-US" dirty="0"/>
                  <a:t>なぜこのような理由が生じるのか</a:t>
                </a:r>
                <a:endParaRPr kumimoji="1" lang="en-US" altLang="ja-JP" dirty="0"/>
              </a:p>
              <a:p>
                <a:pPr lvl="1">
                  <a:lnSpc>
                    <a:spcPct val="120000"/>
                  </a:lnSpc>
                </a:pPr>
                <a:r>
                  <a:rPr lang="ja-JP" altLang="en-US" dirty="0"/>
                  <a:t>投資が収益配分以前に行われている</a:t>
                </a:r>
                <a:endParaRPr lang="en-US" altLang="ja-JP" dirty="0"/>
              </a:p>
              <a:p>
                <a:pPr lvl="1">
                  <a:lnSpc>
                    <a:spcPct val="120000"/>
                  </a:lnSpc>
                </a:pPr>
                <a:r>
                  <a:rPr kumimoji="1" lang="ja-JP" altLang="en-US" dirty="0"/>
                  <a:t>投資による収益増分のうち、一部しかエージェントに回らない</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A3FD439A-4DB4-FA8F-AE84-4454664B3F1C}"/>
                  </a:ext>
                </a:extLst>
              </p:cNvPr>
              <p:cNvSpPr>
                <a:spLocks noGrp="1" noRot="1" noChangeAspect="1" noMove="1" noResize="1" noEditPoints="1" noAdjustHandles="1" noChangeArrowheads="1" noChangeShapeType="1" noTextEdit="1"/>
              </p:cNvSpPr>
              <p:nvPr>
                <p:ph idx="1"/>
              </p:nvPr>
            </p:nvSpPr>
            <p:spPr>
              <a:xfrm>
                <a:off x="558800" y="1430867"/>
                <a:ext cx="11303000" cy="5164666"/>
              </a:xfrm>
              <a:blipFill>
                <a:blip r:embed="rId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507534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984A74-D257-8CCA-58D7-F9DE074E2C7C}"/>
              </a:ext>
            </a:extLst>
          </p:cNvPr>
          <p:cNvSpPr>
            <a:spLocks noGrp="1"/>
          </p:cNvSpPr>
          <p:nvPr>
            <p:ph type="title"/>
          </p:nvPr>
        </p:nvSpPr>
        <p:spPr/>
        <p:txBody>
          <a:bodyPr/>
          <a:lstStyle/>
          <a:p>
            <a:r>
              <a:rPr kumimoji="1" lang="ja-JP" altLang="en-US" dirty="0"/>
              <a:t>補足 </a:t>
            </a:r>
            <a:r>
              <a:rPr kumimoji="1" lang="en-US" altLang="ja-JP" dirty="0"/>
              <a:t>(</a:t>
            </a:r>
            <a:r>
              <a:rPr kumimoji="1" lang="ja-JP" altLang="en-US" dirty="0"/>
              <a:t>ゲーム理論</a:t>
            </a:r>
            <a:r>
              <a:rPr kumimoji="1" lang="en-US" altLang="ja-JP" dirty="0"/>
              <a:t>, </a:t>
            </a:r>
            <a:r>
              <a:rPr kumimoji="1" lang="ja-JP" altLang="en-US" dirty="0"/>
              <a:t>岡田章</a:t>
            </a:r>
            <a:r>
              <a:rPr kumimoji="1" lang="en-US" altLang="ja-JP" dirty="0"/>
              <a:t>, Chap. 8)</a:t>
            </a:r>
            <a:endParaRPr kumimoji="1" lang="ja-JP" altLang="en-US" dirty="0"/>
          </a:p>
        </p:txBody>
      </p:sp>
      <p:sp>
        <p:nvSpPr>
          <p:cNvPr id="3" name="コンテンツ プレースホルダー 2">
            <a:extLst>
              <a:ext uri="{FF2B5EF4-FFF2-40B4-BE49-F238E27FC236}">
                <a16:creationId xmlns:a16="http://schemas.microsoft.com/office/drawing/2014/main" id="{68C74BE4-60C9-6BB1-7DD8-07E1F97FCC00}"/>
              </a:ext>
            </a:extLst>
          </p:cNvPr>
          <p:cNvSpPr>
            <a:spLocks noGrp="1"/>
          </p:cNvSpPr>
          <p:nvPr>
            <p:ph idx="1"/>
          </p:nvPr>
        </p:nvSpPr>
        <p:spPr/>
        <p:txBody>
          <a:bodyPr/>
          <a:lstStyle/>
          <a:p>
            <a:r>
              <a:rPr kumimoji="1" lang="ja-JP" altLang="en-US" dirty="0"/>
              <a:t>交渉の実現可能領域 </a:t>
            </a:r>
            <a:r>
              <a:rPr kumimoji="1" lang="en-US" altLang="ja-JP" dirty="0"/>
              <a:t>feasible set</a:t>
            </a:r>
          </a:p>
          <a:p>
            <a:r>
              <a:rPr kumimoji="1" lang="ja-JP" altLang="en-US" dirty="0"/>
              <a:t>交渉が決裂した場合の点を交渉の不一致点</a:t>
            </a:r>
            <a:r>
              <a:rPr kumimoji="1" lang="en-US" altLang="ja-JP" dirty="0"/>
              <a:t>(disagreement point</a:t>
            </a:r>
          </a:p>
          <a:p>
            <a:pPr marL="0" indent="0">
              <a:buNone/>
            </a:pPr>
            <a:r>
              <a:rPr kumimoji="1" lang="en-US" altLang="ja-JP" dirty="0"/>
              <a:t>)</a:t>
            </a:r>
            <a:r>
              <a:rPr kumimoji="1" lang="ja-JP" altLang="en-US" dirty="0"/>
              <a:t>または現状点</a:t>
            </a:r>
            <a:r>
              <a:rPr kumimoji="1" lang="en-US" altLang="ja-JP" dirty="0"/>
              <a:t>(status quo point)</a:t>
            </a:r>
            <a:endParaRPr lang="en-US" altLang="ja-JP" dirty="0"/>
          </a:p>
          <a:p>
            <a:r>
              <a:rPr lang="ja-JP" altLang="en-US" dirty="0"/>
              <a:t>交渉領域 </a:t>
            </a:r>
            <a:r>
              <a:rPr lang="en-US" altLang="ja-JP" dirty="0"/>
              <a:t>(negotiation set)</a:t>
            </a:r>
          </a:p>
          <a:p>
            <a:r>
              <a:rPr lang="ja-JP" altLang="en-US" dirty="0"/>
              <a:t>ナッシュが公理系から導出した交渉問題の解はナッシュ交渉解</a:t>
            </a:r>
            <a:r>
              <a:rPr lang="en-US" altLang="ja-JP" dirty="0"/>
              <a:t>(Nash bargaining solution)</a:t>
            </a:r>
            <a:endParaRPr kumimoji="1" lang="en-US" altLang="ja-JP" dirty="0"/>
          </a:p>
        </p:txBody>
      </p:sp>
    </p:spTree>
    <p:extLst>
      <p:ext uri="{BB962C8B-B14F-4D97-AF65-F5344CB8AC3E}">
        <p14:creationId xmlns:p14="http://schemas.microsoft.com/office/powerpoint/2010/main" val="32942373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D4B408-1D49-2DA6-1E5B-461D69E69518}"/>
              </a:ext>
            </a:extLst>
          </p:cNvPr>
          <p:cNvSpPr>
            <a:spLocks noGrp="1"/>
          </p:cNvSpPr>
          <p:nvPr>
            <p:ph type="title"/>
          </p:nvPr>
        </p:nvSpPr>
        <p:spPr/>
        <p:txBody>
          <a:bodyPr/>
          <a:lstStyle/>
          <a:p>
            <a:r>
              <a:rPr lang="ja-JP" altLang="en-US" dirty="0"/>
              <a:t>定義</a:t>
            </a:r>
            <a:r>
              <a:rPr lang="en-US" altLang="ja-JP" dirty="0"/>
              <a:t>8.1 </a:t>
            </a:r>
            <a:r>
              <a:rPr lang="ja-JP" altLang="en-US" dirty="0"/>
              <a:t>２人交渉問題 </a:t>
            </a:r>
            <a:br>
              <a:rPr lang="en-US" altLang="ja-JP" dirty="0"/>
            </a:br>
            <a:r>
              <a:rPr lang="en-US" altLang="ja-JP" dirty="0"/>
              <a:t>(two-person bargaining problem)</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BF0C99A-CA0A-49FF-7B3E-36BE1A7F59B2}"/>
                  </a:ext>
                </a:extLst>
              </p:cNvPr>
              <p:cNvSpPr>
                <a:spLocks noGrp="1"/>
              </p:cNvSpPr>
              <p:nvPr>
                <p:ph idx="1"/>
              </p:nvPr>
            </p:nvSpPr>
            <p:spPr/>
            <p:txBody>
              <a:bodyPr/>
              <a:lstStyle/>
              <a:p>
                <a:r>
                  <a:rPr kumimoji="1" lang="ja-JP" altLang="en-US" dirty="0"/>
                  <a:t>実現可能集合</a:t>
                </a:r>
                <a14:m>
                  <m:oMath xmlns:m="http://schemas.openxmlformats.org/officeDocument/2006/math">
                    <m:r>
                      <a:rPr kumimoji="1" lang="en-US" altLang="ja-JP" b="0" i="1" smtClean="0">
                        <a:latin typeface="Cambria Math" panose="02040503050406030204" pitchFamily="18" charset="0"/>
                      </a:rPr>
                      <m:t>𝑈</m:t>
                    </m:r>
                  </m:oMath>
                </a14:m>
                <a:r>
                  <a:rPr kumimoji="1" lang="ja-JP" altLang="en-US" dirty="0"/>
                  <a:t>と交渉の不一致点</a:t>
                </a:r>
                <a14:m>
                  <m:oMath xmlns:m="http://schemas.openxmlformats.org/officeDocument/2006/math">
                    <m:r>
                      <a:rPr kumimoji="1" lang="en-US" altLang="ja-JP" b="0" i="1" smtClean="0">
                        <a:latin typeface="Cambria Math" panose="02040503050406030204" pitchFamily="18" charset="0"/>
                      </a:rPr>
                      <m:t>𝑑</m:t>
                    </m:r>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𝑑</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𝑑</m:t>
                            </m:r>
                          </m:e>
                          <m:sub>
                            <m:r>
                              <a:rPr kumimoji="1" lang="en-US" altLang="ja-JP" b="0" i="1" smtClean="0">
                                <a:latin typeface="Cambria Math" panose="02040503050406030204" pitchFamily="18" charset="0"/>
                              </a:rPr>
                              <m:t>2</m:t>
                            </m:r>
                          </m:sub>
                        </m:sSub>
                      </m:e>
                    </m:d>
                  </m:oMath>
                </a14:m>
                <a:r>
                  <a:rPr kumimoji="1" lang="ja-JP" altLang="en-US" dirty="0"/>
                  <a:t>の組</a:t>
                </a:r>
                <a14:m>
                  <m:oMath xmlns:m="http://schemas.openxmlformats.org/officeDocument/2006/math">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𝑑</m:t>
                        </m:r>
                      </m:e>
                    </m:d>
                  </m:oMath>
                </a14:m>
                <a:r>
                  <a:rPr kumimoji="1" lang="ja-JP" altLang="en-US" dirty="0"/>
                  <a:t>によって定義され、</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𝑈</m:t>
                    </m:r>
                  </m:oMath>
                </a14:m>
                <a:r>
                  <a:rPr kumimoji="1" lang="ja-JP" altLang="en-US" dirty="0"/>
                  <a:t>は</a:t>
                </a:r>
                <a:r>
                  <a:rPr kumimoji="1" lang="en-US" altLang="ja-JP" dirty="0"/>
                  <a:t>2</a:t>
                </a:r>
                <a:r>
                  <a:rPr kumimoji="1" lang="ja-JP" altLang="en-US" dirty="0"/>
                  <a:t>次現実空間</a:t>
                </a: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ℝ</m:t>
                        </m:r>
                      </m:e>
                      <m:sup>
                        <m:r>
                          <a:rPr kumimoji="1" lang="en-US" altLang="ja-JP" b="0" i="1" smtClean="0">
                            <a:latin typeface="Cambria Math" panose="02040503050406030204" pitchFamily="18" charset="0"/>
                          </a:rPr>
                          <m:t>2</m:t>
                        </m:r>
                      </m:sup>
                    </m:sSup>
                  </m:oMath>
                </a14:m>
                <a:r>
                  <a:rPr kumimoji="1" lang="ja-JP" altLang="en-US" dirty="0"/>
                  <a:t>のコンパクトで凸な部分集合 </a:t>
                </a:r>
                <a:r>
                  <a:rPr kumimoji="1" lang="en-US" altLang="ja-JP" dirty="0"/>
                  <a:t>(8.2)</a:t>
                </a:r>
              </a:p>
              <a:p>
                <a:pPr lvl="1"/>
                <a14:m>
                  <m:oMath xmlns:m="http://schemas.openxmlformats.org/officeDocument/2006/math">
                    <m:r>
                      <a:rPr kumimoji="1" lang="en-US" altLang="ja-JP" b="0" i="1" smtClean="0">
                        <a:latin typeface="Cambria Math" panose="02040503050406030204" pitchFamily="18" charset="0"/>
                      </a:rPr>
                      <m:t>𝑑</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𝑈</m:t>
                    </m:r>
                  </m:oMath>
                </a14:m>
                <a:r>
                  <a:rPr kumimoji="1" lang="en-US" altLang="ja-JP" dirty="0"/>
                  <a:t> (8.3)</a:t>
                </a:r>
              </a:p>
              <a:p>
                <a:pPr lvl="1"/>
                <a14:m>
                  <m:oMath xmlns:m="http://schemas.openxmlformats.org/officeDocument/2006/math">
                    <m:r>
                      <a:rPr kumimoji="1" lang="en-US" altLang="ja-JP" b="0" i="1" smtClean="0">
                        <a:latin typeface="Cambria Math" panose="02040503050406030204" pitchFamily="18" charset="0"/>
                      </a:rPr>
                      <m:t>𝑈</m:t>
                    </m:r>
                  </m:oMath>
                </a14:m>
                <a:r>
                  <a:rPr kumimoji="1" lang="ja-JP" altLang="en-US" dirty="0"/>
                  <a:t>の点</a:t>
                </a:r>
                <a14:m>
                  <m:oMath xmlns:m="http://schemas.openxmlformats.org/officeDocument/2006/math">
                    <m:r>
                      <a:rPr kumimoji="1" lang="en-US" altLang="ja-JP" b="0" i="1" smtClean="0">
                        <a:latin typeface="Cambria Math" panose="02040503050406030204" pitchFamily="18" charset="0"/>
                      </a:rPr>
                      <m:t>𝑢</m:t>
                    </m:r>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2</m:t>
                            </m:r>
                          </m:sub>
                        </m:sSub>
                      </m:e>
                    </m:d>
                  </m:oMath>
                </a14:m>
                <a:r>
                  <a:rPr kumimoji="1" lang="ja-JP" altLang="en-US" dirty="0"/>
                  <a:t>が存在して、</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&gt;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𝑑</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 </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=1,2</m:t>
                        </m:r>
                      </m:e>
                    </m:d>
                  </m:oMath>
                </a14:m>
                <a:r>
                  <a:rPr kumimoji="1" lang="ja-JP" altLang="en-US" dirty="0"/>
                  <a:t> </a:t>
                </a:r>
                <a:r>
                  <a:rPr kumimoji="1" lang="en-US" altLang="ja-JP" dirty="0"/>
                  <a:t>(8.4)</a:t>
                </a:r>
              </a:p>
              <a:p>
                <a:r>
                  <a:rPr lang="ja-JP" altLang="en-US" dirty="0"/>
                  <a:t>を仮定する。</a:t>
                </a:r>
                <a:r>
                  <a:rPr lang="en-US" altLang="ja-JP" dirty="0"/>
                  <a:t>(8.2)-(8.4)</a:t>
                </a:r>
                <a:r>
                  <a:rPr lang="ja-JP" altLang="en-US" dirty="0"/>
                  <a:t>を満たす交渉問題の族を</a:t>
                </a:r>
                <a14:m>
                  <m:oMath xmlns:m="http://schemas.openxmlformats.org/officeDocument/2006/math">
                    <m:r>
                      <a:rPr lang="en-US" altLang="ja-JP" b="0" i="1" smtClean="0">
                        <a:latin typeface="Cambria Math" panose="02040503050406030204" pitchFamily="18" charset="0"/>
                      </a:rPr>
                      <m:t>𝐵</m:t>
                    </m:r>
                    <m:r>
                      <a:rPr lang="ja-JP" altLang="en-US" i="1">
                        <a:latin typeface="Cambria Math" panose="02040503050406030204" pitchFamily="18" charset="0"/>
                      </a:rPr>
                      <m:t>とおく。</m:t>
                    </m:r>
                  </m:oMath>
                </a14:m>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1BF0C99A-CA0A-49FF-7B3E-36BE1A7F59B2}"/>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664171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B6C2A4-B637-122B-B7B9-98840E00560F}"/>
              </a:ext>
            </a:extLst>
          </p:cNvPr>
          <p:cNvSpPr>
            <a:spLocks noGrp="1"/>
          </p:cNvSpPr>
          <p:nvPr>
            <p:ph type="title"/>
          </p:nvPr>
        </p:nvSpPr>
        <p:spPr/>
        <p:txBody>
          <a:bodyPr/>
          <a:lstStyle/>
          <a:p>
            <a:r>
              <a:rPr kumimoji="1" lang="ja-JP" altLang="en-US" dirty="0"/>
              <a:t>定義</a:t>
            </a:r>
            <a:r>
              <a:rPr kumimoji="1" lang="en-US" altLang="ja-JP" dirty="0"/>
              <a:t>8.2</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8E77EFA-1A7C-9717-01D7-79739E7483C3}"/>
                  </a:ext>
                </a:extLst>
              </p:cNvPr>
              <p:cNvSpPr>
                <a:spLocks noGrp="1"/>
              </p:cNvSpPr>
              <p:nvPr>
                <p:ph idx="1"/>
              </p:nvPr>
            </p:nvSpPr>
            <p:spPr/>
            <p:txBody>
              <a:bodyPr/>
              <a:lstStyle/>
              <a:p>
                <a14:m>
                  <m:oMath xmlns:m="http://schemas.openxmlformats.org/officeDocument/2006/math">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𝑑</m:t>
                        </m:r>
                      </m:e>
                    </m:d>
                  </m:oMath>
                </a14:m>
                <a:r>
                  <a:rPr kumimoji="1" lang="ja-JP" altLang="en-US" dirty="0"/>
                  <a:t>を交渉問題とする。</a:t>
                </a:r>
                <a:endParaRPr kumimoji="1" lang="en-US" altLang="ja-JP" dirty="0"/>
              </a:p>
              <a:p>
                <a:pPr lvl="1"/>
                <a:r>
                  <a:rPr lang="ja-JP" altLang="en-US" dirty="0"/>
                  <a:t>実現可能集合</a:t>
                </a:r>
                <a14:m>
                  <m:oMath xmlns:m="http://schemas.openxmlformats.org/officeDocument/2006/math">
                    <m:r>
                      <a:rPr lang="en-US" altLang="ja-JP" b="0" i="1" smtClean="0">
                        <a:latin typeface="Cambria Math" panose="02040503050406030204" pitchFamily="18" charset="0"/>
                      </a:rPr>
                      <m:t>𝑈</m:t>
                    </m:r>
                  </m:oMath>
                </a14:m>
                <a:r>
                  <a:rPr kumimoji="1" lang="ja-JP" altLang="en-US" dirty="0"/>
                  <a:t>の利得ベクトル</a:t>
                </a:r>
                <a14:m>
                  <m:oMath xmlns:m="http://schemas.openxmlformats.org/officeDocument/2006/math">
                    <m:r>
                      <a:rPr kumimoji="1" lang="en-US" altLang="ja-JP" b="0" i="1" smtClean="0">
                        <a:latin typeface="Cambria Math" panose="02040503050406030204" pitchFamily="18" charset="0"/>
                      </a:rPr>
                      <m:t>𝑢</m:t>
                    </m:r>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2</m:t>
                            </m:r>
                          </m:sub>
                        </m:sSub>
                      </m:e>
                    </m:d>
                  </m:oMath>
                </a14:m>
                <a:r>
                  <a:rPr kumimoji="1" lang="ja-JP" altLang="en-US" dirty="0"/>
                  <a:t>がパレート最適であるとは、</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&gt;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𝑖</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=1,2</m:t>
                        </m:r>
                      </m:e>
                    </m:d>
                  </m:oMath>
                </a14:m>
                <a:r>
                  <a:rPr kumimoji="1" lang="ja-JP" altLang="en-US" dirty="0"/>
                  <a:t>である</a:t>
                </a:r>
                <a14:m>
                  <m:oMath xmlns:m="http://schemas.openxmlformats.org/officeDocument/2006/math">
                    <m:r>
                      <a:rPr kumimoji="1" lang="en-US" altLang="ja-JP" b="0" i="1" smtClean="0">
                        <a:latin typeface="Cambria Math" panose="02040503050406030204" pitchFamily="18" charset="0"/>
                      </a:rPr>
                      <m:t>𝑈</m:t>
                    </m:r>
                  </m:oMath>
                </a14:m>
                <a:r>
                  <a:rPr kumimoji="1" lang="ja-JP" altLang="en-US" dirty="0"/>
                  <a:t>の利得ベクトル</a:t>
                </a:r>
                <a14:m>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2</m:t>
                            </m:r>
                          </m:sub>
                        </m:sSub>
                      </m:e>
                    </m:d>
                  </m:oMath>
                </a14:m>
                <a:r>
                  <a:rPr kumimoji="1" lang="ja-JP" altLang="en-US" dirty="0"/>
                  <a:t>が存在しないときを言う</a:t>
                </a:r>
                <a:endParaRPr kumimoji="1" lang="en-US" altLang="ja-JP" dirty="0"/>
              </a:p>
              <a:p>
                <a:pPr lvl="1"/>
                <a:r>
                  <a:rPr lang="ja-JP" altLang="en-US" dirty="0"/>
                  <a:t>実現可能集合</a:t>
                </a:r>
                <a14:m>
                  <m:oMath xmlns:m="http://schemas.openxmlformats.org/officeDocument/2006/math">
                    <m:r>
                      <a:rPr lang="en-US" altLang="ja-JP" b="0" i="1" smtClean="0">
                        <a:latin typeface="Cambria Math" panose="02040503050406030204" pitchFamily="18" charset="0"/>
                      </a:rPr>
                      <m:t>𝑈</m:t>
                    </m:r>
                  </m:oMath>
                </a14:m>
                <a:r>
                  <a:rPr kumimoji="1" lang="ja-JP" altLang="en-US" dirty="0"/>
                  <a:t>の利得ベクトル</a:t>
                </a:r>
                <a14:m>
                  <m:oMath xmlns:m="http://schemas.openxmlformats.org/officeDocument/2006/math">
                    <m:r>
                      <a:rPr kumimoji="1" lang="en-US" altLang="ja-JP" b="0" i="1" smtClean="0">
                        <a:latin typeface="Cambria Math" panose="02040503050406030204" pitchFamily="18" charset="0"/>
                      </a:rPr>
                      <m:t>𝑢</m:t>
                    </m:r>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2</m:t>
                            </m:r>
                          </m:sub>
                        </m:sSub>
                      </m:e>
                    </m:d>
                  </m:oMath>
                </a14:m>
                <a:r>
                  <a:rPr kumimoji="1" lang="ja-JP" altLang="en-US" dirty="0"/>
                  <a:t>が個人合理的</a:t>
                </a:r>
                <a:r>
                  <a:rPr kumimoji="1" lang="en-US" altLang="ja-JP" dirty="0"/>
                  <a:t>(individually rational)</a:t>
                </a:r>
                <a:r>
                  <a:rPr kumimoji="1" lang="ja-JP" altLang="en-US" dirty="0"/>
                  <a:t>であるとは、</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𝑑</m:t>
                        </m:r>
                      </m:e>
                      <m:sub>
                        <m:r>
                          <a:rPr kumimoji="1" lang="en-US" altLang="ja-JP" b="0" i="1" smtClean="0">
                            <a:latin typeface="Cambria Math" panose="02040503050406030204" pitchFamily="18" charset="0"/>
                          </a:rPr>
                          <m:t>𝑖</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=1,2</m:t>
                        </m:r>
                      </m:e>
                    </m:d>
                  </m:oMath>
                </a14:m>
                <a:r>
                  <a:rPr kumimoji="1" lang="ja-JP" altLang="en-US" dirty="0"/>
                  <a:t>であるときをいう</a:t>
                </a:r>
                <a:endParaRPr kumimoji="1" lang="en-US" altLang="ja-JP" dirty="0"/>
              </a:p>
              <a:p>
                <a:pPr lvl="1"/>
                <a:r>
                  <a:rPr lang="ja-JP" altLang="en-US" dirty="0"/>
                  <a:t>実現可能集合</a:t>
                </a:r>
                <a14:m>
                  <m:oMath xmlns:m="http://schemas.openxmlformats.org/officeDocument/2006/math">
                    <m:r>
                      <a:rPr lang="en-US" altLang="ja-JP" b="0" i="1" smtClean="0">
                        <a:latin typeface="Cambria Math" panose="02040503050406030204" pitchFamily="18" charset="0"/>
                      </a:rPr>
                      <m:t>𝑈</m:t>
                    </m:r>
                  </m:oMath>
                </a14:m>
                <a:r>
                  <a:rPr kumimoji="1" lang="ja-JP" altLang="en-US" dirty="0"/>
                  <a:t>のパレート最適で個人合理的な利得ベクトルの集合を、交渉領域</a:t>
                </a:r>
                <a:r>
                  <a:rPr kumimoji="1" lang="en-US" altLang="ja-JP" dirty="0"/>
                  <a:t>(negotiation set)</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08E77EFA-1A7C-9717-01D7-79739E7483C3}"/>
                  </a:ext>
                </a:extLst>
              </p:cNvPr>
              <p:cNvSpPr>
                <a:spLocks noGrp="1" noRot="1" noChangeAspect="1" noMove="1" noResize="1" noEditPoints="1" noAdjustHandles="1" noChangeArrowheads="1" noChangeShapeType="1" noTextEdit="1"/>
              </p:cNvSpPr>
              <p:nvPr>
                <p:ph idx="1"/>
              </p:nvPr>
            </p:nvSpPr>
            <p:spPr>
              <a:blipFill>
                <a:blip r:embed="rId2"/>
                <a:stretch>
                  <a:fillRect t="-2241" r="-376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25200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66EC31-6C5F-AAFF-88AF-B692CB3478FC}"/>
              </a:ext>
            </a:extLst>
          </p:cNvPr>
          <p:cNvSpPr>
            <a:spLocks noGrp="1"/>
          </p:cNvSpPr>
          <p:nvPr>
            <p:ph type="title"/>
          </p:nvPr>
        </p:nvSpPr>
        <p:spPr/>
        <p:txBody>
          <a:bodyPr/>
          <a:lstStyle/>
          <a:p>
            <a:r>
              <a:rPr kumimoji="1" lang="en-US" altLang="ja-JP" dirty="0"/>
              <a:t>AMC</a:t>
            </a:r>
            <a:r>
              <a:rPr kumimoji="1" lang="ja-JP" altLang="en-US" dirty="0"/>
              <a:t>のフレームワークを導入する</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9CC5E6D1-6584-98BE-19E5-2F17A10448C3}"/>
                  </a:ext>
                </a:extLst>
              </p:cNvPr>
              <p:cNvSpPr>
                <a:spLocks noGrp="1"/>
              </p:cNvSpPr>
              <p:nvPr>
                <p:ph idx="1"/>
              </p:nvPr>
            </p:nvSpPr>
            <p:spPr/>
            <p:txBody>
              <a:bodyPr>
                <a:normAutofit fontScale="70000" lnSpcReduction="20000"/>
              </a:bodyPr>
              <a:lstStyle/>
              <a:p>
                <a:pPr>
                  <a:lnSpc>
                    <a:spcPct val="120000"/>
                  </a:lnSpc>
                </a:pPr>
                <a:r>
                  <a:rPr kumimoji="1" lang="ja-JP" altLang="en-US" dirty="0"/>
                  <a:t>ドナーは、企業に供給のインセンティブを付与する</a:t>
                </a:r>
                <a:r>
                  <a:rPr kumimoji="1" lang="en-US" altLang="ja-JP" dirty="0"/>
                  <a:t>(</a:t>
                </a:r>
                <a14:m>
                  <m:oMath xmlns:m="http://schemas.openxmlformats.org/officeDocument/2006/math">
                    <m:r>
                      <a:rPr kumimoji="1" lang="en-US" altLang="ja-JP" b="0" i="1" smtClean="0">
                        <a:latin typeface="Cambria Math" panose="02040503050406030204" pitchFamily="18" charset="0"/>
                      </a:rPr>
                      <m:t>𝑄</m:t>
                    </m:r>
                  </m:oMath>
                </a14:m>
                <a:r>
                  <a:rPr kumimoji="1" lang="ja-JP" altLang="en-US" dirty="0"/>
                  <a:t>を増やす</a:t>
                </a:r>
                <a:r>
                  <a:rPr kumimoji="1" lang="en-US" altLang="ja-JP" dirty="0"/>
                  <a:t>)</a:t>
                </a:r>
                <a:r>
                  <a:rPr kumimoji="1" lang="ja-JP" altLang="en-US" dirty="0"/>
                  <a:t>ために、ファンド</a:t>
                </a:r>
                <a14:m>
                  <m:oMath xmlns:m="http://schemas.openxmlformats.org/officeDocument/2006/math">
                    <m:r>
                      <a:rPr kumimoji="1" lang="en-US" altLang="ja-JP" b="0" i="1" smtClean="0">
                        <a:latin typeface="Cambria Math" panose="02040503050406030204" pitchFamily="18" charset="0"/>
                      </a:rPr>
                      <m:t>𝐹</m:t>
                    </m:r>
                  </m:oMath>
                </a14:m>
                <a:r>
                  <a:rPr kumimoji="1" lang="ja-JP" altLang="en-US" dirty="0"/>
                  <a:t>を用意し、その資金からワクチン</a:t>
                </a:r>
                <a:r>
                  <a:rPr kumimoji="1" lang="en-US" altLang="ja-JP" dirty="0"/>
                  <a:t>1</a:t>
                </a:r>
                <a:r>
                  <a:rPr kumimoji="1" lang="ja-JP" altLang="en-US" dirty="0"/>
                  <a:t>個当たり</a:t>
                </a:r>
                <a14:m>
                  <m:oMath xmlns:m="http://schemas.openxmlformats.org/officeDocument/2006/math">
                    <m:r>
                      <a:rPr kumimoji="1" lang="en-US" altLang="ja-JP" b="0" i="1" smtClean="0">
                        <a:latin typeface="Cambria Math" panose="02040503050406030204" pitchFamily="18" charset="0"/>
                      </a:rPr>
                      <m:t>𝑠</m:t>
                    </m:r>
                  </m:oMath>
                </a14:m>
                <a:r>
                  <a:rPr kumimoji="1" lang="ja-JP" altLang="en-US" dirty="0"/>
                  <a:t>の補助金をだす。</a:t>
                </a:r>
                <a:r>
                  <a:rPr lang="ja-JP" altLang="en-US" dirty="0"/>
                  <a:t>ファンドが枯渇する時間を</a:t>
                </a:r>
                <a14:m>
                  <m:oMath xmlns:m="http://schemas.openxmlformats.org/officeDocument/2006/math">
                    <m:r>
                      <a:rPr kumimoji="1" lang="en-US" altLang="ja-JP" b="0" i="1" smtClean="0">
                        <a:latin typeface="Cambria Math" panose="02040503050406030204" pitchFamily="18" charset="0"/>
                      </a:rPr>
                      <m:t>𝑇</m:t>
                    </m:r>
                  </m:oMath>
                </a14:m>
                <a:r>
                  <a:rPr kumimoji="1" lang="ja-JP" altLang="en-US" dirty="0"/>
                  <a:t>とおく。</a:t>
                </a:r>
                <a:endParaRPr kumimoji="1" lang="en-US" altLang="ja-JP" dirty="0"/>
              </a:p>
              <a:p>
                <a:pPr>
                  <a:lnSpc>
                    <a:spcPct val="120000"/>
                  </a:lnSpc>
                </a:pPr>
                <a:r>
                  <a:rPr kumimoji="1" lang="ja-JP" altLang="en-US" dirty="0"/>
                  <a:t>このとき、両者が得られると予想する効用は</a:t>
                </a:r>
                <a:endParaRPr kumimoji="1" lang="en-US" altLang="ja-JP" dirty="0"/>
              </a:p>
              <a:p>
                <a:pPr lvl="1">
                  <a:lnSpc>
                    <a:spcPct val="120000"/>
                  </a:lnSpc>
                </a:pPr>
                <a:r>
                  <a:rPr lang="ja-JP" altLang="en-US" dirty="0"/>
                  <a:t>企業 </a:t>
                </a:r>
                <a:r>
                  <a:rPr lang="en-US" altLang="ja-JP" dirty="0"/>
                  <a:t>: </a:t>
                </a:r>
                <a14:m>
                  <m:oMath xmlns:m="http://schemas.openxmlformats.org/officeDocument/2006/math">
                    <m:r>
                      <a:rPr lang="en-US" altLang="ja-JP" b="0" i="1" smtClean="0">
                        <a:latin typeface="Cambria Math" panose="02040503050406030204" pitchFamily="18" charset="0"/>
                      </a:rPr>
                      <m:t>𝛽</m:t>
                    </m:r>
                    <m:nary>
                      <m:naryPr>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0</m:t>
                        </m:r>
                      </m:sub>
                      <m:sup>
                        <m:r>
                          <a:rPr lang="en-US" altLang="ja-JP" b="0" i="1" smtClean="0">
                            <a:latin typeface="Cambria Math" panose="02040503050406030204" pitchFamily="18" charset="0"/>
                          </a:rPr>
                          <m:t>∞</m:t>
                        </m:r>
                      </m:sup>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𝐵</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𝑄</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𝑐𝑄</m:t>
                            </m:r>
                          </m:e>
                        </m:d>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𝑒</m:t>
                            </m:r>
                          </m:e>
                          <m:sup>
                            <m:r>
                              <a:rPr lang="en-US" altLang="ja-JP" b="0" i="1" smtClean="0">
                                <a:latin typeface="Cambria Math" panose="02040503050406030204" pitchFamily="18" charset="0"/>
                              </a:rPr>
                              <m:t>−</m:t>
                            </m:r>
                            <m:r>
                              <a:rPr lang="en-US" altLang="ja-JP" b="0" i="1" smtClean="0">
                                <a:latin typeface="Cambria Math" panose="02040503050406030204" pitchFamily="18" charset="0"/>
                              </a:rPr>
                              <m:t>𝑟𝑡</m:t>
                            </m:r>
                          </m:sup>
                        </m:sSup>
                        <m:r>
                          <a:rPr lang="en-US" altLang="ja-JP" b="0" i="1" smtClean="0">
                            <a:latin typeface="Cambria Math" panose="02040503050406030204" pitchFamily="18" charset="0"/>
                          </a:rPr>
                          <m:t>𝑑𝑡</m:t>
                        </m:r>
                      </m:e>
                    </m:nary>
                    <m:r>
                      <a:rPr lang="en-US" altLang="ja-JP" b="0" i="1" smtClean="0">
                        <a:latin typeface="Cambria Math" panose="02040503050406030204" pitchFamily="18" charset="0"/>
                      </a:rPr>
                      <m:t>−</m:t>
                    </m:r>
                    <m:r>
                      <a:rPr lang="en-US" altLang="ja-JP" b="0" i="1" smtClean="0">
                        <a:latin typeface="Cambria Math" panose="02040503050406030204" pitchFamily="18" charset="0"/>
                      </a:rPr>
                      <m:t>𝐾𝑄</m:t>
                    </m:r>
                    <m:r>
                      <a:rPr lang="en-US" altLang="ja-JP" b="0" i="1" smtClean="0">
                        <a:solidFill>
                          <a:srgbClr val="FF0000"/>
                        </a:solidFill>
                        <a:latin typeface="Cambria Math" panose="02040503050406030204" pitchFamily="18" charset="0"/>
                      </a:rPr>
                      <m:t>+</m:t>
                    </m:r>
                    <m:r>
                      <a:rPr lang="en-US" altLang="ja-JP" b="0" i="1" smtClean="0">
                        <a:solidFill>
                          <a:srgbClr val="FF0000"/>
                        </a:solidFill>
                        <a:latin typeface="Cambria Math" panose="02040503050406030204" pitchFamily="18" charset="0"/>
                      </a:rPr>
                      <m:t>𝛽</m:t>
                    </m:r>
                    <m:nary>
                      <m:naryPr>
                        <m:ctrlPr>
                          <a:rPr lang="en-US" altLang="ja-JP" b="0" i="1" smtClean="0">
                            <a:solidFill>
                              <a:srgbClr val="FF0000"/>
                            </a:solidFill>
                            <a:latin typeface="Cambria Math" panose="02040503050406030204" pitchFamily="18" charset="0"/>
                          </a:rPr>
                        </m:ctrlPr>
                      </m:naryPr>
                      <m:sub>
                        <m:r>
                          <a:rPr lang="en-US" altLang="ja-JP" b="0" i="1" smtClean="0">
                            <a:solidFill>
                              <a:srgbClr val="FF0000"/>
                            </a:solidFill>
                            <a:latin typeface="Cambria Math" panose="02040503050406030204" pitchFamily="18" charset="0"/>
                          </a:rPr>
                          <m:t>0</m:t>
                        </m:r>
                      </m:sub>
                      <m:sup>
                        <m:r>
                          <a:rPr lang="en-US" altLang="ja-JP" b="0" i="1" smtClean="0">
                            <a:solidFill>
                              <a:srgbClr val="FF0000"/>
                            </a:solidFill>
                            <a:latin typeface="Cambria Math" panose="02040503050406030204" pitchFamily="18" charset="0"/>
                          </a:rPr>
                          <m:t>𝑇</m:t>
                        </m:r>
                      </m:sup>
                      <m:e>
                        <m:r>
                          <a:rPr lang="en-US" altLang="ja-JP" b="0" i="1" smtClean="0">
                            <a:solidFill>
                              <a:srgbClr val="FF0000"/>
                            </a:solidFill>
                            <a:latin typeface="Cambria Math" panose="02040503050406030204" pitchFamily="18" charset="0"/>
                          </a:rPr>
                          <m:t>𝑠𝑄</m:t>
                        </m:r>
                        <m:sSup>
                          <m:sSupPr>
                            <m:ctrlPr>
                              <a:rPr lang="en-US" altLang="ja-JP" b="0" i="1" smtClean="0">
                                <a:solidFill>
                                  <a:srgbClr val="FF0000"/>
                                </a:solidFill>
                                <a:latin typeface="Cambria Math" panose="02040503050406030204" pitchFamily="18" charset="0"/>
                              </a:rPr>
                            </m:ctrlPr>
                          </m:sSupPr>
                          <m:e>
                            <m:r>
                              <a:rPr lang="en-US" altLang="ja-JP" b="0" i="1" smtClean="0">
                                <a:solidFill>
                                  <a:srgbClr val="FF0000"/>
                                </a:solidFill>
                                <a:latin typeface="Cambria Math" panose="02040503050406030204" pitchFamily="18" charset="0"/>
                              </a:rPr>
                              <m:t>𝑒</m:t>
                            </m:r>
                          </m:e>
                          <m:sup>
                            <m:r>
                              <a:rPr lang="en-US" altLang="ja-JP" b="0" i="1" smtClean="0">
                                <a:solidFill>
                                  <a:srgbClr val="FF0000"/>
                                </a:solidFill>
                                <a:latin typeface="Cambria Math" panose="02040503050406030204" pitchFamily="18" charset="0"/>
                              </a:rPr>
                              <m:t>−</m:t>
                            </m:r>
                            <m:r>
                              <a:rPr lang="en-US" altLang="ja-JP" b="0" i="1" smtClean="0">
                                <a:solidFill>
                                  <a:srgbClr val="FF0000"/>
                                </a:solidFill>
                                <a:latin typeface="Cambria Math" panose="02040503050406030204" pitchFamily="18" charset="0"/>
                              </a:rPr>
                              <m:t>𝑟𝑡</m:t>
                            </m:r>
                          </m:sup>
                        </m:sSup>
                        <m:r>
                          <a:rPr lang="en-US" altLang="ja-JP" b="0" i="1" smtClean="0">
                            <a:solidFill>
                              <a:srgbClr val="FF0000"/>
                            </a:solidFill>
                            <a:latin typeface="Cambria Math" panose="02040503050406030204" pitchFamily="18" charset="0"/>
                          </a:rPr>
                          <m:t>𝑑𝑡</m:t>
                        </m:r>
                      </m:e>
                    </m:nary>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𝛽</m:t>
                        </m:r>
                      </m:num>
                      <m:den>
                        <m:r>
                          <a:rPr lang="en-US" altLang="ja-JP" b="0" i="1" smtClean="0">
                            <a:latin typeface="Cambria Math" panose="02040503050406030204" pitchFamily="18" charset="0"/>
                          </a:rPr>
                          <m:t>𝑟</m:t>
                        </m:r>
                      </m:den>
                    </m:f>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𝐵</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𝑄</m:t>
                            </m:r>
                          </m:e>
                        </m:d>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𝑐</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𝜅</m:t>
                                </m:r>
                              </m:num>
                              <m:den>
                                <m:r>
                                  <a:rPr lang="en-US" altLang="ja-JP" b="0" i="1" smtClean="0">
                                    <a:latin typeface="Cambria Math" panose="02040503050406030204" pitchFamily="18" charset="0"/>
                                  </a:rPr>
                                  <m:t>𝛽</m:t>
                                </m:r>
                              </m:den>
                            </m:f>
                          </m:e>
                        </m:d>
                        <m:r>
                          <a:rPr lang="en-US" altLang="ja-JP" b="0" i="1" smtClean="0">
                            <a:latin typeface="Cambria Math" panose="02040503050406030204" pitchFamily="18" charset="0"/>
                          </a:rPr>
                          <m:t>𝑄</m:t>
                        </m:r>
                      </m:e>
                    </m:d>
                    <m:r>
                      <a:rPr lang="en-US" altLang="ja-JP" b="0" i="1" smtClean="0">
                        <a:solidFill>
                          <a:srgbClr val="FF0000"/>
                        </a:solidFill>
                        <a:latin typeface="Cambria Math" panose="02040503050406030204" pitchFamily="18" charset="0"/>
                      </a:rPr>
                      <m:t>+</m:t>
                    </m:r>
                    <m:f>
                      <m:fPr>
                        <m:ctrlPr>
                          <a:rPr lang="en-US" altLang="ja-JP" b="0" i="1" smtClean="0">
                            <a:solidFill>
                              <a:srgbClr val="FF0000"/>
                            </a:solidFill>
                            <a:latin typeface="Cambria Math" panose="02040503050406030204" pitchFamily="18" charset="0"/>
                          </a:rPr>
                        </m:ctrlPr>
                      </m:fPr>
                      <m:num>
                        <m:r>
                          <a:rPr lang="en-US" altLang="ja-JP" b="0" i="1" smtClean="0">
                            <a:solidFill>
                              <a:srgbClr val="FF0000"/>
                            </a:solidFill>
                            <a:latin typeface="Cambria Math" panose="02040503050406030204" pitchFamily="18" charset="0"/>
                          </a:rPr>
                          <m:t>𝛽</m:t>
                        </m:r>
                        <m:r>
                          <a:rPr lang="en-US" altLang="ja-JP" b="0" i="1" smtClean="0">
                            <a:solidFill>
                              <a:srgbClr val="FF0000"/>
                            </a:solidFill>
                            <a:latin typeface="Cambria Math" panose="02040503050406030204" pitchFamily="18" charset="0"/>
                          </a:rPr>
                          <m:t>𝑠𝑄</m:t>
                        </m:r>
                      </m:num>
                      <m:den>
                        <m:r>
                          <a:rPr lang="en-US" altLang="ja-JP" b="0" i="1" smtClean="0">
                            <a:solidFill>
                              <a:srgbClr val="FF0000"/>
                            </a:solidFill>
                            <a:latin typeface="Cambria Math" panose="02040503050406030204" pitchFamily="18" charset="0"/>
                          </a:rPr>
                          <m:t>𝑟</m:t>
                        </m:r>
                      </m:den>
                    </m:f>
                    <m:d>
                      <m:dPr>
                        <m:ctrlPr>
                          <a:rPr lang="en-US" altLang="ja-JP" b="0" i="1" smtClean="0">
                            <a:solidFill>
                              <a:srgbClr val="FF0000"/>
                            </a:solidFill>
                            <a:latin typeface="Cambria Math" panose="02040503050406030204" pitchFamily="18" charset="0"/>
                          </a:rPr>
                        </m:ctrlPr>
                      </m:dPr>
                      <m:e>
                        <m:r>
                          <a:rPr lang="en-US" altLang="ja-JP" b="0" i="1" smtClean="0">
                            <a:solidFill>
                              <a:srgbClr val="FF0000"/>
                            </a:solidFill>
                            <a:latin typeface="Cambria Math" panose="02040503050406030204" pitchFamily="18" charset="0"/>
                          </a:rPr>
                          <m:t>1−</m:t>
                        </m:r>
                        <m:sSup>
                          <m:sSupPr>
                            <m:ctrlPr>
                              <a:rPr lang="en-US" altLang="ja-JP" b="0" i="1" smtClean="0">
                                <a:solidFill>
                                  <a:srgbClr val="FF0000"/>
                                </a:solidFill>
                                <a:latin typeface="Cambria Math" panose="02040503050406030204" pitchFamily="18" charset="0"/>
                              </a:rPr>
                            </m:ctrlPr>
                          </m:sSupPr>
                          <m:e>
                            <m:r>
                              <a:rPr lang="en-US" altLang="ja-JP" b="0" i="1" smtClean="0">
                                <a:solidFill>
                                  <a:srgbClr val="FF0000"/>
                                </a:solidFill>
                                <a:latin typeface="Cambria Math" panose="02040503050406030204" pitchFamily="18" charset="0"/>
                              </a:rPr>
                              <m:t>𝑒</m:t>
                            </m:r>
                          </m:e>
                          <m:sup>
                            <m:r>
                              <a:rPr lang="en-US" altLang="ja-JP" b="0" i="1" smtClean="0">
                                <a:solidFill>
                                  <a:srgbClr val="FF0000"/>
                                </a:solidFill>
                                <a:latin typeface="Cambria Math" panose="02040503050406030204" pitchFamily="18" charset="0"/>
                              </a:rPr>
                              <m:t>−</m:t>
                            </m:r>
                            <m:r>
                              <a:rPr lang="en-US" altLang="ja-JP" b="0" i="1" smtClean="0">
                                <a:solidFill>
                                  <a:srgbClr val="FF0000"/>
                                </a:solidFill>
                                <a:latin typeface="Cambria Math" panose="02040503050406030204" pitchFamily="18" charset="0"/>
                              </a:rPr>
                              <m:t>𝑟𝑇</m:t>
                            </m:r>
                          </m:sup>
                        </m:sSup>
                      </m:e>
                    </m:d>
                  </m:oMath>
                </a14:m>
                <a:endParaRPr kumimoji="1" lang="en-US" altLang="ja-JP" dirty="0"/>
              </a:p>
              <a:p>
                <a:pPr lvl="1">
                  <a:lnSpc>
                    <a:spcPct val="120000"/>
                  </a:lnSpc>
                </a:pPr>
                <a:r>
                  <a:rPr lang="ja-JP" altLang="en-US" dirty="0"/>
                  <a:t>ドナー </a:t>
                </a:r>
                <a:r>
                  <a:rPr lang="en-US" altLang="ja-JP" dirty="0"/>
                  <a:t>: </a:t>
                </a:r>
                <a14:m>
                  <m:oMath xmlns:m="http://schemas.openxmlformats.org/officeDocument/2006/math">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m:t>
                        </m:r>
                        <m:r>
                          <a:rPr lang="en-US" altLang="ja-JP" b="0" i="1" smtClean="0">
                            <a:latin typeface="Cambria Math" panose="02040503050406030204" pitchFamily="18" charset="0"/>
                          </a:rPr>
                          <m:t>𝛽</m:t>
                        </m:r>
                      </m:e>
                    </m:d>
                    <m:nary>
                      <m:naryPr>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0</m:t>
                        </m:r>
                      </m:sub>
                      <m:sup>
                        <m:r>
                          <a:rPr lang="en-US" altLang="ja-JP" b="0" i="1" smtClean="0">
                            <a:latin typeface="Cambria Math" panose="02040503050406030204" pitchFamily="18" charset="0"/>
                          </a:rPr>
                          <m:t>∞</m:t>
                        </m:r>
                      </m:sup>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𝐵</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𝑄</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𝑐𝑄</m:t>
                            </m:r>
                          </m:e>
                        </m:d>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𝑒</m:t>
                            </m:r>
                          </m:e>
                          <m:sup>
                            <m:r>
                              <a:rPr lang="en-US" altLang="ja-JP" b="0" i="1" smtClean="0">
                                <a:latin typeface="Cambria Math" panose="02040503050406030204" pitchFamily="18" charset="0"/>
                              </a:rPr>
                              <m:t>−</m:t>
                            </m:r>
                            <m:r>
                              <a:rPr lang="en-US" altLang="ja-JP" b="0" i="1" smtClean="0">
                                <a:latin typeface="Cambria Math" panose="02040503050406030204" pitchFamily="18" charset="0"/>
                              </a:rPr>
                              <m:t>𝑟𝑡</m:t>
                            </m:r>
                          </m:sup>
                        </m:sSup>
                        <m:r>
                          <a:rPr lang="en-US" altLang="ja-JP" b="0" i="1" smtClean="0">
                            <a:latin typeface="Cambria Math" panose="02040503050406030204" pitchFamily="18" charset="0"/>
                          </a:rPr>
                          <m:t>𝑑𝑡</m:t>
                        </m:r>
                      </m:e>
                    </m:nary>
                    <m:r>
                      <a:rPr lang="en-US" altLang="ja-JP" b="0" i="1" smtClean="0">
                        <a:solidFill>
                          <a:srgbClr val="FF0000"/>
                        </a:solidFill>
                        <a:latin typeface="Cambria Math" panose="02040503050406030204" pitchFamily="18" charset="0"/>
                      </a:rPr>
                      <m:t>+</m:t>
                    </m:r>
                    <m:d>
                      <m:dPr>
                        <m:ctrlPr>
                          <a:rPr lang="en-US" altLang="ja-JP" b="0" i="1" smtClean="0">
                            <a:solidFill>
                              <a:srgbClr val="FF0000"/>
                            </a:solidFill>
                            <a:latin typeface="Cambria Math" panose="02040503050406030204" pitchFamily="18" charset="0"/>
                          </a:rPr>
                        </m:ctrlPr>
                      </m:dPr>
                      <m:e>
                        <m:r>
                          <a:rPr lang="en-US" altLang="ja-JP" b="0" i="1" smtClean="0">
                            <a:solidFill>
                              <a:srgbClr val="FF0000"/>
                            </a:solidFill>
                            <a:latin typeface="Cambria Math" panose="02040503050406030204" pitchFamily="18" charset="0"/>
                          </a:rPr>
                          <m:t>1−</m:t>
                        </m:r>
                        <m:r>
                          <a:rPr lang="en-US" altLang="ja-JP" b="0" i="1" smtClean="0">
                            <a:solidFill>
                              <a:srgbClr val="FF0000"/>
                            </a:solidFill>
                            <a:latin typeface="Cambria Math" panose="02040503050406030204" pitchFamily="18" charset="0"/>
                          </a:rPr>
                          <m:t>𝛽</m:t>
                        </m:r>
                      </m:e>
                    </m:d>
                    <m:nary>
                      <m:naryPr>
                        <m:ctrlPr>
                          <a:rPr lang="en-US" altLang="ja-JP" b="0" i="1" smtClean="0">
                            <a:solidFill>
                              <a:srgbClr val="FF0000"/>
                            </a:solidFill>
                            <a:latin typeface="Cambria Math" panose="02040503050406030204" pitchFamily="18" charset="0"/>
                          </a:rPr>
                        </m:ctrlPr>
                      </m:naryPr>
                      <m:sub>
                        <m:r>
                          <a:rPr lang="en-US" altLang="ja-JP" b="0" i="1" smtClean="0">
                            <a:solidFill>
                              <a:srgbClr val="FF0000"/>
                            </a:solidFill>
                            <a:latin typeface="Cambria Math" panose="02040503050406030204" pitchFamily="18" charset="0"/>
                          </a:rPr>
                          <m:t>0</m:t>
                        </m:r>
                      </m:sub>
                      <m:sup>
                        <m:r>
                          <a:rPr lang="en-US" altLang="ja-JP" b="0" i="1" smtClean="0">
                            <a:solidFill>
                              <a:srgbClr val="FF0000"/>
                            </a:solidFill>
                            <a:latin typeface="Cambria Math" panose="02040503050406030204" pitchFamily="18" charset="0"/>
                          </a:rPr>
                          <m:t>𝑇</m:t>
                        </m:r>
                      </m:sup>
                      <m:e>
                        <m:r>
                          <a:rPr lang="en-US" altLang="ja-JP" b="0" i="1" smtClean="0">
                            <a:solidFill>
                              <a:srgbClr val="FF0000"/>
                            </a:solidFill>
                            <a:latin typeface="Cambria Math" panose="02040503050406030204" pitchFamily="18" charset="0"/>
                          </a:rPr>
                          <m:t>𝑠𝑄</m:t>
                        </m:r>
                        <m:sSup>
                          <m:sSupPr>
                            <m:ctrlPr>
                              <a:rPr lang="en-US" altLang="ja-JP" b="0" i="1" smtClean="0">
                                <a:solidFill>
                                  <a:srgbClr val="FF0000"/>
                                </a:solidFill>
                                <a:latin typeface="Cambria Math" panose="02040503050406030204" pitchFamily="18" charset="0"/>
                              </a:rPr>
                            </m:ctrlPr>
                          </m:sSupPr>
                          <m:e>
                            <m:r>
                              <a:rPr lang="en-US" altLang="ja-JP" b="0" i="1" smtClean="0">
                                <a:solidFill>
                                  <a:srgbClr val="FF0000"/>
                                </a:solidFill>
                                <a:latin typeface="Cambria Math" panose="02040503050406030204" pitchFamily="18" charset="0"/>
                              </a:rPr>
                              <m:t>𝑒</m:t>
                            </m:r>
                          </m:e>
                          <m:sup>
                            <m:r>
                              <a:rPr lang="en-US" altLang="ja-JP" b="0" i="1" smtClean="0">
                                <a:solidFill>
                                  <a:srgbClr val="FF0000"/>
                                </a:solidFill>
                                <a:latin typeface="Cambria Math" panose="02040503050406030204" pitchFamily="18" charset="0"/>
                              </a:rPr>
                              <m:t>−</m:t>
                            </m:r>
                            <m:r>
                              <a:rPr lang="en-US" altLang="ja-JP" b="0" i="1" smtClean="0">
                                <a:solidFill>
                                  <a:srgbClr val="FF0000"/>
                                </a:solidFill>
                                <a:latin typeface="Cambria Math" panose="02040503050406030204" pitchFamily="18" charset="0"/>
                              </a:rPr>
                              <m:t>𝑟𝑡</m:t>
                            </m:r>
                          </m:sup>
                        </m:sSup>
                        <m:r>
                          <a:rPr lang="en-US" altLang="ja-JP" b="0" i="1" smtClean="0">
                            <a:solidFill>
                              <a:srgbClr val="FF0000"/>
                            </a:solidFill>
                            <a:latin typeface="Cambria Math" panose="02040503050406030204" pitchFamily="18" charset="0"/>
                          </a:rPr>
                          <m:t>𝑑𝑡</m:t>
                        </m:r>
                      </m:e>
                    </m:nary>
                    <m:r>
                      <a:rPr lang="en-US" altLang="ja-JP" b="0" i="1" smtClean="0">
                        <a:solidFill>
                          <a:srgbClr val="FF0000"/>
                        </a:solidFill>
                        <a:latin typeface="Cambria Math" panose="02040503050406030204" pitchFamily="18" charset="0"/>
                      </a:rPr>
                      <m:t>−</m:t>
                    </m:r>
                    <m:r>
                      <a:rPr lang="en-US" altLang="ja-JP" b="0" i="1" smtClean="0">
                        <a:solidFill>
                          <a:srgbClr val="FF0000"/>
                        </a:solidFill>
                        <a:latin typeface="Cambria Math" panose="02040503050406030204" pitchFamily="18" charset="0"/>
                      </a:rPr>
                      <m:t>𝐹</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r>
                          <a:rPr lang="en-US" altLang="ja-JP" b="0" i="1" smtClean="0">
                            <a:latin typeface="Cambria Math" panose="02040503050406030204" pitchFamily="18" charset="0"/>
                          </a:rPr>
                          <m:t>𝛽</m:t>
                        </m:r>
                      </m:num>
                      <m:den>
                        <m:r>
                          <a:rPr lang="en-US" altLang="ja-JP" b="0" i="1" smtClean="0">
                            <a:latin typeface="Cambria Math" panose="02040503050406030204" pitchFamily="18" charset="0"/>
                          </a:rPr>
                          <m:t>𝑟</m:t>
                        </m:r>
                      </m:den>
                    </m:f>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𝐵</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𝑄</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𝑐𝑄</m:t>
                        </m:r>
                      </m:e>
                    </m:d>
                    <m:r>
                      <a:rPr lang="en-US" altLang="ja-JP" b="0" i="1" smtClean="0">
                        <a:solidFill>
                          <a:srgbClr val="FF0000"/>
                        </a:solidFill>
                        <a:latin typeface="Cambria Math" panose="02040503050406030204" pitchFamily="18" charset="0"/>
                      </a:rPr>
                      <m:t>+</m:t>
                    </m:r>
                    <m:d>
                      <m:dPr>
                        <m:ctrlPr>
                          <a:rPr lang="en-US" altLang="ja-JP" b="0" i="1" smtClean="0">
                            <a:solidFill>
                              <a:srgbClr val="FF0000"/>
                            </a:solidFill>
                            <a:latin typeface="Cambria Math" panose="02040503050406030204" pitchFamily="18" charset="0"/>
                          </a:rPr>
                        </m:ctrlPr>
                      </m:dPr>
                      <m:e>
                        <m:r>
                          <a:rPr lang="en-US" altLang="ja-JP" b="0" i="1" smtClean="0">
                            <a:solidFill>
                              <a:srgbClr val="FF0000"/>
                            </a:solidFill>
                            <a:latin typeface="Cambria Math" panose="02040503050406030204" pitchFamily="18" charset="0"/>
                          </a:rPr>
                          <m:t>1−</m:t>
                        </m:r>
                        <m:r>
                          <a:rPr lang="en-US" altLang="ja-JP" b="0" i="1" smtClean="0">
                            <a:solidFill>
                              <a:srgbClr val="FF0000"/>
                            </a:solidFill>
                            <a:latin typeface="Cambria Math" panose="02040503050406030204" pitchFamily="18" charset="0"/>
                          </a:rPr>
                          <m:t>𝛽</m:t>
                        </m:r>
                      </m:e>
                    </m:d>
                    <m:f>
                      <m:fPr>
                        <m:ctrlPr>
                          <a:rPr lang="en-US" altLang="ja-JP" b="0" i="1" smtClean="0">
                            <a:solidFill>
                              <a:srgbClr val="FF0000"/>
                            </a:solidFill>
                            <a:latin typeface="Cambria Math" panose="02040503050406030204" pitchFamily="18" charset="0"/>
                          </a:rPr>
                        </m:ctrlPr>
                      </m:fPr>
                      <m:num>
                        <m:r>
                          <a:rPr lang="en-US" altLang="ja-JP" b="0" i="1" smtClean="0">
                            <a:solidFill>
                              <a:srgbClr val="FF0000"/>
                            </a:solidFill>
                            <a:latin typeface="Cambria Math" panose="02040503050406030204" pitchFamily="18" charset="0"/>
                          </a:rPr>
                          <m:t>𝑠𝑄</m:t>
                        </m:r>
                      </m:num>
                      <m:den>
                        <m:r>
                          <a:rPr lang="en-US" altLang="ja-JP" b="0" i="1" smtClean="0">
                            <a:solidFill>
                              <a:srgbClr val="FF0000"/>
                            </a:solidFill>
                            <a:latin typeface="Cambria Math" panose="02040503050406030204" pitchFamily="18" charset="0"/>
                          </a:rPr>
                          <m:t>𝑟</m:t>
                        </m:r>
                      </m:den>
                    </m:f>
                    <m:d>
                      <m:dPr>
                        <m:ctrlPr>
                          <a:rPr lang="en-US" altLang="ja-JP" b="0" i="1" smtClean="0">
                            <a:solidFill>
                              <a:srgbClr val="FF0000"/>
                            </a:solidFill>
                            <a:latin typeface="Cambria Math" panose="02040503050406030204" pitchFamily="18" charset="0"/>
                          </a:rPr>
                        </m:ctrlPr>
                      </m:dPr>
                      <m:e>
                        <m:r>
                          <a:rPr lang="en-US" altLang="ja-JP" b="0" i="1" smtClean="0">
                            <a:solidFill>
                              <a:srgbClr val="FF0000"/>
                            </a:solidFill>
                            <a:latin typeface="Cambria Math" panose="02040503050406030204" pitchFamily="18" charset="0"/>
                          </a:rPr>
                          <m:t>1−</m:t>
                        </m:r>
                        <m:sSup>
                          <m:sSupPr>
                            <m:ctrlPr>
                              <a:rPr lang="en-US" altLang="ja-JP" b="0" i="1" smtClean="0">
                                <a:solidFill>
                                  <a:srgbClr val="FF0000"/>
                                </a:solidFill>
                                <a:latin typeface="Cambria Math" panose="02040503050406030204" pitchFamily="18" charset="0"/>
                              </a:rPr>
                            </m:ctrlPr>
                          </m:sSupPr>
                          <m:e>
                            <m:r>
                              <a:rPr lang="en-US" altLang="ja-JP" b="0" i="1" smtClean="0">
                                <a:solidFill>
                                  <a:srgbClr val="FF0000"/>
                                </a:solidFill>
                                <a:latin typeface="Cambria Math" panose="02040503050406030204" pitchFamily="18" charset="0"/>
                              </a:rPr>
                              <m:t>𝑒</m:t>
                            </m:r>
                          </m:e>
                          <m:sup>
                            <m:r>
                              <a:rPr lang="en-US" altLang="ja-JP" b="0" i="1" smtClean="0">
                                <a:solidFill>
                                  <a:srgbClr val="FF0000"/>
                                </a:solidFill>
                                <a:latin typeface="Cambria Math" panose="02040503050406030204" pitchFamily="18" charset="0"/>
                              </a:rPr>
                              <m:t>−</m:t>
                            </m:r>
                            <m:r>
                              <a:rPr lang="en-US" altLang="ja-JP" b="0" i="1" smtClean="0">
                                <a:solidFill>
                                  <a:srgbClr val="FF0000"/>
                                </a:solidFill>
                                <a:latin typeface="Cambria Math" panose="02040503050406030204" pitchFamily="18" charset="0"/>
                              </a:rPr>
                              <m:t>𝑟𝑇</m:t>
                            </m:r>
                          </m:sup>
                        </m:sSup>
                      </m:e>
                    </m:d>
                    <m:r>
                      <a:rPr lang="en-US" altLang="ja-JP" b="0" i="1" smtClean="0">
                        <a:solidFill>
                          <a:srgbClr val="FF0000"/>
                        </a:solidFill>
                        <a:latin typeface="Cambria Math" panose="02040503050406030204" pitchFamily="18" charset="0"/>
                      </a:rPr>
                      <m:t>−</m:t>
                    </m:r>
                    <m:r>
                      <a:rPr lang="en-US" altLang="ja-JP" b="0" i="1" smtClean="0">
                        <a:solidFill>
                          <a:srgbClr val="FF0000"/>
                        </a:solidFill>
                        <a:latin typeface="Cambria Math" panose="02040503050406030204" pitchFamily="18" charset="0"/>
                      </a:rPr>
                      <m:t>𝐹</m:t>
                    </m:r>
                  </m:oMath>
                </a14:m>
                <a:endParaRPr kumimoji="1" lang="en-US" altLang="ja-JP" dirty="0"/>
              </a:p>
              <a:p>
                <a:pPr>
                  <a:lnSpc>
                    <a:spcPct val="120000"/>
                  </a:lnSpc>
                </a:pPr>
                <a:r>
                  <a:rPr lang="ja-JP" altLang="en-US" dirty="0"/>
                  <a:t>企業は、予想される効用をもとに</a:t>
                </a:r>
                <a14:m>
                  <m:oMath xmlns:m="http://schemas.openxmlformats.org/officeDocument/2006/math">
                    <m:r>
                      <a:rPr lang="en-US" altLang="ja-JP" b="0" i="1" smtClean="0">
                        <a:latin typeface="Cambria Math" panose="02040503050406030204" pitchFamily="18" charset="0"/>
                      </a:rPr>
                      <m:t>𝑄</m:t>
                    </m:r>
                  </m:oMath>
                </a14:m>
                <a:r>
                  <a:rPr kumimoji="1" lang="ja-JP" altLang="en-US" dirty="0"/>
                  <a:t>を最適化し、ドナーはその最適化された</a:t>
                </a:r>
                <a14:m>
                  <m:oMath xmlns:m="http://schemas.openxmlformats.org/officeDocument/2006/math">
                    <m:r>
                      <a:rPr kumimoji="1" lang="en-US" altLang="ja-JP" b="0" i="1" smtClean="0">
                        <a:latin typeface="Cambria Math" panose="02040503050406030204" pitchFamily="18" charset="0"/>
                      </a:rPr>
                      <m:t>𝑄</m:t>
                    </m:r>
                  </m:oMath>
                </a14:m>
                <a:r>
                  <a:rPr kumimoji="1" lang="ja-JP" altLang="en-US" dirty="0"/>
                  <a:t>を予想して、最適な</a:t>
                </a:r>
                <a14:m>
                  <m:oMath xmlns:m="http://schemas.openxmlformats.org/officeDocument/2006/math">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𝐹</m:t>
                    </m:r>
                  </m:oMath>
                </a14:m>
                <a:r>
                  <a:rPr kumimoji="1" lang="ja-JP" altLang="en-US" dirty="0"/>
                  <a:t>を決定する。</a:t>
                </a:r>
                <a:endParaRPr kumimoji="1" lang="en-US" altLang="ja-JP" dirty="0"/>
              </a:p>
              <a:p>
                <a:pPr>
                  <a:lnSpc>
                    <a:spcPct val="120000"/>
                  </a:lnSpc>
                </a:pPr>
                <a:r>
                  <a:rPr lang="ja-JP" altLang="en-US" dirty="0"/>
                  <a:t>企業にとって、</a:t>
                </a:r>
                <a14:m>
                  <m:oMath xmlns:m="http://schemas.openxmlformats.org/officeDocument/2006/math">
                    <m:r>
                      <a:rPr lang="en-US" altLang="ja-JP" b="0" i="1" smtClean="0">
                        <a:latin typeface="Cambria Math" panose="02040503050406030204" pitchFamily="18" charset="0"/>
                      </a:rPr>
                      <m:t>𝑠</m:t>
                    </m:r>
                    <m:r>
                      <a:rPr lang="en-US" altLang="ja-JP" b="0" i="1" smtClean="0">
                        <a:latin typeface="Cambria Math" panose="02040503050406030204" pitchFamily="18" charset="0"/>
                      </a:rPr>
                      <m:t>,</m:t>
                    </m:r>
                    <m:r>
                      <a:rPr lang="en-US" altLang="ja-JP" b="0" i="1" smtClean="0">
                        <a:latin typeface="Cambria Math" panose="02040503050406030204" pitchFamily="18" charset="0"/>
                      </a:rPr>
                      <m:t>𝐹</m:t>
                    </m:r>
                  </m:oMath>
                </a14:m>
                <a:r>
                  <a:rPr kumimoji="1" lang="ja-JP" altLang="en-US" dirty="0"/>
                  <a:t>は所与の値。</a:t>
                </a:r>
                <a:endParaRPr kumimoji="1" lang="en-US" altLang="ja-JP" dirty="0"/>
              </a:p>
              <a:p>
                <a:pPr marL="0" indent="0">
                  <a:lnSpc>
                    <a:spcPct val="120000"/>
                  </a:lnSpc>
                  <a:buNone/>
                </a:pPr>
                <a:endParaRPr kumimoji="1" lang="en-US" altLang="ja-JP" dirty="0"/>
              </a:p>
            </p:txBody>
          </p:sp>
        </mc:Choice>
        <mc:Fallback>
          <p:sp>
            <p:nvSpPr>
              <p:cNvPr id="3" name="コンテンツ プレースホルダー 2">
                <a:extLst>
                  <a:ext uri="{FF2B5EF4-FFF2-40B4-BE49-F238E27FC236}">
                    <a16:creationId xmlns:a16="http://schemas.microsoft.com/office/drawing/2014/main" id="{9CC5E6D1-6584-98BE-19E5-2F17A10448C3}"/>
                  </a:ext>
                </a:extLst>
              </p:cNvPr>
              <p:cNvSpPr>
                <a:spLocks noGrp="1" noRot="1" noChangeAspect="1" noMove="1" noResize="1" noEditPoints="1" noAdjustHandles="1" noChangeArrowheads="1" noChangeShapeType="1" noTextEdit="1"/>
              </p:cNvSpPr>
              <p:nvPr>
                <p:ph idx="1"/>
              </p:nvPr>
            </p:nvSpPr>
            <p:spPr>
              <a:blipFill>
                <a:blip r:embed="rId2"/>
                <a:stretch>
                  <a:fillRect l="-522" t="-560" r="-29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87994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84899C-2381-32FF-05E9-116AEBCC5FDB}"/>
              </a:ext>
            </a:extLst>
          </p:cNvPr>
          <p:cNvSpPr>
            <a:spLocks noGrp="1"/>
          </p:cNvSpPr>
          <p:nvPr>
            <p:ph type="title"/>
          </p:nvPr>
        </p:nvSpPr>
        <p:spPr/>
        <p:txBody>
          <a:bodyPr/>
          <a:lstStyle/>
          <a:p>
            <a:r>
              <a:rPr kumimoji="1" lang="ja-JP" altLang="en-US" dirty="0"/>
              <a:t>定義</a:t>
            </a:r>
            <a:r>
              <a:rPr kumimoji="1" lang="en-US" altLang="ja-JP" dirty="0"/>
              <a:t>8.3</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30ADB6B-6F30-7D88-7799-4973B823C668}"/>
                  </a:ext>
                </a:extLst>
              </p:cNvPr>
              <p:cNvSpPr>
                <a:spLocks noGrp="1"/>
              </p:cNvSpPr>
              <p:nvPr>
                <p:ph idx="1"/>
              </p:nvPr>
            </p:nvSpPr>
            <p:spPr/>
            <p:txBody>
              <a:bodyPr/>
              <a:lstStyle/>
              <a:p>
                <a:r>
                  <a:rPr kumimoji="1" lang="ja-JP" altLang="en-US" dirty="0"/>
                  <a:t>定義</a:t>
                </a:r>
                <a:r>
                  <a:rPr kumimoji="1" lang="en-US" altLang="ja-JP" dirty="0"/>
                  <a:t>8.1</a:t>
                </a:r>
                <a:r>
                  <a:rPr kumimoji="1" lang="ja-JP" altLang="en-US" dirty="0"/>
                  <a:t>の仮定を満たす交渉問題</a:t>
                </a:r>
                <a14:m>
                  <m:oMath xmlns:m="http://schemas.openxmlformats.org/officeDocument/2006/math">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𝑑</m:t>
                        </m:r>
                      </m:e>
                    </m:d>
                  </m:oMath>
                </a14:m>
                <a:r>
                  <a:rPr kumimoji="1" lang="ja-JP" altLang="en-US" dirty="0"/>
                  <a:t>の族を</a:t>
                </a:r>
                <a14:m>
                  <m:oMath xmlns:m="http://schemas.openxmlformats.org/officeDocument/2006/math">
                    <m:r>
                      <a:rPr kumimoji="1" lang="en-US" altLang="ja-JP" b="0" i="1" smtClean="0">
                        <a:latin typeface="Cambria Math" panose="02040503050406030204" pitchFamily="18" charset="0"/>
                      </a:rPr>
                      <m:t>𝐵</m:t>
                    </m:r>
                  </m:oMath>
                </a14:m>
                <a:r>
                  <a:rPr kumimoji="1" lang="ja-JP" altLang="en-US" dirty="0"/>
                  <a:t>とする。交渉問題の</a:t>
                </a:r>
                <a:r>
                  <a:rPr lang="ja-JP" altLang="en-US" dirty="0"/>
                  <a:t>族</a:t>
                </a:r>
                <a14:m>
                  <m:oMath xmlns:m="http://schemas.openxmlformats.org/officeDocument/2006/math">
                    <m:r>
                      <a:rPr lang="en-US" altLang="ja-JP" b="0" i="1" smtClean="0">
                        <a:latin typeface="Cambria Math" panose="02040503050406030204" pitchFamily="18" charset="0"/>
                      </a:rPr>
                      <m:t>𝐵</m:t>
                    </m:r>
                  </m:oMath>
                </a14:m>
                <a:r>
                  <a:rPr kumimoji="1" lang="ja-JP" altLang="en-US" dirty="0"/>
                  <a:t>に対する交渉解</a:t>
                </a:r>
                <a:r>
                  <a:rPr kumimoji="1" lang="en-US" altLang="ja-JP" dirty="0"/>
                  <a:t>(bargaining solution)</a:t>
                </a:r>
                <a:r>
                  <a:rPr kumimoji="1" lang="ja-JP" altLang="en-US" dirty="0"/>
                  <a:t>とは、関数</a:t>
                </a:r>
                <a14:m>
                  <m:oMath xmlns:m="http://schemas.openxmlformats.org/officeDocument/2006/math">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ℝ</m:t>
                        </m:r>
                      </m:e>
                      <m:sup>
                        <m:r>
                          <a:rPr kumimoji="1" lang="en-US" altLang="ja-JP" b="0" i="1" smtClean="0">
                            <a:latin typeface="Cambria Math" panose="02040503050406030204" pitchFamily="18" charset="0"/>
                          </a:rPr>
                          <m:t>2</m:t>
                        </m:r>
                      </m:sup>
                    </m:sSup>
                  </m:oMath>
                </a14:m>
                <a:r>
                  <a:rPr kumimoji="1" lang="ja-JP" altLang="en-US" dirty="0"/>
                  <a:t>で、</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𝑓</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𝑑</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𝑈</m:t>
                    </m:r>
                  </m:oMath>
                </a14:m>
                <a:endParaRPr kumimoji="1" lang="en-US" altLang="ja-JP" dirty="0"/>
              </a:p>
              <a:p>
                <a:r>
                  <a:rPr lang="ja-JP" altLang="en-US" dirty="0"/>
                  <a:t>を満たすものをいう。</a:t>
                </a:r>
                <a:endParaRPr lang="en-US" altLang="ja-JP" dirty="0"/>
              </a:p>
              <a:p>
                <a:r>
                  <a:rPr kumimoji="1" lang="ja-JP" altLang="en-US" dirty="0"/>
                  <a:t>交渉解</a:t>
                </a:r>
                <a14:m>
                  <m:oMath xmlns:m="http://schemas.openxmlformats.org/officeDocument/2006/math">
                    <m:r>
                      <a:rPr kumimoji="1" lang="en-US" altLang="ja-JP" b="0" i="1" smtClean="0">
                        <a:latin typeface="Cambria Math" panose="02040503050406030204" pitchFamily="18" charset="0"/>
                      </a:rPr>
                      <m:t>𝑓</m:t>
                    </m:r>
                  </m:oMath>
                </a14:m>
                <a:r>
                  <a:rPr kumimoji="1" lang="ja-JP" altLang="en-US" dirty="0"/>
                  <a:t>は、族</a:t>
                </a:r>
                <a14:m>
                  <m:oMath xmlns:m="http://schemas.openxmlformats.org/officeDocument/2006/math">
                    <m:r>
                      <a:rPr kumimoji="1" lang="en-US" altLang="ja-JP" b="0" i="1" smtClean="0">
                        <a:latin typeface="Cambria Math" panose="02040503050406030204" pitchFamily="18" charset="0"/>
                      </a:rPr>
                      <m:t>𝐵</m:t>
                    </m:r>
                  </m:oMath>
                </a14:m>
                <a:r>
                  <a:rPr kumimoji="1" lang="ja-JP" altLang="en-US" dirty="0"/>
                  <a:t>に属するすべての交渉問題</a:t>
                </a:r>
                <a14:m>
                  <m:oMath xmlns:m="http://schemas.openxmlformats.org/officeDocument/2006/math">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𝑑</m:t>
                        </m:r>
                      </m:e>
                    </m:d>
                  </m:oMath>
                </a14:m>
                <a:r>
                  <a:rPr kumimoji="1" lang="ja-JP" altLang="en-US" dirty="0"/>
                  <a:t>に対して交渉の一意な合意点</a:t>
                </a:r>
                <a14:m>
                  <m:oMath xmlns:m="http://schemas.openxmlformats.org/officeDocument/2006/math">
                    <m:r>
                      <a:rPr kumimoji="1" lang="en-US" altLang="ja-JP" b="0" i="1" smtClean="0">
                        <a:latin typeface="Cambria Math" panose="02040503050406030204" pitchFamily="18" charset="0"/>
                      </a:rPr>
                      <m:t>𝑓</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𝑑</m:t>
                        </m:r>
                      </m:e>
                    </m:d>
                  </m:oMath>
                </a14:m>
                <a:r>
                  <a:rPr kumimoji="1" lang="ja-JP" altLang="en-US" dirty="0"/>
                  <a:t>を与える。</a:t>
                </a:r>
                <a:endParaRPr kumimoji="1" lang="en-US" altLang="ja-JP" dirty="0"/>
              </a:p>
              <a:p>
                <a:r>
                  <a:rPr lang="ja-JP" altLang="en-US" dirty="0"/>
                  <a:t>簡単に言うと、交渉問題</a:t>
                </a:r>
                <a14:m>
                  <m:oMath xmlns:m="http://schemas.openxmlformats.org/officeDocument/2006/math">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𝑈</m:t>
                        </m:r>
                        <m:r>
                          <a:rPr lang="en-US" altLang="ja-JP" b="0" i="1" smtClean="0">
                            <a:latin typeface="Cambria Math" panose="02040503050406030204" pitchFamily="18" charset="0"/>
                          </a:rPr>
                          <m:t>,</m:t>
                        </m:r>
                        <m:r>
                          <a:rPr lang="en-US" altLang="ja-JP" b="0" i="1" smtClean="0">
                            <a:latin typeface="Cambria Math" panose="02040503050406030204" pitchFamily="18" charset="0"/>
                          </a:rPr>
                          <m:t>𝑑</m:t>
                        </m:r>
                      </m:e>
                    </m:d>
                  </m:oMath>
                </a14:m>
                <a:r>
                  <a:rPr kumimoji="1" lang="ja-JP" altLang="en-US" dirty="0"/>
                  <a:t>の交渉解を</a:t>
                </a:r>
                <a14:m>
                  <m:oMath xmlns:m="http://schemas.openxmlformats.org/officeDocument/2006/math">
                    <m:r>
                      <a:rPr kumimoji="1" lang="en-US" altLang="ja-JP" b="0" i="1" smtClean="0">
                        <a:latin typeface="Cambria Math" panose="02040503050406030204" pitchFamily="18" charset="0"/>
                      </a:rPr>
                      <m:t>𝑓</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𝑑</m:t>
                        </m:r>
                      </m:e>
                    </m:d>
                  </m:oMath>
                </a14:m>
                <a:r>
                  <a:rPr kumimoji="1" lang="ja-JP" altLang="en-US" dirty="0"/>
                  <a:t>で書きますよということ。</a:t>
                </a:r>
              </a:p>
            </p:txBody>
          </p:sp>
        </mc:Choice>
        <mc:Fallback xmlns="">
          <p:sp>
            <p:nvSpPr>
              <p:cNvPr id="3" name="コンテンツ プレースホルダー 2">
                <a:extLst>
                  <a:ext uri="{FF2B5EF4-FFF2-40B4-BE49-F238E27FC236}">
                    <a16:creationId xmlns:a16="http://schemas.microsoft.com/office/drawing/2014/main" id="{330ADB6B-6F30-7D88-7799-4973B823C668}"/>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048832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EC3859-4144-26FB-1ED5-006B5F20C25A}"/>
              </a:ext>
            </a:extLst>
          </p:cNvPr>
          <p:cNvSpPr>
            <a:spLocks noGrp="1"/>
          </p:cNvSpPr>
          <p:nvPr>
            <p:ph type="title"/>
          </p:nvPr>
        </p:nvSpPr>
        <p:spPr/>
        <p:txBody>
          <a:bodyPr/>
          <a:lstStyle/>
          <a:p>
            <a:r>
              <a:rPr lang="ja-JP" altLang="en-US" dirty="0"/>
              <a:t>重要な概念</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0347071-6B29-75C4-875F-605CF0C5C78F}"/>
                  </a:ext>
                </a:extLst>
              </p:cNvPr>
              <p:cNvSpPr>
                <a:spLocks noGrp="1"/>
              </p:cNvSpPr>
              <p:nvPr>
                <p:ph idx="1"/>
              </p:nvPr>
            </p:nvSpPr>
            <p:spPr/>
            <p:txBody>
              <a:bodyPr/>
              <a:lstStyle/>
              <a:p>
                <a:r>
                  <a:rPr kumimoji="1" lang="ja-JP" altLang="en-US" dirty="0"/>
                  <a:t>交渉問題</a:t>
                </a:r>
                <a14:m>
                  <m:oMath xmlns:m="http://schemas.openxmlformats.org/officeDocument/2006/math">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𝑑</m:t>
                        </m:r>
                      </m:e>
                    </m:d>
                  </m:oMath>
                </a14:m>
                <a:r>
                  <a:rPr kumimoji="1" lang="ja-JP" altLang="en-US" dirty="0"/>
                  <a:t>が対称であるとは、</a:t>
                </a:r>
                <a:endParaRPr kumimoji="1" lang="en-US" altLang="ja-JP" dirty="0"/>
              </a:p>
              <a:p>
                <a:pPr lvl="1"/>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𝑑</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𝑑</m:t>
                        </m:r>
                      </m:e>
                      <m:sub>
                        <m:r>
                          <a:rPr kumimoji="1" lang="en-US" altLang="ja-JP" b="0" i="1" smtClean="0">
                            <a:latin typeface="Cambria Math" panose="02040503050406030204" pitchFamily="18" charset="0"/>
                          </a:rPr>
                          <m:t>2</m:t>
                        </m:r>
                      </m:sub>
                    </m:sSub>
                  </m:oMath>
                </a14:m>
                <a:endParaRPr kumimoji="1" lang="en-US" altLang="ja-JP" dirty="0"/>
              </a:p>
              <a:p>
                <a:pPr lvl="1"/>
                <a14:m>
                  <m:oMath xmlns:m="http://schemas.openxmlformats.org/officeDocument/2006/math">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2</m:t>
                            </m:r>
                          </m:sub>
                        </m:sSub>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𝑈</m:t>
                    </m:r>
                  </m:oMath>
                </a14:m>
                <a:r>
                  <a:rPr kumimoji="1" lang="ja-JP" altLang="en-US" dirty="0"/>
                  <a:t>ならば、</a:t>
                </a:r>
                <a14:m>
                  <m:oMath xmlns:m="http://schemas.openxmlformats.org/officeDocument/2006/math">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2</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1</m:t>
                            </m:r>
                          </m:sub>
                        </m:sSub>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𝑈</m:t>
                    </m:r>
                  </m:oMath>
                </a14:m>
                <a:endParaRPr kumimoji="1" lang="en-US" altLang="ja-JP" dirty="0"/>
              </a:p>
              <a:p>
                <a:endParaRPr lang="en-US" altLang="ja-JP" dirty="0"/>
              </a:p>
              <a:p>
                <a:r>
                  <a:rPr kumimoji="1" lang="ja-JP" altLang="en-US" dirty="0"/>
                  <a:t>交渉問題</a:t>
                </a:r>
                <a14:m>
                  <m:oMath xmlns:m="http://schemas.openxmlformats.org/officeDocument/2006/math">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𝑈</m:t>
                            </m:r>
                          </m:e>
                          <m:sup>
                            <m:r>
                              <a:rPr kumimoji="1" lang="en-US" altLang="ja-JP" b="0" i="1" smtClean="0">
                                <a:latin typeface="Cambria Math" panose="02040503050406030204" pitchFamily="18" charset="0"/>
                              </a:rPr>
                              <m:t>′</m:t>
                            </m:r>
                          </m:sup>
                        </m:s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𝑑</m:t>
                        </m:r>
                        <m:r>
                          <a:rPr kumimoji="1" lang="en-US" altLang="ja-JP" b="0" i="1" smtClean="0">
                            <a:latin typeface="Cambria Math" panose="02040503050406030204" pitchFamily="18" charset="0"/>
                          </a:rPr>
                          <m:t>′</m:t>
                        </m:r>
                      </m:e>
                    </m:d>
                  </m:oMath>
                </a14:m>
                <a:r>
                  <a:rPr kumimoji="1" lang="ja-JP" altLang="en-US" dirty="0"/>
                  <a:t>が交渉問題</a:t>
                </a:r>
                <a14:m>
                  <m:oMath xmlns:m="http://schemas.openxmlformats.org/officeDocument/2006/math">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𝑑</m:t>
                        </m:r>
                      </m:e>
                    </m:d>
                  </m:oMath>
                </a14:m>
                <a:r>
                  <a:rPr kumimoji="1" lang="ja-JP" altLang="en-US" dirty="0"/>
                  <a:t>から効用の正一次変換</a:t>
                </a:r>
                <a:r>
                  <a:rPr kumimoji="1" lang="en-US" altLang="ja-JP" dirty="0"/>
                  <a:t>(positive affine transformation of utility)</a:t>
                </a:r>
                <a14:m>
                  <m:oMath xmlns:m="http://schemas.openxmlformats.org/officeDocument/2006/math">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m:t>
                        </m:r>
                      </m:sup>
                    </m:sSubSup>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𝛼</m:t>
                        </m:r>
                      </m:e>
                      <m:sub>
                        <m:r>
                          <a:rPr kumimoji="1" lang="en-US" altLang="ja-JP" b="0" i="1" smtClean="0">
                            <a:latin typeface="Cambria Math" panose="02040503050406030204" pitchFamily="18" charset="0"/>
                          </a:rPr>
                          <m:t>𝑖</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𝛽</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𝛼</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&gt;0</m:t>
                    </m:r>
                  </m:oMath>
                </a14:m>
                <a:r>
                  <a:rPr kumimoji="1" lang="ja-JP" altLang="en-US" dirty="0"/>
                  <a:t>によって得られるとは、</a:t>
                </a:r>
                <a14:m>
                  <m:oMath xmlns:m="http://schemas.openxmlformats.org/officeDocument/2006/math">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𝑈</m:t>
                            </m:r>
                          </m:e>
                          <m:sup>
                            <m:r>
                              <a:rPr kumimoji="1" lang="en-US" altLang="ja-JP" b="0" i="1" smtClean="0">
                                <a:latin typeface="Cambria Math" panose="02040503050406030204" pitchFamily="18" charset="0"/>
                              </a:rPr>
                              <m:t>′</m:t>
                            </m:r>
                          </m:sup>
                        </m:s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𝑑</m:t>
                        </m:r>
                        <m:r>
                          <a:rPr kumimoji="1" lang="en-US" altLang="ja-JP" b="0" i="1" smtClean="0">
                            <a:latin typeface="Cambria Math" panose="02040503050406030204" pitchFamily="18" charset="0"/>
                          </a:rPr>
                          <m:t>′</m:t>
                        </m:r>
                      </m:e>
                    </m:d>
                  </m:oMath>
                </a14:m>
                <a:r>
                  <a:rPr kumimoji="1" lang="ja-JP" altLang="en-US" dirty="0"/>
                  <a:t>が</a:t>
                </a:r>
                <a:endParaRPr kumimoji="1" lang="en-US" altLang="ja-JP" dirty="0"/>
              </a:p>
              <a:p>
                <a:pPr lvl="1"/>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𝑈</m:t>
                        </m:r>
                      </m:e>
                      <m:sup>
                        <m:r>
                          <a:rPr kumimoji="1" lang="en-US" altLang="ja-JP" b="0" i="1" smtClean="0">
                            <a:latin typeface="Cambria Math" panose="02040503050406030204" pitchFamily="18" charset="0"/>
                          </a:rPr>
                          <m:t>′</m:t>
                        </m:r>
                      </m:sup>
                    </m:sSup>
                    <m:r>
                      <a:rPr kumimoji="1" lang="en-US" altLang="ja-JP" b="0" i="1" smtClean="0">
                        <a:latin typeface="Cambria Math" panose="02040503050406030204" pitchFamily="18" charset="0"/>
                      </a:rPr>
                      <m:t>=</m:t>
                    </m:r>
                    <m:d>
                      <m:dPr>
                        <m:begChr m:val="{"/>
                        <m:endChr m:val="}"/>
                        <m:ctrlPr>
                          <a:rPr kumimoji="1" lang="en-US" altLang="ja-JP" b="0" i="1" smtClean="0">
                            <a:latin typeface="Cambria Math" panose="02040503050406030204" pitchFamily="18" charset="0"/>
                          </a:rPr>
                        </m:ctrlPr>
                      </m:dPr>
                      <m:e>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𝛼</m:t>
                                </m:r>
                              </m:e>
                              <m:sub>
                                <m:r>
                                  <a:rPr kumimoji="1" lang="en-US" altLang="ja-JP" b="0" i="1" smtClean="0">
                                    <a:latin typeface="Cambria Math" panose="02040503050406030204" pitchFamily="18" charset="0"/>
                                  </a:rPr>
                                  <m:t>1</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𝛽</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𝛼</m:t>
                                </m:r>
                              </m:e>
                              <m:sub>
                                <m:r>
                                  <a:rPr kumimoji="1" lang="en-US" altLang="ja-JP" b="0" i="1" smtClean="0">
                                    <a:latin typeface="Cambria Math" panose="02040503050406030204" pitchFamily="18" charset="0"/>
                                  </a:rPr>
                                  <m:t>2</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2</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𝛽</m:t>
                                </m:r>
                              </m:e>
                              <m:sub>
                                <m:r>
                                  <a:rPr kumimoji="1" lang="en-US" altLang="ja-JP" b="0" i="1" smtClean="0">
                                    <a:latin typeface="Cambria Math" panose="02040503050406030204" pitchFamily="18" charset="0"/>
                                  </a:rPr>
                                  <m:t>2</m:t>
                                </m:r>
                              </m:sub>
                            </m:sSub>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2</m:t>
                                </m:r>
                              </m:sub>
                            </m:sSub>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𝑈</m:t>
                        </m:r>
                      </m:e>
                    </m:d>
                  </m:oMath>
                </a14:m>
                <a:endParaRPr kumimoji="1" lang="en-US" altLang="ja-JP" b="0" i="1" dirty="0">
                  <a:latin typeface="Cambria Math" panose="02040503050406030204" pitchFamily="18" charset="0"/>
                </a:endParaRPr>
              </a:p>
              <a:p>
                <a:pPr lvl="1"/>
                <a14:m>
                  <m:oMath xmlns:m="http://schemas.openxmlformats.org/officeDocument/2006/math">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𝑑</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m:t>
                        </m:r>
                      </m:sup>
                    </m:sSubSup>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𝛼</m:t>
                        </m:r>
                      </m:e>
                      <m:sub>
                        <m:r>
                          <a:rPr kumimoji="1" lang="en-US" altLang="ja-JP" b="0" i="1" smtClean="0">
                            <a:latin typeface="Cambria Math" panose="02040503050406030204" pitchFamily="18" charset="0"/>
                          </a:rPr>
                          <m:t>𝑖</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𝑑</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𝛽</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 </m:t>
                    </m:r>
                  </m:oMath>
                </a14:m>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00347071-6B29-75C4-875F-605CF0C5C78F}"/>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486828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DD20DF5-AA2B-68E3-DAD5-D914F92AD6B0}"/>
                  </a:ext>
                </a:extLst>
              </p:cNvPr>
              <p:cNvSpPr>
                <a:spLocks noGrp="1"/>
              </p:cNvSpPr>
              <p:nvPr>
                <p:ph type="title"/>
              </p:nvPr>
            </p:nvSpPr>
            <p:spPr/>
            <p:txBody>
              <a:bodyPr/>
              <a:lstStyle/>
              <a:p>
                <a:r>
                  <a:rPr kumimoji="1" lang="ja-JP" altLang="en-US" dirty="0"/>
                  <a:t>ナッシュが提示した交渉解</a:t>
                </a:r>
                <a14:m>
                  <m:oMath xmlns:m="http://schemas.openxmlformats.org/officeDocument/2006/math">
                    <m:r>
                      <a:rPr kumimoji="1" lang="en-US" altLang="ja-JP" b="0" i="1" smtClean="0">
                        <a:latin typeface="Cambria Math" panose="02040503050406030204" pitchFamily="18" charset="0"/>
                      </a:rPr>
                      <m:t>𝑓</m:t>
                    </m:r>
                  </m:oMath>
                </a14:m>
                <a:r>
                  <a:rPr kumimoji="1" lang="ja-JP" altLang="en-US" dirty="0"/>
                  <a:t>が満たすべき</a:t>
                </a:r>
                <a:r>
                  <a:rPr kumimoji="1" lang="en-US" altLang="ja-JP" dirty="0"/>
                  <a:t>4</a:t>
                </a:r>
                <a:r>
                  <a:rPr kumimoji="1" lang="ja-JP" altLang="en-US" dirty="0"/>
                  <a:t>つの公理</a:t>
                </a:r>
              </a:p>
            </p:txBody>
          </p:sp>
        </mc:Choice>
        <mc:Fallback xmlns="">
          <p:sp>
            <p:nvSpPr>
              <p:cNvPr id="2" name="タイトル 1">
                <a:extLst>
                  <a:ext uri="{FF2B5EF4-FFF2-40B4-BE49-F238E27FC236}">
                    <a16:creationId xmlns:a16="http://schemas.microsoft.com/office/drawing/2014/main" id="{5DD20DF5-AA2B-68E3-DAD5-D914F92AD6B0}"/>
                  </a:ext>
                </a:extLst>
              </p:cNvPr>
              <p:cNvSpPr>
                <a:spLocks noGrp="1" noRot="1" noChangeAspect="1" noMove="1" noResize="1" noEditPoints="1" noAdjustHandles="1" noChangeArrowheads="1" noChangeShapeType="1" noTextEdit="1"/>
              </p:cNvSpPr>
              <p:nvPr>
                <p:ph type="title"/>
              </p:nvPr>
            </p:nvSpPr>
            <p:spPr>
              <a:blipFill>
                <a:blip r:embed="rId2"/>
                <a:stretch>
                  <a:fillRect l="-2377" t="-13825" b="-2119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CADFA4F-F39D-5E5F-E76D-C7834CD6D850}"/>
                  </a:ext>
                </a:extLst>
              </p:cNvPr>
              <p:cNvSpPr>
                <a:spLocks noGrp="1"/>
              </p:cNvSpPr>
              <p:nvPr>
                <p:ph idx="1"/>
              </p:nvPr>
            </p:nvSpPr>
            <p:spPr/>
            <p:txBody>
              <a:bodyPr>
                <a:normAutofit fontScale="92500" lnSpcReduction="10000"/>
              </a:bodyPr>
              <a:lstStyle/>
              <a:p>
                <a:r>
                  <a:rPr kumimoji="1" lang="ja-JP" altLang="en-US" dirty="0"/>
                  <a:t>（強）パレート最適性</a:t>
                </a:r>
                <a:endParaRPr lang="en-US" altLang="ja-JP" dirty="0"/>
              </a:p>
              <a:p>
                <a:pPr lvl="1"/>
                <a:r>
                  <a:rPr kumimoji="1" lang="ja-JP" altLang="en-US" dirty="0"/>
                  <a:t>すべての</a:t>
                </a:r>
                <a14:m>
                  <m:oMath xmlns:m="http://schemas.openxmlformats.org/officeDocument/2006/math">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=1,2</m:t>
                    </m:r>
                  </m:oMath>
                </a14:m>
                <a:r>
                  <a:rPr kumimoji="1" lang="ja-JP" altLang="en-US" dirty="0"/>
                  <a:t>に対して、</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𝑓</m:t>
                        </m:r>
                      </m:e>
                      <m:sub>
                        <m:r>
                          <a:rPr kumimoji="1" lang="en-US" altLang="ja-JP" b="0" i="1" smtClean="0">
                            <a:latin typeface="Cambria Math" panose="02040503050406030204" pitchFamily="18" charset="0"/>
                          </a:rPr>
                          <m:t>𝑖</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𝑑</m:t>
                        </m:r>
                      </m:e>
                    </m:d>
                  </m:oMath>
                </a14:m>
                <a:r>
                  <a:rPr kumimoji="1" lang="ja-JP" altLang="en-US" dirty="0"/>
                  <a:t>で、少なくとも一つの</a:t>
                </a:r>
                <a:r>
                  <a:rPr kumimoji="1" lang="en-US" altLang="ja-JP" dirty="0" err="1"/>
                  <a:t>i</a:t>
                </a:r>
                <a:r>
                  <a:rPr kumimoji="1" lang="ja-JP" altLang="en-US" dirty="0"/>
                  <a:t>に対して</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&gt;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𝑓</m:t>
                        </m:r>
                      </m:e>
                      <m:sub>
                        <m:r>
                          <a:rPr kumimoji="1" lang="en-US" altLang="ja-JP" b="0" i="1" smtClean="0">
                            <a:latin typeface="Cambria Math" panose="02040503050406030204" pitchFamily="18" charset="0"/>
                          </a:rPr>
                          <m:t>𝑖</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𝑑</m:t>
                        </m:r>
                      </m:e>
                    </m:d>
                  </m:oMath>
                </a14:m>
                <a:r>
                  <a:rPr kumimoji="1" lang="ja-JP" altLang="en-US" dirty="0"/>
                  <a:t>である</a:t>
                </a:r>
                <a14:m>
                  <m:oMath xmlns:m="http://schemas.openxmlformats.org/officeDocument/2006/math">
                    <m:r>
                      <a:rPr kumimoji="1" lang="en-US" altLang="ja-JP" b="0" i="1" smtClean="0">
                        <a:latin typeface="Cambria Math" panose="02040503050406030204" pitchFamily="18" charset="0"/>
                      </a:rPr>
                      <m:t>𝑈</m:t>
                    </m:r>
                  </m:oMath>
                </a14:m>
                <a:r>
                  <a:rPr kumimoji="1" lang="ja-JP" altLang="en-US" dirty="0"/>
                  <a:t>の点</a:t>
                </a:r>
                <a14:m>
                  <m:oMath xmlns:m="http://schemas.openxmlformats.org/officeDocument/2006/math">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𝑡</m:t>
                            </m:r>
                          </m:e>
                          <m:sub>
                            <m:r>
                              <a:rPr kumimoji="1" lang="en-US" altLang="ja-JP" b="0" i="1" smtClean="0">
                                <a:latin typeface="Cambria Math" panose="02040503050406030204" pitchFamily="18" charset="0"/>
                              </a:rPr>
                              <m:t>2</m:t>
                            </m:r>
                          </m:sub>
                        </m:sSub>
                      </m:e>
                    </m:d>
                  </m:oMath>
                </a14:m>
                <a:r>
                  <a:rPr kumimoji="1" lang="ja-JP" altLang="en-US" dirty="0"/>
                  <a:t>が存在しない</a:t>
                </a:r>
                <a:endParaRPr kumimoji="1" lang="en-US" altLang="ja-JP" dirty="0"/>
              </a:p>
              <a:p>
                <a:r>
                  <a:rPr kumimoji="1" lang="ja-JP" altLang="en-US" dirty="0"/>
                  <a:t>対称性</a:t>
                </a:r>
                <a:endParaRPr kumimoji="1" lang="en-US" altLang="ja-JP" dirty="0"/>
              </a:p>
              <a:p>
                <a:pPr lvl="1"/>
                <a:r>
                  <a:rPr lang="ja-JP" altLang="en-US" dirty="0"/>
                  <a:t>交渉問題</a:t>
                </a:r>
                <a14:m>
                  <m:oMath xmlns:m="http://schemas.openxmlformats.org/officeDocument/2006/math">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𝑈</m:t>
                        </m:r>
                        <m:r>
                          <a:rPr lang="en-US" altLang="ja-JP" b="0" i="1" smtClean="0">
                            <a:latin typeface="Cambria Math" panose="02040503050406030204" pitchFamily="18" charset="0"/>
                          </a:rPr>
                          <m:t>,</m:t>
                        </m:r>
                        <m:r>
                          <a:rPr lang="en-US" altLang="ja-JP" b="0" i="1" smtClean="0">
                            <a:latin typeface="Cambria Math" panose="02040503050406030204" pitchFamily="18" charset="0"/>
                          </a:rPr>
                          <m:t>𝑑</m:t>
                        </m:r>
                      </m:e>
                    </m:d>
                  </m:oMath>
                </a14:m>
                <a:r>
                  <a:rPr kumimoji="1" lang="ja-JP" altLang="en-US" dirty="0"/>
                  <a:t>が対称ならば、</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𝑓</m:t>
                        </m:r>
                      </m:e>
                      <m:sub>
                        <m:r>
                          <a:rPr kumimoji="1" lang="en-US" altLang="ja-JP" b="0" i="1" smtClean="0">
                            <a:latin typeface="Cambria Math" panose="02040503050406030204" pitchFamily="18" charset="0"/>
                          </a:rPr>
                          <m:t>1</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𝑑</m:t>
                        </m:r>
                      </m:e>
                    </m:d>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𝑓</m:t>
                        </m:r>
                      </m:e>
                      <m:sub>
                        <m:r>
                          <a:rPr kumimoji="1" lang="en-US" altLang="ja-JP" b="0" i="1" smtClean="0">
                            <a:latin typeface="Cambria Math" panose="02040503050406030204" pitchFamily="18" charset="0"/>
                          </a:rPr>
                          <m:t>2</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𝑑</m:t>
                        </m:r>
                      </m:e>
                    </m:d>
                  </m:oMath>
                </a14:m>
                <a:endParaRPr kumimoji="1" lang="en-US" altLang="ja-JP" dirty="0"/>
              </a:p>
              <a:p>
                <a:r>
                  <a:rPr lang="ja-JP" altLang="en-US" dirty="0"/>
                  <a:t>効用の正一次変換からの独立性</a:t>
                </a:r>
                <a:endParaRPr lang="en-US" altLang="ja-JP" dirty="0"/>
              </a:p>
              <a:p>
                <a:pPr lvl="1"/>
                <a:r>
                  <a:rPr kumimoji="1" lang="ja-JP" altLang="en-US" dirty="0"/>
                  <a:t>交渉問題</a:t>
                </a:r>
                <a14:m>
                  <m:oMath xmlns:m="http://schemas.openxmlformats.org/officeDocument/2006/math">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𝑈</m:t>
                            </m:r>
                          </m:e>
                          <m:sup>
                            <m:r>
                              <a:rPr kumimoji="1" lang="en-US" altLang="ja-JP" b="0" i="1" smtClean="0">
                                <a:latin typeface="Cambria Math" panose="02040503050406030204" pitchFamily="18" charset="0"/>
                              </a:rPr>
                              <m:t>′</m:t>
                            </m:r>
                          </m:sup>
                        </m:s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𝑑</m:t>
                        </m:r>
                        <m:r>
                          <a:rPr kumimoji="1" lang="en-US" altLang="ja-JP" b="0" i="1" smtClean="0">
                            <a:latin typeface="Cambria Math" panose="02040503050406030204" pitchFamily="18" charset="0"/>
                          </a:rPr>
                          <m:t>′</m:t>
                        </m:r>
                      </m:e>
                    </m:d>
                  </m:oMath>
                </a14:m>
                <a:r>
                  <a:rPr kumimoji="1" lang="ja-JP" altLang="en-US" dirty="0"/>
                  <a:t>が交渉問題</a:t>
                </a:r>
                <a14:m>
                  <m:oMath xmlns:m="http://schemas.openxmlformats.org/officeDocument/2006/math">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𝑑</m:t>
                        </m:r>
                      </m:e>
                    </m:d>
                  </m:oMath>
                </a14:m>
                <a:r>
                  <a:rPr kumimoji="1" lang="ja-JP" altLang="en-US" dirty="0"/>
                  <a:t>からの効用の正一次変換</a:t>
                </a:r>
                <a14:m>
                  <m:oMath xmlns:m="http://schemas.openxmlformats.org/officeDocument/2006/math">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𝑖</m:t>
                        </m:r>
                      </m:sub>
                      <m:sup>
                        <m:r>
                          <a:rPr kumimoji="1" lang="en-US" altLang="ja-JP" b="0" i="1" smtClean="0">
                            <a:latin typeface="Cambria Math" panose="02040503050406030204" pitchFamily="18" charset="0"/>
                          </a:rPr>
                          <m:t>′</m:t>
                        </m:r>
                      </m:sup>
                    </m:sSubSup>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𝛼</m:t>
                        </m:r>
                      </m:e>
                      <m:sub>
                        <m:r>
                          <a:rPr kumimoji="1" lang="en-US" altLang="ja-JP" b="0" i="1" smtClean="0">
                            <a:latin typeface="Cambria Math" panose="02040503050406030204" pitchFamily="18" charset="0"/>
                          </a:rPr>
                          <m:t>𝑖</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𝛽</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𝛼</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&gt;0</m:t>
                    </m:r>
                  </m:oMath>
                </a14:m>
                <a:r>
                  <a:rPr kumimoji="1" lang="ja-JP" altLang="en-US" dirty="0"/>
                  <a:t>によって得られるとき</a:t>
                </a:r>
                <a:endParaRPr kumimoji="1" lang="en-US" altLang="ja-JP" dirty="0"/>
              </a:p>
              <a:p>
                <a:pPr lvl="2"/>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𝑓</m:t>
                        </m:r>
                      </m:e>
                      <m:sub>
                        <m:r>
                          <a:rPr kumimoji="1" lang="en-US" altLang="ja-JP" b="0" i="1" smtClean="0">
                            <a:latin typeface="Cambria Math" panose="02040503050406030204" pitchFamily="18" charset="0"/>
                          </a:rPr>
                          <m:t>𝑖</m:t>
                        </m:r>
                      </m:sub>
                    </m:sSub>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𝑈</m:t>
                            </m:r>
                          </m:e>
                          <m:sup>
                            <m:r>
                              <a:rPr kumimoji="1" lang="en-US" altLang="ja-JP" b="0" i="1" smtClean="0">
                                <a:latin typeface="Cambria Math" panose="02040503050406030204" pitchFamily="18" charset="0"/>
                              </a:rPr>
                              <m:t>′</m:t>
                            </m:r>
                          </m:sup>
                        </m:s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𝑑</m:t>
                        </m:r>
                        <m:r>
                          <a:rPr kumimoji="1" lang="en-US" altLang="ja-JP" b="0" i="1" smtClean="0">
                            <a:latin typeface="Cambria Math" panose="02040503050406030204" pitchFamily="18" charset="0"/>
                          </a:rPr>
                          <m:t>′</m:t>
                        </m:r>
                      </m:e>
                    </m:d>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𝛼</m:t>
                        </m:r>
                      </m:e>
                      <m:sub>
                        <m:r>
                          <a:rPr kumimoji="1" lang="en-US" altLang="ja-JP" b="0" i="1" smtClean="0">
                            <a:latin typeface="Cambria Math" panose="02040503050406030204" pitchFamily="18" charset="0"/>
                          </a:rPr>
                          <m:t>𝑖</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𝑓</m:t>
                        </m:r>
                      </m:e>
                      <m:sub>
                        <m:r>
                          <a:rPr kumimoji="1" lang="en-US" altLang="ja-JP" b="0" i="1" smtClean="0">
                            <a:latin typeface="Cambria Math" panose="02040503050406030204" pitchFamily="18" charset="0"/>
                          </a:rPr>
                          <m:t>𝑖</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𝑑</m:t>
                        </m:r>
                      </m:e>
                    </m:d>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𝛽</m:t>
                        </m:r>
                      </m:e>
                      <m:sub>
                        <m:r>
                          <a:rPr kumimoji="1" lang="en-US" altLang="ja-JP" b="0" i="1" smtClean="0">
                            <a:latin typeface="Cambria Math" panose="02040503050406030204" pitchFamily="18" charset="0"/>
                          </a:rPr>
                          <m:t>𝑖</m:t>
                        </m:r>
                      </m:sub>
                    </m:sSub>
                  </m:oMath>
                </a14:m>
                <a:endParaRPr kumimoji="1" lang="en-US" altLang="ja-JP" dirty="0"/>
              </a:p>
              <a:p>
                <a:r>
                  <a:rPr lang="ja-JP" altLang="en-US" dirty="0"/>
                  <a:t>無関係な選択肢からの独立性</a:t>
                </a:r>
                <a:endParaRPr lang="en-US" altLang="ja-JP" dirty="0"/>
              </a:p>
              <a:p>
                <a:pPr lvl="1"/>
                <a:r>
                  <a:rPr kumimoji="1" lang="ja-JP" altLang="en-US" dirty="0"/>
                  <a:t>２</a:t>
                </a:r>
                <a:r>
                  <a:rPr lang="ja-JP" altLang="en-US" dirty="0"/>
                  <a:t>つの交渉問題</a:t>
                </a:r>
                <a14:m>
                  <m:oMath xmlns:m="http://schemas.openxmlformats.org/officeDocument/2006/math">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𝑈</m:t>
                        </m:r>
                        <m:r>
                          <a:rPr lang="en-US" altLang="ja-JP" b="0" i="1" smtClean="0">
                            <a:latin typeface="Cambria Math" panose="02040503050406030204" pitchFamily="18" charset="0"/>
                          </a:rPr>
                          <m:t>,</m:t>
                        </m:r>
                        <m:r>
                          <a:rPr lang="en-US" altLang="ja-JP" b="0" i="1" smtClean="0">
                            <a:latin typeface="Cambria Math" panose="02040503050406030204" pitchFamily="18" charset="0"/>
                          </a:rPr>
                          <m:t>𝑑</m:t>
                        </m:r>
                      </m:e>
                    </m:d>
                  </m:oMath>
                </a14:m>
                <a:r>
                  <a:rPr kumimoji="1" lang="ja-JP" altLang="en-US" dirty="0"/>
                  <a:t>と</a:t>
                </a:r>
                <a14:m>
                  <m:oMath xmlns:m="http://schemas.openxmlformats.org/officeDocument/2006/math">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𝑇</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𝑑</m:t>
                        </m:r>
                      </m:e>
                    </m:d>
                  </m:oMath>
                </a14:m>
                <a:r>
                  <a:rPr kumimoji="1" lang="ja-JP" altLang="en-US" dirty="0"/>
                  <a:t>において</a:t>
                </a:r>
                <a14:m>
                  <m:oMath xmlns:m="http://schemas.openxmlformats.org/officeDocument/2006/math">
                    <m:r>
                      <a:rPr kumimoji="1" lang="en-US" altLang="ja-JP" b="0" i="1" smtClean="0">
                        <a:latin typeface="Cambria Math" panose="02040503050406030204" pitchFamily="18" charset="0"/>
                      </a:rPr>
                      <m:t>𝑇</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𝑈</m:t>
                    </m:r>
                  </m:oMath>
                </a14:m>
                <a:r>
                  <a:rPr kumimoji="1" lang="ja-JP" altLang="en-US" dirty="0"/>
                  <a:t>とする。もし、</a:t>
                </a:r>
                <a14:m>
                  <m:oMath xmlns:m="http://schemas.openxmlformats.org/officeDocument/2006/math">
                    <m:r>
                      <a:rPr kumimoji="1" lang="en-US" altLang="ja-JP" b="0" i="1" smtClean="0">
                        <a:latin typeface="Cambria Math" panose="02040503050406030204" pitchFamily="18" charset="0"/>
                      </a:rPr>
                      <m:t>𝑓</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𝑑</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𝑇</m:t>
                    </m:r>
                  </m:oMath>
                </a14:m>
                <a:r>
                  <a:rPr kumimoji="1" lang="ja-JP" altLang="en-US" dirty="0"/>
                  <a:t>ならば</a:t>
                </a:r>
                <a14:m>
                  <m:oMath xmlns:m="http://schemas.openxmlformats.org/officeDocument/2006/math">
                    <m:r>
                      <a:rPr kumimoji="1" lang="en-US" altLang="ja-JP" b="0" i="1" dirty="0" smtClean="0">
                        <a:latin typeface="Cambria Math" panose="02040503050406030204" pitchFamily="18" charset="0"/>
                      </a:rPr>
                      <m:t>𝑓</m:t>
                    </m:r>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𝑇</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𝑑</m:t>
                        </m:r>
                      </m:e>
                    </m:d>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𝑓</m:t>
                    </m:r>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𝑈</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𝑑</m:t>
                        </m:r>
                      </m:e>
                    </m:d>
                  </m:oMath>
                </a14:m>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4CADFA4F-F39D-5E5F-E76D-C7834CD6D850}"/>
                  </a:ext>
                </a:extLst>
              </p:cNvPr>
              <p:cNvSpPr>
                <a:spLocks noGrp="1" noRot="1" noChangeAspect="1" noMove="1" noResize="1" noEditPoints="1" noAdjustHandles="1" noChangeArrowheads="1" noChangeShapeType="1" noTextEdit="1"/>
              </p:cNvSpPr>
              <p:nvPr>
                <p:ph idx="1"/>
              </p:nvPr>
            </p:nvSpPr>
            <p:spPr>
              <a:blipFill>
                <a:blip r:embed="rId3"/>
                <a:stretch>
                  <a:fillRect l="-928" t="-2801" r="-69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423040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D2DABA-1701-2E9B-13C9-D248EBE4BE40}"/>
              </a:ext>
            </a:extLst>
          </p:cNvPr>
          <p:cNvSpPr>
            <a:spLocks noGrp="1"/>
          </p:cNvSpPr>
          <p:nvPr>
            <p:ph type="title"/>
          </p:nvPr>
        </p:nvSpPr>
        <p:spPr/>
        <p:txBody>
          <a:bodyPr/>
          <a:lstStyle/>
          <a:p>
            <a:r>
              <a:rPr kumimoji="1" lang="en-US" altLang="ja-JP" dirty="0"/>
              <a:t>4</a:t>
            </a:r>
            <a:r>
              <a:rPr kumimoji="1" lang="ja-JP" altLang="en-US" dirty="0"/>
              <a:t>つの公理のイメージ</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E76FA86-2DE9-EAC4-A424-1183F4909604}"/>
                  </a:ext>
                </a:extLst>
              </p:cNvPr>
              <p:cNvSpPr>
                <a:spLocks noGrp="1"/>
              </p:cNvSpPr>
              <p:nvPr>
                <p:ph idx="1"/>
              </p:nvPr>
            </p:nvSpPr>
            <p:spPr/>
            <p:txBody>
              <a:bodyPr>
                <a:normAutofit fontScale="92500" lnSpcReduction="10000"/>
              </a:bodyPr>
              <a:lstStyle/>
              <a:p>
                <a:r>
                  <a:rPr kumimoji="1" lang="ja-JP" altLang="en-US" dirty="0"/>
                  <a:t>対称性</a:t>
                </a:r>
                <a:endParaRPr kumimoji="1" lang="en-US" altLang="ja-JP" dirty="0"/>
              </a:p>
              <a:p>
                <a:pPr lvl="1"/>
                <a:r>
                  <a:rPr lang="ja-JP" altLang="en-US" dirty="0"/>
                  <a:t>交渉の合意点は実現可能集合</a:t>
                </a:r>
                <a14:m>
                  <m:oMath xmlns:m="http://schemas.openxmlformats.org/officeDocument/2006/math">
                    <m:r>
                      <a:rPr lang="en-US" altLang="ja-JP" b="0" i="1" smtClean="0">
                        <a:latin typeface="Cambria Math" panose="02040503050406030204" pitchFamily="18" charset="0"/>
                      </a:rPr>
                      <m:t>𝑈</m:t>
                    </m:r>
                  </m:oMath>
                </a14:m>
                <a:r>
                  <a:rPr kumimoji="1" lang="ja-JP" altLang="en-US" dirty="0"/>
                  <a:t>と交渉の不一致点</a:t>
                </a:r>
                <a14:m>
                  <m:oMath xmlns:m="http://schemas.openxmlformats.org/officeDocument/2006/math">
                    <m:r>
                      <a:rPr kumimoji="1" lang="en-US" altLang="ja-JP" b="0" i="1" smtClean="0">
                        <a:latin typeface="Cambria Math" panose="02040503050406030204" pitchFamily="18" charset="0"/>
                      </a:rPr>
                      <m:t>𝑑</m:t>
                    </m:r>
                  </m:oMath>
                </a14:m>
                <a:r>
                  <a:rPr kumimoji="1" lang="ja-JP" altLang="en-US" dirty="0"/>
                  <a:t>のみに依存し、その他の要素、例えば、交渉技術などに関するプレイヤーの能力差などに影響されない</a:t>
                </a:r>
                <a:endParaRPr kumimoji="1" lang="en-US" altLang="ja-JP" dirty="0"/>
              </a:p>
              <a:p>
                <a:r>
                  <a:rPr lang="ja-JP" altLang="en-US" dirty="0"/>
                  <a:t>効用の正一次変換からの独立性</a:t>
                </a:r>
                <a:endParaRPr lang="en-US" altLang="ja-JP" dirty="0"/>
              </a:p>
              <a:p>
                <a:pPr lvl="1"/>
                <a:r>
                  <a:rPr lang="ja-JP" altLang="en-US" dirty="0"/>
                  <a:t>交渉解</a:t>
                </a:r>
                <a14:m>
                  <m:oMath xmlns:m="http://schemas.openxmlformats.org/officeDocument/2006/math">
                    <m:r>
                      <a:rPr lang="en-US" altLang="ja-JP" b="0" i="1" smtClean="0">
                        <a:latin typeface="Cambria Math" panose="02040503050406030204" pitchFamily="18" charset="0"/>
                      </a:rPr>
                      <m:t>𝑓</m:t>
                    </m:r>
                  </m:oMath>
                </a14:m>
                <a:r>
                  <a:rPr lang="ja-JP" altLang="en-US" dirty="0"/>
                  <a:t>が、期待効用理論と整合的であることを意味する。期待効用理論のフォン・ノイマン</a:t>
                </a:r>
                <a:r>
                  <a:rPr lang="en-US" altLang="ja-JP" dirty="0"/>
                  <a:t>=</a:t>
                </a:r>
                <a:r>
                  <a:rPr lang="ja-JP" altLang="en-US" dirty="0"/>
                  <a:t>モルゲンシュテルン効用関数は正一次変換を除いて一意である。</a:t>
                </a:r>
                <a:endParaRPr lang="en-US" altLang="ja-JP" dirty="0"/>
              </a:p>
              <a:p>
                <a:pPr lvl="1"/>
                <a:r>
                  <a:rPr lang="ja-JP" altLang="en-US" dirty="0"/>
                  <a:t>イメージとしては、効用関数の単位が金額だった時に、円でもドルでも同じでしょ</a:t>
                </a:r>
                <a:endParaRPr lang="en-US" altLang="ja-JP" dirty="0"/>
              </a:p>
              <a:p>
                <a:r>
                  <a:rPr lang="ja-JP" altLang="en-US" dirty="0"/>
                  <a:t>無関係な選択肢からの独立性</a:t>
                </a:r>
                <a:endParaRPr lang="en-US" altLang="ja-JP" dirty="0"/>
              </a:p>
              <a:p>
                <a:pPr lvl="1"/>
                <a:r>
                  <a:rPr lang="ja-JP" altLang="en-US" dirty="0"/>
                  <a:t>利得ベクトルの実現可能性からは独立であることを要求。期待効用理論では、合理的な個々のプレイヤーの選好順序はこの性質を満たすことが前提とされる</a:t>
                </a:r>
                <a:endParaRPr lang="en-US" altLang="ja-JP" dirty="0"/>
              </a:p>
            </p:txBody>
          </p:sp>
        </mc:Choice>
        <mc:Fallback xmlns="">
          <p:sp>
            <p:nvSpPr>
              <p:cNvPr id="3" name="コンテンツ プレースホルダー 2">
                <a:extLst>
                  <a:ext uri="{FF2B5EF4-FFF2-40B4-BE49-F238E27FC236}">
                    <a16:creationId xmlns:a16="http://schemas.microsoft.com/office/drawing/2014/main" id="{3E76FA86-2DE9-EAC4-A424-1183F4909604}"/>
                  </a:ext>
                </a:extLst>
              </p:cNvPr>
              <p:cNvSpPr>
                <a:spLocks noGrp="1" noRot="1" noChangeAspect="1" noMove="1" noResize="1" noEditPoints="1" noAdjustHandles="1" noChangeArrowheads="1" noChangeShapeType="1" noTextEdit="1"/>
              </p:cNvSpPr>
              <p:nvPr>
                <p:ph idx="1"/>
              </p:nvPr>
            </p:nvSpPr>
            <p:spPr>
              <a:blipFill>
                <a:blip r:embed="rId2"/>
                <a:stretch>
                  <a:fillRect l="-928" t="-2801" r="-1971" b="-42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803219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255711-198C-D222-B744-31E05EBF8CE5}"/>
              </a:ext>
            </a:extLst>
          </p:cNvPr>
          <p:cNvSpPr>
            <a:spLocks noGrp="1"/>
          </p:cNvSpPr>
          <p:nvPr>
            <p:ph type="title"/>
          </p:nvPr>
        </p:nvSpPr>
        <p:spPr/>
        <p:txBody>
          <a:bodyPr/>
          <a:lstStyle/>
          <a:p>
            <a:r>
              <a:rPr kumimoji="1" lang="ja-JP" altLang="en-US" dirty="0"/>
              <a:t>定理</a:t>
            </a:r>
            <a:r>
              <a:rPr kumimoji="1" lang="en-US" altLang="ja-JP" dirty="0"/>
              <a:t>8.1</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FF587E5-82C9-8202-07F4-B863BB648BE0}"/>
                  </a:ext>
                </a:extLst>
              </p:cNvPr>
              <p:cNvSpPr>
                <a:spLocks noGrp="1"/>
              </p:cNvSpPr>
              <p:nvPr>
                <p:ph idx="1"/>
              </p:nvPr>
            </p:nvSpPr>
            <p:spPr/>
            <p:txBody>
              <a:bodyPr/>
              <a:lstStyle/>
              <a:p>
                <a:r>
                  <a:rPr kumimoji="1" lang="ja-JP" altLang="en-US" dirty="0"/>
                  <a:t>定義</a:t>
                </a:r>
                <a:r>
                  <a:rPr kumimoji="1" lang="en-US" altLang="ja-JP" dirty="0"/>
                  <a:t>8.1</a:t>
                </a:r>
                <a:r>
                  <a:rPr kumimoji="1" lang="ja-JP" altLang="en-US" dirty="0"/>
                  <a:t>の仮定を満たす交渉問題</a:t>
                </a:r>
                <a14:m>
                  <m:oMath xmlns:m="http://schemas.openxmlformats.org/officeDocument/2006/math">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𝑑</m:t>
                        </m:r>
                      </m:e>
                    </m:d>
                  </m:oMath>
                </a14:m>
                <a:r>
                  <a:rPr kumimoji="1" lang="ja-JP" altLang="en-US" dirty="0"/>
                  <a:t>の族を</a:t>
                </a:r>
                <a14:m>
                  <m:oMath xmlns:m="http://schemas.openxmlformats.org/officeDocument/2006/math">
                    <m:r>
                      <a:rPr kumimoji="1" lang="en-US" altLang="ja-JP" b="0" i="1" smtClean="0">
                        <a:latin typeface="Cambria Math" panose="02040503050406030204" pitchFamily="18" charset="0"/>
                      </a:rPr>
                      <m:t>𝐵</m:t>
                    </m:r>
                  </m:oMath>
                </a14:m>
                <a:r>
                  <a:rPr kumimoji="1" lang="ja-JP" altLang="en-US" dirty="0"/>
                  <a:t>とする。公理</a:t>
                </a:r>
                <a:r>
                  <a:rPr kumimoji="1" lang="en-US" altLang="ja-JP" dirty="0"/>
                  <a:t>1-4</a:t>
                </a:r>
                <a:r>
                  <a:rPr kumimoji="1" lang="ja-JP" altLang="en-US" dirty="0"/>
                  <a:t>を満たす交渉問題の解</a:t>
                </a:r>
                <a14:m>
                  <m:oMath xmlns:m="http://schemas.openxmlformats.org/officeDocument/2006/math">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ℝ</m:t>
                        </m:r>
                      </m:e>
                      <m:sup>
                        <m:r>
                          <a:rPr kumimoji="1" lang="en-US" altLang="ja-JP" b="0" i="1" smtClean="0">
                            <a:latin typeface="Cambria Math" panose="02040503050406030204" pitchFamily="18" charset="0"/>
                          </a:rPr>
                          <m:t>2</m:t>
                        </m:r>
                      </m:sup>
                    </m:sSup>
                  </m:oMath>
                </a14:m>
                <a:r>
                  <a:rPr kumimoji="1" lang="ja-JP" altLang="en-US" dirty="0"/>
                  <a:t>が一意に存在し、すべての交渉問題</a:t>
                </a:r>
                <a14:m>
                  <m:oMath xmlns:m="http://schemas.openxmlformats.org/officeDocument/2006/math">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𝑑</m:t>
                        </m:r>
                      </m:e>
                    </m:d>
                  </m:oMath>
                </a14:m>
                <a:r>
                  <a:rPr kumimoji="1" lang="ja-JP" altLang="en-US" dirty="0"/>
                  <a:t>に対して</a:t>
                </a:r>
                <a14:m>
                  <m:oMath xmlns:m="http://schemas.openxmlformats.org/officeDocument/2006/math">
                    <m:r>
                      <a:rPr kumimoji="1" lang="en-US" altLang="ja-JP" b="0" i="1" smtClean="0">
                        <a:latin typeface="Cambria Math" panose="02040503050406030204" pitchFamily="18" charset="0"/>
                      </a:rPr>
                      <m:t>𝑓</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𝑑</m:t>
                        </m:r>
                      </m:e>
                    </m:d>
                  </m:oMath>
                </a14:m>
                <a:r>
                  <a:rPr kumimoji="1" lang="ja-JP" altLang="en-US" dirty="0"/>
                  <a:t>は</a:t>
                </a:r>
                <a:endParaRPr kumimoji="1" lang="en-US" altLang="ja-JP" dirty="0"/>
              </a:p>
              <a:p>
                <a:pPr lvl="1"/>
                <a14:m>
                  <m:oMath xmlns:m="http://schemas.openxmlformats.org/officeDocument/2006/math">
                    <m:func>
                      <m:funcPr>
                        <m:ctrlPr>
                          <a:rPr kumimoji="1" lang="en-US" altLang="ja-JP" b="0" i="1" smtClean="0">
                            <a:latin typeface="Cambria Math" panose="02040503050406030204" pitchFamily="18" charset="0"/>
                          </a:rPr>
                        </m:ctrlPr>
                      </m:funcPr>
                      <m:fName>
                        <m:limLow>
                          <m:limLowPr>
                            <m:ctrlPr>
                              <a:rPr kumimoji="1" lang="en-US" altLang="ja-JP" b="0" i="1" smtClean="0">
                                <a:latin typeface="Cambria Math" panose="02040503050406030204" pitchFamily="18" charset="0"/>
                              </a:rPr>
                            </m:ctrlPr>
                          </m:limLowPr>
                          <m:e>
                            <m:r>
                              <m:rPr>
                                <m:sty m:val="p"/>
                              </m:rPr>
                              <a:rPr kumimoji="1" lang="en-US" altLang="ja-JP" b="0" i="0" smtClean="0">
                                <a:latin typeface="Cambria Math" panose="02040503050406030204" pitchFamily="18" charset="0"/>
                              </a:rPr>
                              <m:t>max</m:t>
                            </m:r>
                          </m:e>
                          <m:lim>
                            <m:r>
                              <a:rPr kumimoji="1" lang="en-US" altLang="ja-JP" b="0" i="1" smtClean="0">
                                <a:latin typeface="Cambria Math" panose="02040503050406030204" pitchFamily="18" charset="0"/>
                              </a:rPr>
                              <m:t>𝑢</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𝑈</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𝑢</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𝑑</m:t>
                            </m:r>
                          </m:lim>
                        </m:limLow>
                      </m:fName>
                      <m:e>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𝑑</m:t>
                                </m:r>
                              </m:e>
                              <m:sub>
                                <m:r>
                                  <a:rPr kumimoji="1" lang="en-US" altLang="ja-JP" b="0" i="1" smtClean="0">
                                    <a:latin typeface="Cambria Math" panose="02040503050406030204" pitchFamily="18" charset="0"/>
                                  </a:rPr>
                                  <m:t>1</m:t>
                                </m:r>
                              </m:sub>
                            </m:sSub>
                          </m:e>
                        </m:d>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2</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𝑑</m:t>
                                </m:r>
                              </m:e>
                              <m:sub>
                                <m:r>
                                  <a:rPr kumimoji="1" lang="en-US" altLang="ja-JP" b="0" i="1" smtClean="0">
                                    <a:latin typeface="Cambria Math" panose="02040503050406030204" pitchFamily="18" charset="0"/>
                                  </a:rPr>
                                  <m:t>2</m:t>
                                </m:r>
                              </m:sub>
                            </m:sSub>
                          </m:e>
                        </m:d>
                      </m:e>
                    </m:func>
                  </m:oMath>
                </a14:m>
                <a:r>
                  <a:rPr kumimoji="1" lang="en-US" altLang="ja-JP" dirty="0"/>
                  <a:t> (8.6)</a:t>
                </a:r>
              </a:p>
              <a:p>
                <a:r>
                  <a:rPr lang="ja-JP" altLang="en-US" dirty="0"/>
                  <a:t>の解である。</a:t>
                </a:r>
                <a:endParaRPr lang="en-US" altLang="ja-JP" dirty="0"/>
              </a:p>
              <a:p>
                <a:r>
                  <a:rPr kumimoji="1" lang="en-US" altLang="ja-JP" dirty="0"/>
                  <a:t>(8.6)</a:t>
                </a:r>
                <a:r>
                  <a:rPr kumimoji="1" lang="ja-JP" altLang="en-US" dirty="0"/>
                  <a:t>で定義される交渉問題の解をナッシュ交渉解</a:t>
                </a:r>
                <a:r>
                  <a:rPr kumimoji="1" lang="en-US" altLang="ja-JP" dirty="0"/>
                  <a:t>(Nash bargaining solution)</a:t>
                </a:r>
                <a:r>
                  <a:rPr kumimoji="1" lang="ja-JP" altLang="en-US" dirty="0"/>
                  <a:t>という。ナッシュ交渉解は、交渉の不一致点</a:t>
                </a:r>
                <a14:m>
                  <m:oMath xmlns:m="http://schemas.openxmlformats.org/officeDocument/2006/math">
                    <m:r>
                      <a:rPr kumimoji="1" lang="en-US" altLang="ja-JP" b="0" i="1" smtClean="0">
                        <a:latin typeface="Cambria Math" panose="02040503050406030204" pitchFamily="18" charset="0"/>
                      </a:rPr>
                      <m:t>𝑑</m:t>
                    </m:r>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𝑑</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𝑑</m:t>
                            </m:r>
                          </m:e>
                          <m:sub>
                            <m:r>
                              <a:rPr kumimoji="1" lang="en-US" altLang="ja-JP" b="0" i="1" smtClean="0">
                                <a:latin typeface="Cambria Math" panose="02040503050406030204" pitchFamily="18" charset="0"/>
                              </a:rPr>
                              <m:t>2</m:t>
                            </m:r>
                          </m:sub>
                        </m:sSub>
                      </m:e>
                    </m:d>
                  </m:oMath>
                </a14:m>
                <a:r>
                  <a:rPr kumimoji="1" lang="ja-JP" altLang="en-US" dirty="0"/>
                  <a:t>からのプレイヤーの効用差の積</a:t>
                </a:r>
                <a14:m>
                  <m:oMath xmlns:m="http://schemas.openxmlformats.org/officeDocument/2006/math">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𝑑</m:t>
                            </m:r>
                          </m:e>
                          <m:sub>
                            <m:r>
                              <a:rPr kumimoji="1" lang="en-US" altLang="ja-JP" b="0" i="1" smtClean="0">
                                <a:latin typeface="Cambria Math" panose="02040503050406030204" pitchFamily="18" charset="0"/>
                              </a:rPr>
                              <m:t>1</m:t>
                            </m:r>
                          </m:sub>
                        </m:sSub>
                      </m:e>
                    </m:d>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𝑢</m:t>
                            </m:r>
                          </m:e>
                          <m:sub>
                            <m:r>
                              <a:rPr kumimoji="1" lang="en-US" altLang="ja-JP" b="0" i="1" smtClean="0">
                                <a:latin typeface="Cambria Math" panose="02040503050406030204" pitchFamily="18" charset="0"/>
                              </a:rPr>
                              <m:t>2</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𝑑</m:t>
                            </m:r>
                          </m:e>
                          <m:sub>
                            <m:r>
                              <a:rPr kumimoji="1" lang="en-US" altLang="ja-JP" b="0" i="1" smtClean="0">
                                <a:latin typeface="Cambria Math" panose="02040503050406030204" pitchFamily="18" charset="0"/>
                              </a:rPr>
                              <m:t>2</m:t>
                            </m:r>
                          </m:sub>
                        </m:sSub>
                      </m:e>
                    </m:d>
                  </m:oMath>
                </a14:m>
                <a:r>
                  <a:rPr kumimoji="1" lang="ja-JP" altLang="en-US" dirty="0"/>
                  <a:t>を交渉領域上で最大にする点。このプレイヤーの効用差の積をナッシュ積</a:t>
                </a:r>
                <a:r>
                  <a:rPr kumimoji="1" lang="en-US" altLang="ja-JP" dirty="0"/>
                  <a:t>(Nash product)</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FFF587E5-82C9-8202-07F4-B863BB648BE0}"/>
                  </a:ext>
                </a:extLst>
              </p:cNvPr>
              <p:cNvSpPr>
                <a:spLocks noGrp="1" noRot="1" noChangeAspect="1" noMove="1" noResize="1" noEditPoints="1" noAdjustHandles="1" noChangeArrowheads="1" noChangeShapeType="1" noTextEdit="1"/>
              </p:cNvSpPr>
              <p:nvPr>
                <p:ph idx="1"/>
              </p:nvPr>
            </p:nvSpPr>
            <p:spPr>
              <a:blipFill>
                <a:blip r:embed="rId2"/>
                <a:stretch>
                  <a:fillRect l="-1043" t="-2241" r="-522" b="-84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508387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B5DB9F-2F9F-C2E2-CF98-E64A92FFBF9B}"/>
              </a:ext>
            </a:extLst>
          </p:cNvPr>
          <p:cNvSpPr>
            <a:spLocks noGrp="1"/>
          </p:cNvSpPr>
          <p:nvPr>
            <p:ph type="title"/>
          </p:nvPr>
        </p:nvSpPr>
        <p:spPr/>
        <p:txBody>
          <a:bodyPr/>
          <a:lstStyle/>
          <a:p>
            <a:r>
              <a:rPr kumimoji="1" lang="en-US" altLang="ja-JP" dirty="0"/>
              <a:t>8.6.5 </a:t>
            </a:r>
            <a:r>
              <a:rPr kumimoji="1" lang="ja-JP" altLang="en-US" dirty="0"/>
              <a:t>収穫分配契約の交渉</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CC8E141-BFFE-E956-A95E-FCB8877D6F63}"/>
                  </a:ext>
                </a:extLst>
              </p:cNvPr>
              <p:cNvSpPr>
                <a:spLocks noGrp="1"/>
              </p:cNvSpPr>
              <p:nvPr>
                <p:ph idx="1"/>
              </p:nvPr>
            </p:nvSpPr>
            <p:spPr/>
            <p:txBody>
              <a:bodyPr>
                <a:normAutofit fontScale="85000" lnSpcReduction="20000"/>
              </a:bodyPr>
              <a:lstStyle/>
              <a:p>
                <a:r>
                  <a:rPr lang="ja-JP" altLang="en-US" dirty="0"/>
                  <a:t>地主と小作人による収穫分配の交渉</a:t>
                </a:r>
                <a:endParaRPr lang="en-US" altLang="ja-JP" dirty="0"/>
              </a:p>
              <a:p>
                <a:r>
                  <a:rPr kumimoji="1" lang="ja-JP" altLang="en-US" dirty="0"/>
                  <a:t>農作物の生産関数は</a:t>
                </a:r>
                <a14:m>
                  <m:oMath xmlns:m="http://schemas.openxmlformats.org/officeDocument/2006/math">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𝑓</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𝐿</m:t>
                        </m:r>
                      </m:e>
                    </m:d>
                    <m:r>
                      <a:rPr lang="ja-JP" altLang="en-US" i="1">
                        <a:latin typeface="Cambria Math" panose="02040503050406030204" pitchFamily="18" charset="0"/>
                      </a:rPr>
                      <m:t>で、</m:t>
                    </m:r>
                    <m:r>
                      <a:rPr lang="en-US" altLang="ja-JP" b="0" i="1" smtClean="0">
                        <a:latin typeface="Cambria Math" panose="02040503050406030204" pitchFamily="18" charset="0"/>
                      </a:rPr>
                      <m:t>𝐿</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0≤</m:t>
                        </m:r>
                        <m:r>
                          <a:rPr lang="en-US" altLang="ja-JP" b="0" i="1" smtClean="0">
                            <a:latin typeface="Cambria Math" panose="02040503050406030204" pitchFamily="18" charset="0"/>
                          </a:rPr>
                          <m:t>𝐿</m:t>
                        </m:r>
                        <m:r>
                          <a:rPr lang="en-US" altLang="ja-JP" b="0" i="1" smtClean="0">
                            <a:latin typeface="Cambria Math" panose="02040503050406030204" pitchFamily="18" charset="0"/>
                          </a:rPr>
                          <m:t>≤1</m:t>
                        </m:r>
                      </m:e>
                    </m:d>
                  </m:oMath>
                </a14:m>
                <a:r>
                  <a:rPr kumimoji="1" lang="ja-JP" altLang="en-US" dirty="0"/>
                  <a:t>は労働の投入レベル。収穫物の小作人への分配率を</a:t>
                </a:r>
                <a14:m>
                  <m:oMath xmlns:m="http://schemas.openxmlformats.org/officeDocument/2006/math">
                    <m:r>
                      <a:rPr kumimoji="1" lang="en-US" altLang="ja-JP" b="0" i="1" smtClean="0">
                        <a:latin typeface="Cambria Math" panose="02040503050406030204" pitchFamily="18" charset="0"/>
                      </a:rPr>
                      <m:t>𝛼</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≤1</m:t>
                        </m:r>
                      </m:e>
                    </m:d>
                  </m:oMath>
                </a14:m>
                <a:r>
                  <a:rPr kumimoji="1" lang="ja-JP" altLang="en-US" dirty="0"/>
                  <a:t>とおくと</a:t>
                </a:r>
                <a:r>
                  <a:rPr lang="ja-JP" altLang="en-US" dirty="0"/>
                  <a:t>、小作人の利得は</a:t>
                </a:r>
                <a:endParaRPr lang="en-US" altLang="ja-JP" dirty="0"/>
              </a:p>
              <a:p>
                <a:pPr lvl="1"/>
                <a14:m>
                  <m:oMath xmlns:m="http://schemas.openxmlformats.org/officeDocument/2006/math">
                    <m:r>
                      <a:rPr kumimoji="1" lang="en-US" altLang="ja-JP" b="0" i="1" smtClean="0">
                        <a:latin typeface="Cambria Math" panose="02040503050406030204" pitchFamily="18" charset="0"/>
                      </a:rPr>
                      <m:t>𝑢</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𝐿</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𝑓</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𝐿</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𝐿</m:t>
                        </m:r>
                      </m:e>
                    </m:d>
                    <m:r>
                      <a:rPr kumimoji="1" lang="en-US" altLang="ja-JP" b="0" i="1" smtClean="0">
                        <a:latin typeface="Cambria Math" panose="02040503050406030204" pitchFamily="18" charset="0"/>
                      </a:rPr>
                      <m:t>𝑧</m:t>
                    </m:r>
                  </m:oMath>
                </a14:m>
                <a:endParaRPr kumimoji="1" lang="en-US" altLang="ja-JP" dirty="0"/>
              </a:p>
              <a:p>
                <a:pPr lvl="1"/>
                <a14:m>
                  <m:oMath xmlns:m="http://schemas.openxmlformats.org/officeDocument/2006/math">
                    <m:r>
                      <a:rPr kumimoji="1" lang="en-US" altLang="ja-JP" b="0" i="1" smtClean="0">
                        <a:latin typeface="Cambria Math" panose="02040503050406030204" pitchFamily="18" charset="0"/>
                      </a:rPr>
                      <m:t>𝑧</m:t>
                    </m:r>
                    <m:r>
                      <a:rPr kumimoji="1" lang="en-US" altLang="ja-JP" b="0" i="1" smtClean="0">
                        <a:latin typeface="Cambria Math" panose="02040503050406030204" pitchFamily="18" charset="0"/>
                      </a:rPr>
                      <m:t>(&gt;0)</m:t>
                    </m:r>
                  </m:oMath>
                </a14:m>
                <a:r>
                  <a:rPr kumimoji="1" lang="ja-JP" altLang="en-US" dirty="0"/>
                  <a:t>は余暇の価値</a:t>
                </a:r>
                <a:endParaRPr kumimoji="1" lang="en-US" altLang="ja-JP" dirty="0"/>
              </a:p>
              <a:p>
                <a:r>
                  <a:rPr lang="ja-JP" altLang="en-US" dirty="0"/>
                  <a:t>地主の利得は</a:t>
                </a:r>
                <a:endParaRPr lang="en-US" altLang="ja-JP" dirty="0"/>
              </a:p>
              <a:p>
                <a:pPr lvl="1"/>
                <a14:m>
                  <m:oMath xmlns:m="http://schemas.openxmlformats.org/officeDocument/2006/math">
                    <m:r>
                      <a:rPr kumimoji="1" lang="en-US" altLang="ja-JP" b="0" i="1" smtClean="0">
                        <a:latin typeface="Cambria Math" panose="02040503050406030204" pitchFamily="18" charset="0"/>
                      </a:rPr>
                      <m:t>𝑣</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𝐿</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𝛼</m:t>
                        </m:r>
                      </m:e>
                    </m:d>
                    <m:r>
                      <a:rPr kumimoji="1" lang="en-US" altLang="ja-JP" b="0" i="1" smtClean="0">
                        <a:latin typeface="Cambria Math" panose="02040503050406030204" pitchFamily="18" charset="0"/>
                      </a:rPr>
                      <m:t>𝑓</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𝐿</m:t>
                        </m:r>
                      </m:e>
                    </m:d>
                  </m:oMath>
                </a14:m>
                <a:endParaRPr kumimoji="1" lang="en-US" altLang="ja-JP" dirty="0"/>
              </a:p>
              <a:p>
                <a:r>
                  <a:rPr kumimoji="1" lang="ja-JP" altLang="en-US" dirty="0"/>
                  <a:t>社会的に最適な</a:t>
                </a:r>
                <a14:m>
                  <m:oMath xmlns:m="http://schemas.openxmlformats.org/officeDocument/2006/math">
                    <m:r>
                      <a:rPr kumimoji="1" lang="en-US" altLang="ja-JP" b="0" i="1" smtClean="0">
                        <a:latin typeface="Cambria Math" panose="02040503050406030204" pitchFamily="18" charset="0"/>
                      </a:rPr>
                      <m:t>𝐿</m:t>
                    </m:r>
                  </m:oMath>
                </a14:m>
                <a:r>
                  <a:rPr kumimoji="1" lang="ja-JP" altLang="en-US" dirty="0"/>
                  <a:t>は</a:t>
                </a:r>
                <a:endParaRPr kumimoji="1" lang="en-US" altLang="ja-JP" dirty="0"/>
              </a:p>
              <a:p>
                <a:pPr lvl="1"/>
                <a14:m>
                  <m:oMath xmlns:m="http://schemas.openxmlformats.org/officeDocument/2006/math">
                    <m:func>
                      <m:funcPr>
                        <m:ctrlPr>
                          <a:rPr kumimoji="1" lang="en-US" altLang="ja-JP" b="0" i="1" smtClean="0">
                            <a:latin typeface="Cambria Math" panose="02040503050406030204" pitchFamily="18" charset="0"/>
                          </a:rPr>
                        </m:ctrlPr>
                      </m:funcPr>
                      <m:fName>
                        <m:limLow>
                          <m:limLowPr>
                            <m:ctrlPr>
                              <a:rPr kumimoji="1" lang="en-US" altLang="ja-JP" b="0" i="1" smtClean="0">
                                <a:latin typeface="Cambria Math" panose="02040503050406030204" pitchFamily="18" charset="0"/>
                              </a:rPr>
                            </m:ctrlPr>
                          </m:limLowPr>
                          <m:e>
                            <m:r>
                              <m:rPr>
                                <m:sty m:val="p"/>
                              </m:rPr>
                              <a:rPr kumimoji="1" lang="en-US" altLang="ja-JP" b="0" i="0" smtClean="0">
                                <a:latin typeface="Cambria Math" panose="02040503050406030204" pitchFamily="18" charset="0"/>
                              </a:rPr>
                              <m:t>max</m:t>
                            </m:r>
                          </m:e>
                          <m:lim>
                            <m:r>
                              <a:rPr kumimoji="1" lang="en-US" altLang="ja-JP" b="0" i="1" smtClean="0">
                                <a:latin typeface="Cambria Math" panose="02040503050406030204" pitchFamily="18" charset="0"/>
                              </a:rPr>
                              <m:t>𝐿</m:t>
                            </m:r>
                          </m:lim>
                        </m:limLow>
                      </m:fName>
                      <m:e>
                        <m:r>
                          <a:rPr kumimoji="1" lang="en-US" altLang="ja-JP" b="0" i="1" smtClean="0">
                            <a:latin typeface="Cambria Math" panose="02040503050406030204" pitchFamily="18" charset="0"/>
                          </a:rPr>
                          <m:t>𝑢</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𝐿</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𝐿</m:t>
                            </m:r>
                          </m:e>
                        </m:d>
                      </m:e>
                    </m:func>
                  </m:oMath>
                </a14:m>
                <a:endParaRPr kumimoji="1" lang="en-US" altLang="ja-JP" dirty="0"/>
              </a:p>
              <a:p>
                <a:r>
                  <a:rPr lang="ja-JP" altLang="en-US" dirty="0"/>
                  <a:t>を満たすため、</a:t>
                </a:r>
                <a:endParaRPr lang="en-US" altLang="ja-JP" dirty="0"/>
              </a:p>
              <a:p>
                <a:pPr lvl="1"/>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𝑓</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𝐿</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𝑧</m:t>
                    </m:r>
                    <m:r>
                      <a:rPr kumimoji="1" lang="en-US" altLang="ja-JP" b="0" i="1" smtClean="0">
                        <a:latin typeface="Cambria Math" panose="02040503050406030204" pitchFamily="18" charset="0"/>
                      </a:rPr>
                      <m:t>=0</m:t>
                    </m:r>
                  </m:oMath>
                </a14:m>
                <a:endParaRPr kumimoji="1" lang="en-US" altLang="ja-JP" dirty="0"/>
              </a:p>
              <a:p>
                <a:r>
                  <a:rPr lang="ja-JP" altLang="en-US" dirty="0"/>
                  <a:t>を満たす。</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CCC8E141-BFFE-E956-A95E-FCB8877D6F63}"/>
                  </a:ext>
                </a:extLst>
              </p:cNvPr>
              <p:cNvSpPr>
                <a:spLocks noGrp="1" noRot="1" noChangeAspect="1" noMove="1" noResize="1" noEditPoints="1" noAdjustHandles="1" noChangeArrowheads="1" noChangeShapeType="1" noTextEdit="1"/>
              </p:cNvSpPr>
              <p:nvPr>
                <p:ph idx="1"/>
              </p:nvPr>
            </p:nvSpPr>
            <p:spPr>
              <a:blipFill>
                <a:blip r:embed="rId2"/>
                <a:stretch>
                  <a:fillRect l="-812" t="-308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392608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F21E03-36B9-8B58-D6AF-365A09AF540C}"/>
              </a:ext>
            </a:extLst>
          </p:cNvPr>
          <p:cNvSpPr>
            <a:spLocks noGrp="1"/>
          </p:cNvSpPr>
          <p:nvPr>
            <p:ph type="title"/>
          </p:nvPr>
        </p:nvSpPr>
        <p:spPr/>
        <p:txBody>
          <a:bodyPr/>
          <a:lstStyle/>
          <a:p>
            <a:r>
              <a:rPr lang="ja-JP" altLang="en-US" dirty="0"/>
              <a:t>続き</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0831756-68D6-D66F-0BCD-AEDE47680150}"/>
                  </a:ext>
                </a:extLst>
              </p:cNvPr>
              <p:cNvSpPr>
                <a:spLocks noGrp="1"/>
              </p:cNvSpPr>
              <p:nvPr>
                <p:ph idx="1"/>
              </p:nvPr>
            </p:nvSpPr>
            <p:spPr/>
            <p:txBody>
              <a:bodyPr>
                <a:normAutofit fontScale="47500" lnSpcReduction="20000"/>
              </a:bodyPr>
              <a:lstStyle/>
              <a:p>
                <a:pPr>
                  <a:lnSpc>
                    <a:spcPct val="120000"/>
                  </a:lnSpc>
                </a:pPr>
                <a:r>
                  <a:rPr kumimoji="1" lang="ja-JP" altLang="en-US" dirty="0"/>
                  <a:t>分配比率</a:t>
                </a:r>
                <a14:m>
                  <m:oMath xmlns:m="http://schemas.openxmlformats.org/officeDocument/2006/math">
                    <m:r>
                      <a:rPr kumimoji="1" lang="en-US" altLang="ja-JP" b="0" i="1" smtClean="0">
                        <a:latin typeface="Cambria Math" panose="02040503050406030204" pitchFamily="18" charset="0"/>
                      </a:rPr>
                      <m:t>𝛼</m:t>
                    </m:r>
                  </m:oMath>
                </a14:m>
                <a:r>
                  <a:rPr kumimoji="1" lang="ja-JP" altLang="en-US" dirty="0"/>
                  <a:t>について交渉する。</a:t>
                </a:r>
                <a:endParaRPr kumimoji="1" lang="en-US" altLang="ja-JP" dirty="0"/>
              </a:p>
              <a:p>
                <a:pPr>
                  <a:lnSpc>
                    <a:spcPct val="120000"/>
                  </a:lnSpc>
                </a:pPr>
                <a:r>
                  <a:rPr lang="ja-JP" altLang="en-US" dirty="0"/>
                  <a:t>小作人はこの</a:t>
                </a:r>
                <a14:m>
                  <m:oMath xmlns:m="http://schemas.openxmlformats.org/officeDocument/2006/math">
                    <m:r>
                      <a:rPr lang="en-US" altLang="ja-JP" b="0" i="1" smtClean="0">
                        <a:latin typeface="Cambria Math" panose="02040503050406030204" pitchFamily="18" charset="0"/>
                      </a:rPr>
                      <m:t>𝛼</m:t>
                    </m:r>
                  </m:oMath>
                </a14:m>
                <a:r>
                  <a:rPr kumimoji="1" lang="ja-JP" altLang="en-US" dirty="0"/>
                  <a:t>に基づいて労働量を決定するため</a:t>
                </a:r>
                <a:endParaRPr kumimoji="1" lang="en-US" altLang="ja-JP" dirty="0"/>
              </a:p>
              <a:p>
                <a:pPr lvl="1">
                  <a:lnSpc>
                    <a:spcPct val="120000"/>
                  </a:lnSpc>
                </a:pPr>
                <a14:m>
                  <m:oMath xmlns:m="http://schemas.openxmlformats.org/officeDocument/2006/math">
                    <m:func>
                      <m:funcPr>
                        <m:ctrlPr>
                          <a:rPr kumimoji="1" lang="en-US" altLang="ja-JP" b="0" i="1" smtClean="0">
                            <a:latin typeface="Cambria Math" panose="02040503050406030204" pitchFamily="18" charset="0"/>
                          </a:rPr>
                        </m:ctrlPr>
                      </m:funcPr>
                      <m:fName>
                        <m:limLow>
                          <m:limLowPr>
                            <m:ctrlPr>
                              <a:rPr kumimoji="1" lang="en-US" altLang="ja-JP" b="0" i="1" smtClean="0">
                                <a:latin typeface="Cambria Math" panose="02040503050406030204" pitchFamily="18" charset="0"/>
                              </a:rPr>
                            </m:ctrlPr>
                          </m:limLowPr>
                          <m:e>
                            <m:r>
                              <m:rPr>
                                <m:sty m:val="p"/>
                              </m:rPr>
                              <a:rPr kumimoji="1" lang="en-US" altLang="ja-JP" b="0" i="0" smtClean="0">
                                <a:latin typeface="Cambria Math" panose="02040503050406030204" pitchFamily="18" charset="0"/>
                              </a:rPr>
                              <m:t>max</m:t>
                            </m:r>
                          </m:e>
                          <m:lim>
                            <m:r>
                              <a:rPr kumimoji="1" lang="en-US" altLang="ja-JP" b="0" i="1" smtClean="0">
                                <a:latin typeface="Cambria Math" panose="02040503050406030204" pitchFamily="18" charset="0"/>
                              </a:rPr>
                              <m:t>𝐿</m:t>
                            </m:r>
                          </m:lim>
                        </m:limLow>
                      </m:fName>
                      <m:e>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𝑓</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𝐿</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𝐿</m:t>
                            </m:r>
                          </m:e>
                        </m:d>
                        <m:r>
                          <a:rPr kumimoji="1" lang="en-US" altLang="ja-JP" b="0" i="1" smtClean="0">
                            <a:latin typeface="Cambria Math" panose="02040503050406030204" pitchFamily="18" charset="0"/>
                          </a:rPr>
                          <m:t>𝑧</m:t>
                        </m:r>
                      </m:e>
                    </m:func>
                  </m:oMath>
                </a14:m>
                <a:endParaRPr kumimoji="1" lang="en-US" altLang="ja-JP" dirty="0"/>
              </a:p>
              <a:p>
                <a:pPr>
                  <a:lnSpc>
                    <a:spcPct val="120000"/>
                  </a:lnSpc>
                </a:pPr>
                <a:r>
                  <a:rPr kumimoji="1" lang="ja-JP" altLang="en-US" dirty="0"/>
                  <a:t>を満たす</a:t>
                </a:r>
                <a14:m>
                  <m:oMath xmlns:m="http://schemas.openxmlformats.org/officeDocument/2006/math">
                    <m:r>
                      <a:rPr kumimoji="1" lang="en-US" altLang="ja-JP" b="0" i="1" smtClean="0">
                        <a:latin typeface="Cambria Math" panose="02040503050406030204" pitchFamily="18" charset="0"/>
                      </a:rPr>
                      <m:t>𝐿</m:t>
                    </m:r>
                  </m:oMath>
                </a14:m>
                <a:r>
                  <a:rPr kumimoji="1" lang="ja-JP" altLang="en-US" dirty="0"/>
                  <a:t>を選択する。つまり、</a:t>
                </a:r>
                <a14:m>
                  <m:oMath xmlns:m="http://schemas.openxmlformats.org/officeDocument/2006/math">
                    <m:r>
                      <a:rPr kumimoji="1" lang="en-US" altLang="ja-JP" b="0" i="1" smtClean="0">
                        <a:latin typeface="Cambria Math" panose="02040503050406030204" pitchFamily="18" charset="0"/>
                      </a:rPr>
                      <m:t>𝛼</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𝑓</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𝐿</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𝑧</m:t>
                    </m:r>
                    <m:r>
                      <a:rPr kumimoji="1" lang="en-US" altLang="ja-JP" b="0" i="1" smtClean="0">
                        <a:latin typeface="Cambria Math" panose="02040503050406030204" pitchFamily="18" charset="0"/>
                      </a:rPr>
                      <m:t>=0</m:t>
                    </m:r>
                  </m:oMath>
                </a14:m>
                <a:endParaRPr kumimoji="1" lang="en-US" altLang="ja-JP" dirty="0"/>
              </a:p>
              <a:p>
                <a:pPr>
                  <a:lnSpc>
                    <a:spcPct val="120000"/>
                  </a:lnSpc>
                </a:pPr>
                <a:r>
                  <a:rPr kumimoji="1" lang="ja-JP" altLang="en-US" dirty="0"/>
                  <a:t>交渉が失敗するときの外部利益は、小作人は</a:t>
                </a:r>
                <a14:m>
                  <m:oMath xmlns:m="http://schemas.openxmlformats.org/officeDocument/2006/math">
                    <m:r>
                      <a:rPr kumimoji="1" lang="en-US" altLang="ja-JP" b="0" i="1" smtClean="0">
                        <a:latin typeface="Cambria Math" panose="02040503050406030204" pitchFamily="18" charset="0"/>
                      </a:rPr>
                      <m:t>𝑧</m:t>
                    </m:r>
                  </m:oMath>
                </a14:m>
                <a:r>
                  <a:rPr kumimoji="1" lang="ja-JP" altLang="en-US" dirty="0"/>
                  <a:t>、地主は</a:t>
                </a:r>
                <a:r>
                  <a:rPr kumimoji="1" lang="en-US" altLang="ja-JP" dirty="0"/>
                  <a:t>0</a:t>
                </a:r>
                <a:r>
                  <a:rPr kumimoji="1" lang="ja-JP" altLang="en-US" dirty="0"/>
                  <a:t>より、</a:t>
                </a:r>
                <a:r>
                  <a:rPr lang="ja-JP" altLang="en-US" dirty="0"/>
                  <a:t>ナッシュ交渉解は</a:t>
                </a:r>
                <a:endParaRPr lang="en-US" altLang="ja-JP" dirty="0"/>
              </a:p>
              <a:p>
                <a:pPr lvl="1">
                  <a:lnSpc>
                    <a:spcPct val="120000"/>
                  </a:lnSpc>
                </a:pPr>
                <a14:m>
                  <m:oMath xmlns:m="http://schemas.openxmlformats.org/officeDocument/2006/math">
                    <m:func>
                      <m:funcPr>
                        <m:ctrlPr>
                          <a:rPr kumimoji="1" lang="en-US" altLang="ja-JP" b="0" i="1" smtClean="0">
                            <a:latin typeface="Cambria Math" panose="02040503050406030204" pitchFamily="18" charset="0"/>
                          </a:rPr>
                        </m:ctrlPr>
                      </m:funcPr>
                      <m:fName>
                        <m:limLow>
                          <m:limLowPr>
                            <m:ctrlPr>
                              <a:rPr kumimoji="1" lang="en-US" altLang="ja-JP" b="0" i="1" smtClean="0">
                                <a:latin typeface="Cambria Math" panose="02040503050406030204" pitchFamily="18" charset="0"/>
                              </a:rPr>
                            </m:ctrlPr>
                          </m:limLowPr>
                          <m:e>
                            <m:r>
                              <m:rPr>
                                <m:sty m:val="p"/>
                              </m:rPr>
                              <a:rPr kumimoji="1" lang="en-US" altLang="ja-JP" b="0" i="0" smtClean="0">
                                <a:latin typeface="Cambria Math" panose="02040503050406030204" pitchFamily="18" charset="0"/>
                              </a:rPr>
                              <m:t>max</m:t>
                            </m:r>
                          </m:e>
                          <m:lim>
                            <m:r>
                              <a:rPr kumimoji="1" lang="en-US" altLang="ja-JP" b="0" i="1" smtClean="0">
                                <a:latin typeface="Cambria Math" panose="02040503050406030204" pitchFamily="18" charset="0"/>
                              </a:rPr>
                              <m:t>𝛼</m:t>
                            </m:r>
                          </m:lim>
                        </m:limLow>
                      </m:fName>
                      <m:e>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𝛼</m:t>
                            </m:r>
                            <m:r>
                              <a:rPr kumimoji="1" lang="en-US" altLang="ja-JP" b="0" i="1" smtClean="0">
                                <a:latin typeface="Cambria Math" panose="02040503050406030204" pitchFamily="18" charset="0"/>
                              </a:rPr>
                              <m:t>𝑓</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𝐿</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𝐿𝑧</m:t>
                            </m:r>
                          </m:e>
                        </m:d>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𝛼</m:t>
                            </m:r>
                          </m:e>
                        </m:d>
                        <m:r>
                          <a:rPr kumimoji="1" lang="en-US" altLang="ja-JP" b="0" i="1" smtClean="0">
                            <a:latin typeface="Cambria Math" panose="02040503050406030204" pitchFamily="18" charset="0"/>
                          </a:rPr>
                          <m:t>𝑓</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𝐿</m:t>
                            </m:r>
                          </m:e>
                        </m:d>
                      </m:e>
                    </m:func>
                  </m:oMath>
                </a14:m>
                <a:endParaRPr kumimoji="1" lang="en-US" altLang="ja-JP" dirty="0"/>
              </a:p>
              <a:p>
                <a:pPr>
                  <a:lnSpc>
                    <a:spcPct val="120000"/>
                  </a:lnSpc>
                </a:pPr>
                <a:r>
                  <a:rPr lang="ja-JP" altLang="en-US" dirty="0"/>
                  <a:t>である。</a:t>
                </a:r>
                <a14:m>
                  <m:oMath xmlns:m="http://schemas.openxmlformats.org/officeDocument/2006/math">
                    <m:r>
                      <a:rPr kumimoji="1" lang="en-US" altLang="ja-JP" b="0" i="1" smtClean="0">
                        <a:latin typeface="Cambria Math" panose="02040503050406030204" pitchFamily="18" charset="0"/>
                      </a:rPr>
                      <m:t>𝛼</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𝑓</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𝐿</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𝑧</m:t>
                    </m:r>
                    <m:r>
                      <a:rPr kumimoji="1" lang="en-US" altLang="ja-JP" b="0" i="1" smtClean="0">
                        <a:latin typeface="Cambria Math" panose="02040503050406030204" pitchFamily="18" charset="0"/>
                      </a:rPr>
                      <m:t>=0</m:t>
                    </m:r>
                  </m:oMath>
                </a14:m>
                <a:r>
                  <a:rPr kumimoji="1" lang="ja-JP" altLang="en-US" dirty="0"/>
                  <a:t>より、</a:t>
                </a:r>
                <a14:m>
                  <m:oMath xmlns:m="http://schemas.openxmlformats.org/officeDocument/2006/math">
                    <m:r>
                      <a:rPr kumimoji="1" lang="en-US" altLang="ja-JP" b="0" i="1" smtClean="0">
                        <a:latin typeface="Cambria Math" panose="02040503050406030204" pitchFamily="18" charset="0"/>
                      </a:rPr>
                      <m:t>𝐿</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𝐿</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𝛼</m:t>
                        </m:r>
                      </m:e>
                    </m:d>
                  </m:oMath>
                </a14:m>
                <a:r>
                  <a:rPr kumimoji="1" lang="ja-JP" altLang="en-US" dirty="0"/>
                  <a:t>となる。</a:t>
                </a:r>
                <a:endParaRPr kumimoji="1" lang="en-US" altLang="ja-JP" dirty="0"/>
              </a:p>
              <a:p>
                <a:pPr>
                  <a:lnSpc>
                    <a:spcPct val="120000"/>
                  </a:lnSpc>
                </a:pPr>
                <a:r>
                  <a:rPr lang="ja-JP" altLang="en-US" dirty="0"/>
                  <a:t>ここで、</a:t>
                </a:r>
                <a14:m>
                  <m:oMath xmlns:m="http://schemas.openxmlformats.org/officeDocument/2006/math">
                    <m:r>
                      <a:rPr lang="en-US" altLang="ja-JP" b="0" i="1" smtClean="0">
                        <a:latin typeface="Cambria Math" panose="02040503050406030204" pitchFamily="18" charset="0"/>
                      </a:rPr>
                      <m:t>𝑓</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𝐿</m:t>
                        </m:r>
                      </m:e>
                    </m:d>
                    <m:r>
                      <a:rPr lang="en-US" altLang="ja-JP" b="0" i="1" smtClean="0">
                        <a:latin typeface="Cambria Math" panose="02040503050406030204" pitchFamily="18" charset="0"/>
                      </a:rPr>
                      <m:t>=2</m:t>
                    </m:r>
                    <m:rad>
                      <m:radPr>
                        <m:degHide m:val="on"/>
                        <m:ctrlPr>
                          <a:rPr lang="en-US" altLang="ja-JP" b="0" i="1" smtClean="0">
                            <a:latin typeface="Cambria Math" panose="02040503050406030204" pitchFamily="18" charset="0"/>
                          </a:rPr>
                        </m:ctrlPr>
                      </m:radPr>
                      <m:deg/>
                      <m:e>
                        <m:r>
                          <a:rPr lang="en-US" altLang="ja-JP" b="0" i="1" smtClean="0">
                            <a:latin typeface="Cambria Math" panose="02040503050406030204" pitchFamily="18" charset="0"/>
                          </a:rPr>
                          <m:t>𝐿</m:t>
                        </m:r>
                      </m:e>
                    </m:rad>
                  </m:oMath>
                </a14:m>
                <a:r>
                  <a:rPr kumimoji="1" lang="ja-JP" altLang="en-US" dirty="0"/>
                  <a:t>であると仮定すると、</a:t>
                </a:r>
                <a14:m>
                  <m:oMath xmlns:m="http://schemas.openxmlformats.org/officeDocument/2006/math">
                    <m:r>
                      <a:rPr kumimoji="1" lang="en-US" altLang="ja-JP" b="0" i="1" smtClean="0">
                        <a:latin typeface="Cambria Math" panose="02040503050406030204" pitchFamily="18" charset="0"/>
                      </a:rPr>
                      <m:t>𝐿</m:t>
                    </m:r>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d>
                          <m:dPr>
                            <m:ctrlPr>
                              <a:rPr kumimoji="1" lang="en-US" altLang="ja-JP" b="0" i="1" smtClean="0">
                                <a:latin typeface="Cambria Math" panose="02040503050406030204" pitchFamily="18" charset="0"/>
                              </a:rPr>
                            </m:ctrlPr>
                          </m:dPr>
                          <m:e>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𝛼</m:t>
                                </m:r>
                              </m:num>
                              <m:den>
                                <m:r>
                                  <a:rPr kumimoji="1" lang="en-US" altLang="ja-JP" b="0" i="1" smtClean="0">
                                    <a:latin typeface="Cambria Math" panose="02040503050406030204" pitchFamily="18" charset="0"/>
                                  </a:rPr>
                                  <m:t>𝑧</m:t>
                                </m:r>
                              </m:den>
                            </m:f>
                          </m:e>
                        </m:d>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𝑓</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𝐿</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2</m:t>
                        </m:r>
                        <m:r>
                          <a:rPr kumimoji="1" lang="en-US" altLang="ja-JP" b="0" i="1" smtClean="0">
                            <a:latin typeface="Cambria Math" panose="02040503050406030204" pitchFamily="18" charset="0"/>
                          </a:rPr>
                          <m:t>𝛼</m:t>
                        </m:r>
                      </m:num>
                      <m:den>
                        <m:r>
                          <a:rPr kumimoji="1" lang="en-US" altLang="ja-JP" b="0" i="1" smtClean="0">
                            <a:latin typeface="Cambria Math" panose="02040503050406030204" pitchFamily="18" charset="0"/>
                          </a:rPr>
                          <m:t>𝑧</m:t>
                        </m:r>
                      </m:den>
                    </m:f>
                  </m:oMath>
                </a14:m>
                <a:r>
                  <a:rPr kumimoji="1" lang="ja-JP" altLang="en-US" dirty="0"/>
                  <a:t>となり、最大化問題は</a:t>
                </a:r>
                <a:endParaRPr kumimoji="1" lang="en-US" altLang="ja-JP" dirty="0"/>
              </a:p>
              <a:p>
                <a:pPr lvl="1">
                  <a:lnSpc>
                    <a:spcPct val="120000"/>
                  </a:lnSpc>
                </a:pPr>
                <a14:m>
                  <m:oMath xmlns:m="http://schemas.openxmlformats.org/officeDocument/2006/math">
                    <m:func>
                      <m:funcPr>
                        <m:ctrlPr>
                          <a:rPr kumimoji="1" lang="en-US" altLang="ja-JP" b="0" i="1" smtClean="0">
                            <a:latin typeface="Cambria Math" panose="02040503050406030204" pitchFamily="18" charset="0"/>
                          </a:rPr>
                        </m:ctrlPr>
                      </m:funcPr>
                      <m:fName>
                        <m:limLow>
                          <m:limLowPr>
                            <m:ctrlPr>
                              <a:rPr kumimoji="1" lang="en-US" altLang="ja-JP" b="0" i="1" smtClean="0">
                                <a:latin typeface="Cambria Math" panose="02040503050406030204" pitchFamily="18" charset="0"/>
                              </a:rPr>
                            </m:ctrlPr>
                          </m:limLowPr>
                          <m:e>
                            <m:r>
                              <m:rPr>
                                <m:sty m:val="p"/>
                              </m:rPr>
                              <a:rPr kumimoji="1" lang="en-US" altLang="ja-JP" b="0" i="0" smtClean="0">
                                <a:latin typeface="Cambria Math" panose="02040503050406030204" pitchFamily="18" charset="0"/>
                              </a:rPr>
                              <m:t>max</m:t>
                            </m:r>
                          </m:e>
                          <m:lim>
                            <m:r>
                              <a:rPr kumimoji="1" lang="en-US" altLang="ja-JP" b="0" i="1" smtClean="0">
                                <a:latin typeface="Cambria Math" panose="02040503050406030204" pitchFamily="18" charset="0"/>
                              </a:rPr>
                              <m:t>𝛼</m:t>
                            </m:r>
                          </m:lim>
                        </m:limLow>
                      </m:fName>
                      <m:e>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2</m:t>
                            </m:r>
                          </m:num>
                          <m:den>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𝑧</m:t>
                                </m:r>
                              </m:e>
                              <m:sup>
                                <m:r>
                                  <a:rPr kumimoji="1" lang="en-US" altLang="ja-JP" b="0" i="1" smtClean="0">
                                    <a:latin typeface="Cambria Math" panose="02040503050406030204" pitchFamily="18" charset="0"/>
                                  </a:rPr>
                                  <m:t>2</m:t>
                                </m:r>
                              </m:sup>
                            </m:sSup>
                          </m:den>
                        </m:f>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𝛼</m:t>
                            </m:r>
                          </m:e>
                          <m:sup>
                            <m:r>
                              <a:rPr kumimoji="1" lang="en-US" altLang="ja-JP" b="0" i="1" smtClean="0">
                                <a:latin typeface="Cambria Math" panose="02040503050406030204" pitchFamily="18" charset="0"/>
                              </a:rPr>
                              <m:t>3</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𝛼</m:t>
                            </m:r>
                          </m:e>
                        </m:d>
                      </m:e>
                    </m:func>
                  </m:oMath>
                </a14:m>
                <a:endParaRPr kumimoji="1" lang="en-US" altLang="ja-JP" dirty="0"/>
              </a:p>
              <a:p>
                <a:pPr>
                  <a:lnSpc>
                    <a:spcPct val="120000"/>
                  </a:lnSpc>
                </a:pPr>
                <a:r>
                  <a:rPr lang="ja-JP" altLang="en-US" dirty="0"/>
                  <a:t>となって、解は</a:t>
                </a:r>
                <a14:m>
                  <m:oMath xmlns:m="http://schemas.openxmlformats.org/officeDocument/2006/math">
                    <m:r>
                      <a:rPr lang="en-US" altLang="ja-JP" b="0" i="1" smtClean="0">
                        <a:latin typeface="Cambria Math" panose="02040503050406030204" pitchFamily="18" charset="0"/>
                      </a:rPr>
                      <m:t>𝛼</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3</m:t>
                        </m:r>
                      </m:num>
                      <m:den>
                        <m:r>
                          <a:rPr lang="en-US" altLang="ja-JP" b="0" i="1" smtClean="0">
                            <a:latin typeface="Cambria Math" panose="02040503050406030204" pitchFamily="18" charset="0"/>
                          </a:rPr>
                          <m:t>4</m:t>
                        </m:r>
                      </m:den>
                    </m:f>
                  </m:oMath>
                </a14:m>
                <a:r>
                  <a:rPr kumimoji="1" lang="ja-JP" altLang="en-US" dirty="0"/>
                  <a:t>。</a:t>
                </a:r>
                <a:endParaRPr kumimoji="1" lang="en-US" altLang="ja-JP" dirty="0"/>
              </a:p>
              <a:p>
                <a:pPr>
                  <a:lnSpc>
                    <a:spcPct val="120000"/>
                  </a:lnSpc>
                </a:pPr>
                <a:r>
                  <a:rPr lang="ja-JP" altLang="en-US" dirty="0"/>
                  <a:t>したがって、ナッシュ交渉解では、小作人と地主の間で収穫物が</a:t>
                </a:r>
                <a:r>
                  <a:rPr lang="en-US" altLang="ja-JP" dirty="0"/>
                  <a:t>3:1</a:t>
                </a:r>
                <a:r>
                  <a:rPr lang="ja-JP" altLang="en-US" dirty="0"/>
                  <a:t>の比率で分配される。このとき、</a:t>
                </a:r>
                <a14:m>
                  <m:oMath xmlns:m="http://schemas.openxmlformats.org/officeDocument/2006/math">
                    <m:r>
                      <a:rPr lang="en-US" altLang="ja-JP" b="0" i="1" smtClean="0">
                        <a:latin typeface="Cambria Math" panose="02040503050406030204" pitchFamily="18" charset="0"/>
                      </a:rPr>
                      <m:t>𝐿</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3</m:t>
                                </m:r>
                              </m:num>
                              <m:den>
                                <m:r>
                                  <a:rPr lang="en-US" altLang="ja-JP" b="0" i="1" smtClean="0">
                                    <a:latin typeface="Cambria Math" panose="02040503050406030204" pitchFamily="18" charset="0"/>
                                  </a:rPr>
                                  <m:t>4</m:t>
                                </m:r>
                                <m:r>
                                  <a:rPr lang="en-US" altLang="ja-JP" b="0" i="1" smtClean="0">
                                    <a:latin typeface="Cambria Math" panose="02040503050406030204" pitchFamily="18" charset="0"/>
                                  </a:rPr>
                                  <m:t>𝑧</m:t>
                                </m:r>
                              </m:den>
                            </m:f>
                          </m:e>
                        </m:d>
                      </m:e>
                      <m:sup>
                        <m:r>
                          <a:rPr lang="en-US" altLang="ja-JP" b="0" i="1" smtClean="0">
                            <a:latin typeface="Cambria Math" panose="02040503050406030204" pitchFamily="18" charset="0"/>
                          </a:rPr>
                          <m:t>2</m:t>
                        </m:r>
                      </m:sup>
                    </m:sSup>
                  </m:oMath>
                </a14:m>
                <a:r>
                  <a:rPr kumimoji="1" lang="ja-JP" altLang="en-US" dirty="0"/>
                  <a:t>で、生産量は</a:t>
                </a:r>
                <a14:m>
                  <m:oMath xmlns:m="http://schemas.openxmlformats.org/officeDocument/2006/math">
                    <m:r>
                      <a:rPr kumimoji="1" lang="en-US" altLang="ja-JP" b="0" i="1" smtClean="0">
                        <a:latin typeface="Cambria Math" panose="02040503050406030204" pitchFamily="18" charset="0"/>
                      </a:rPr>
                      <m:t>𝑓</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𝐿</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3</m:t>
                        </m:r>
                      </m:num>
                      <m:den>
                        <m:r>
                          <a:rPr kumimoji="1" lang="en-US" altLang="ja-JP" b="0" i="1" smtClean="0">
                            <a:latin typeface="Cambria Math" panose="02040503050406030204" pitchFamily="18" charset="0"/>
                          </a:rPr>
                          <m:t>2</m:t>
                        </m:r>
                        <m:r>
                          <a:rPr kumimoji="1" lang="en-US" altLang="ja-JP" b="0" i="1" smtClean="0">
                            <a:latin typeface="Cambria Math" panose="02040503050406030204" pitchFamily="18" charset="0"/>
                          </a:rPr>
                          <m:t>𝑧</m:t>
                        </m:r>
                      </m:den>
                    </m:f>
                  </m:oMath>
                </a14:m>
                <a:r>
                  <a:rPr kumimoji="1" lang="ja-JP" altLang="en-US" dirty="0"/>
                  <a:t>。社会的に最適なレベルは</a:t>
                </a:r>
                <a14:m>
                  <m:oMath xmlns:m="http://schemas.openxmlformats.org/officeDocument/2006/math">
                    <m:r>
                      <a:rPr kumimoji="1" lang="en-US" altLang="ja-JP" b="0" i="1" smtClean="0">
                        <a:latin typeface="Cambria Math" panose="02040503050406030204" pitchFamily="18" charset="0"/>
                      </a:rPr>
                      <m:t>𝐿</m:t>
                    </m:r>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d>
                          <m:dPr>
                            <m:ctrlPr>
                              <a:rPr kumimoji="1" lang="en-US" altLang="ja-JP" b="0" i="1" smtClean="0">
                                <a:latin typeface="Cambria Math" panose="02040503050406030204" pitchFamily="18" charset="0"/>
                              </a:rPr>
                            </m:ctrlPr>
                          </m:dPr>
                          <m:e>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𝑧</m:t>
                                </m:r>
                              </m:den>
                            </m:f>
                          </m:e>
                        </m:d>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𝑓</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𝐿</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2</m:t>
                        </m:r>
                      </m:num>
                      <m:den>
                        <m:r>
                          <a:rPr kumimoji="1" lang="en-US" altLang="ja-JP" b="0" i="1" smtClean="0">
                            <a:latin typeface="Cambria Math" panose="02040503050406030204" pitchFamily="18" charset="0"/>
                          </a:rPr>
                          <m:t>𝑧</m:t>
                        </m:r>
                      </m:den>
                    </m:f>
                  </m:oMath>
                </a14:m>
                <a:r>
                  <a:rPr kumimoji="1" lang="ja-JP" altLang="en-US" dirty="0"/>
                  <a:t>より、</a:t>
                </a:r>
                <a:r>
                  <a:rPr lang="ja-JP" altLang="en-US" dirty="0"/>
                  <a:t>およそ</a:t>
                </a:r>
                <a:r>
                  <a:rPr lang="en-US" altLang="ja-JP" dirty="0"/>
                  <a:t>25%</a:t>
                </a:r>
                <a:r>
                  <a:rPr lang="ja-JP" altLang="en-US" dirty="0"/>
                  <a:t>の効率が下がっている。</a:t>
                </a:r>
                <a:endParaRPr kumimoji="1"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40831756-68D6-D66F-0BCD-AEDE47680150}"/>
                  </a:ext>
                </a:extLst>
              </p:cNvPr>
              <p:cNvSpPr>
                <a:spLocks noGrp="1" noRot="1" noChangeAspect="1" noMove="1" noResize="1" noEditPoints="1" noAdjustHandles="1" noChangeArrowheads="1" noChangeShapeType="1" noTextEdit="1"/>
              </p:cNvSpPr>
              <p:nvPr>
                <p:ph idx="1"/>
              </p:nvPr>
            </p:nvSpPr>
            <p:spPr>
              <a:blipFill>
                <a:blip r:embed="rId2"/>
                <a:stretch>
                  <a:fillRect l="-58" t="-14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90050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077598-DF26-9619-F0AA-6245936A5BB3}"/>
              </a:ext>
            </a:extLst>
          </p:cNvPr>
          <p:cNvSpPr>
            <a:spLocks noGrp="1"/>
          </p:cNvSpPr>
          <p:nvPr>
            <p:ph type="title"/>
          </p:nvPr>
        </p:nvSpPr>
        <p:spPr/>
        <p:txBody>
          <a:bodyPr/>
          <a:lstStyle/>
          <a:p>
            <a:r>
              <a:rPr kumimoji="1" lang="en-US" altLang="ja-JP" dirty="0"/>
              <a:t>AMC</a:t>
            </a:r>
            <a:r>
              <a:rPr kumimoji="1" lang="ja-JP" altLang="en-US" dirty="0"/>
              <a:t>① </a:t>
            </a:r>
            <a:r>
              <a:rPr kumimoji="1" lang="en-US" altLang="ja-JP" dirty="0"/>
              <a:t>: </a:t>
            </a:r>
            <a:r>
              <a:rPr lang="ja-JP" altLang="en-US" dirty="0"/>
              <a:t>ファンドが有限時間で枯渇</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0F7A397A-873E-3CEA-84B7-1A3446F44122}"/>
                  </a:ext>
                </a:extLst>
              </p:cNvPr>
              <p:cNvSpPr>
                <a:spLocks noGrp="1"/>
              </p:cNvSpPr>
              <p:nvPr>
                <p:ph idx="1"/>
              </p:nvPr>
            </p:nvSpPr>
            <p:spPr/>
            <p:txBody>
              <a:bodyPr>
                <a:normAutofit/>
              </a:bodyPr>
              <a:lstStyle/>
              <a:p>
                <a:pPr>
                  <a:lnSpc>
                    <a:spcPct val="110000"/>
                  </a:lnSpc>
                </a:pPr>
                <a:r>
                  <a:rPr lang="ja-JP" altLang="en-US" dirty="0"/>
                  <a:t>ワクチン</a:t>
                </a:r>
                <a:r>
                  <a:rPr lang="en-US" altLang="ja-JP" dirty="0"/>
                  <a:t>1</a:t>
                </a:r>
                <a:r>
                  <a:rPr lang="ja-JP" altLang="en-US" dirty="0"/>
                  <a:t>個当たり、補助金</a:t>
                </a:r>
                <a14:m>
                  <m:oMath xmlns:m="http://schemas.openxmlformats.org/officeDocument/2006/math">
                    <m:r>
                      <a:rPr lang="en-US" altLang="ja-JP" b="0" i="1" smtClean="0">
                        <a:latin typeface="Cambria Math" panose="02040503050406030204" pitchFamily="18" charset="0"/>
                      </a:rPr>
                      <m:t>𝑠</m:t>
                    </m:r>
                  </m:oMath>
                </a14:m>
                <a:r>
                  <a:rPr kumimoji="1" lang="ja-JP" altLang="en-US" dirty="0"/>
                  <a:t>を出す。</a:t>
                </a:r>
                <a:r>
                  <a:rPr lang="ja-JP" altLang="en-US" dirty="0"/>
                  <a:t>時刻</a:t>
                </a:r>
                <a14:m>
                  <m:oMath xmlns:m="http://schemas.openxmlformats.org/officeDocument/2006/math">
                    <m:r>
                      <a:rPr lang="en-US" altLang="ja-JP" b="0" i="1" smtClean="0">
                        <a:latin typeface="Cambria Math" panose="02040503050406030204" pitchFamily="18" charset="0"/>
                      </a:rPr>
                      <m:t>𝑇</m:t>
                    </m:r>
                  </m:oMath>
                </a14:m>
                <a:r>
                  <a:rPr kumimoji="1" lang="ja-JP" altLang="en-US" dirty="0"/>
                  <a:t>でファンドが枯渇するので、</a:t>
                </a:r>
                <a14:m>
                  <m:oMath xmlns:m="http://schemas.openxmlformats.org/officeDocument/2006/math">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𝑇</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𝐹</m:t>
                    </m:r>
                  </m:oMath>
                </a14:m>
                <a:r>
                  <a:rPr kumimoji="1" lang="ja-JP" altLang="en-US" dirty="0"/>
                  <a:t>の関係は</a:t>
                </a:r>
                <a:endParaRPr kumimoji="1" lang="en-US" altLang="ja-JP" dirty="0"/>
              </a:p>
              <a:p>
                <a:pPr lvl="1">
                  <a:lnSpc>
                    <a:spcPct val="110000"/>
                  </a:lnSpc>
                </a:pPr>
                <a14:m>
                  <m:oMath xmlns:m="http://schemas.openxmlformats.org/officeDocument/2006/math">
                    <m:r>
                      <a:rPr kumimoji="1" lang="en-US" altLang="ja-JP" b="0" i="1" smtClean="0">
                        <a:latin typeface="Cambria Math" panose="02040503050406030204" pitchFamily="18" charset="0"/>
                      </a:rPr>
                      <m:t>𝐹</m:t>
                    </m:r>
                    <m:r>
                      <a:rPr kumimoji="1" lang="en-US" altLang="ja-JP" b="0" i="1" smtClean="0">
                        <a:latin typeface="Cambria Math" panose="02040503050406030204" pitchFamily="18" charset="0"/>
                      </a:rPr>
                      <m:t>=</m:t>
                    </m:r>
                    <m:nary>
                      <m:naryPr>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𝑇</m:t>
                        </m:r>
                      </m:sup>
                      <m:e>
                        <m:r>
                          <a:rPr kumimoji="1" lang="en-US" altLang="ja-JP" b="0" i="1" smtClean="0">
                            <a:latin typeface="Cambria Math" panose="02040503050406030204" pitchFamily="18" charset="0"/>
                          </a:rPr>
                          <m:t>𝑠𝑄</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𝑟𝑡</m:t>
                            </m:r>
                          </m:sup>
                        </m:sSup>
                      </m:e>
                    </m:nary>
                    <m:r>
                      <a:rPr kumimoji="1" lang="en-US" altLang="ja-JP" b="0" i="1" smtClean="0">
                        <a:latin typeface="Cambria Math" panose="02040503050406030204" pitchFamily="18" charset="0"/>
                      </a:rPr>
                      <m:t>𝑑𝑡</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𝑠𝑄</m:t>
                        </m:r>
                      </m:num>
                      <m:den>
                        <m:r>
                          <a:rPr kumimoji="1" lang="en-US" altLang="ja-JP" b="0" i="1" smtClean="0">
                            <a:latin typeface="Cambria Math" panose="02040503050406030204" pitchFamily="18" charset="0"/>
                          </a:rPr>
                          <m:t>𝑟</m:t>
                        </m:r>
                      </m:den>
                    </m:f>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𝑟𝑇</m:t>
                            </m:r>
                          </m:sup>
                        </m:sSup>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𝑟𝐹</m:t>
                        </m:r>
                      </m:num>
                      <m:den>
                        <m:r>
                          <a:rPr kumimoji="1" lang="en-US" altLang="ja-JP" b="0" i="1" smtClean="0">
                            <a:latin typeface="Cambria Math" panose="02040503050406030204" pitchFamily="18" charset="0"/>
                          </a:rPr>
                          <m:t>𝑠𝑄</m:t>
                        </m:r>
                      </m:den>
                    </m:f>
                    <m:r>
                      <a:rPr kumimoji="1" lang="en-US" altLang="ja-JP" b="0" i="1" smtClean="0">
                        <a:latin typeface="Cambria Math" panose="02040503050406030204" pitchFamily="18" charset="0"/>
                      </a:rPr>
                      <m:t>=1−</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𝑟𝑇</m:t>
                        </m:r>
                      </m:sup>
                    </m:sSup>
                  </m:oMath>
                </a14:m>
                <a:endParaRPr kumimoji="1" lang="en-US" altLang="ja-JP" dirty="0"/>
              </a:p>
              <a:p>
                <a:pPr>
                  <a:lnSpc>
                    <a:spcPct val="110000"/>
                  </a:lnSpc>
                </a:pPr>
                <a:r>
                  <a:rPr lang="ja-JP" altLang="en-US" dirty="0"/>
                  <a:t>となる。このとき、企業の予想される効用は</a:t>
                </a:r>
                <a:endParaRPr lang="en-US" altLang="ja-JP" dirty="0"/>
              </a:p>
              <a:p>
                <a:pPr lvl="1">
                  <a:lnSpc>
                    <a:spcPct val="110000"/>
                  </a:lnSpc>
                </a:pPr>
                <a14:m>
                  <m:oMath xmlns:m="http://schemas.openxmlformats.org/officeDocument/2006/math">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𝛽</m:t>
                        </m:r>
                      </m:num>
                      <m:den>
                        <m:r>
                          <a:rPr lang="en-US" altLang="ja-JP" b="0" i="1" smtClean="0">
                            <a:latin typeface="Cambria Math" panose="02040503050406030204" pitchFamily="18" charset="0"/>
                          </a:rPr>
                          <m:t>𝑟</m:t>
                        </m:r>
                      </m:den>
                    </m:f>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𝐵</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𝑄</m:t>
                            </m:r>
                          </m:e>
                        </m:d>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𝑐</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𝜅</m:t>
                                </m:r>
                              </m:num>
                              <m:den>
                                <m:r>
                                  <a:rPr lang="en-US" altLang="ja-JP" b="0" i="1" smtClean="0">
                                    <a:latin typeface="Cambria Math" panose="02040503050406030204" pitchFamily="18" charset="0"/>
                                  </a:rPr>
                                  <m:t>𝛽</m:t>
                                </m:r>
                              </m:den>
                            </m:f>
                          </m:e>
                        </m:d>
                        <m:r>
                          <a:rPr lang="en-US" altLang="ja-JP" b="0" i="1" smtClean="0">
                            <a:latin typeface="Cambria Math" panose="02040503050406030204" pitchFamily="18" charset="0"/>
                          </a:rPr>
                          <m:t>𝑄</m:t>
                        </m:r>
                      </m:e>
                    </m:d>
                    <m:r>
                      <a:rPr lang="en-US" altLang="ja-JP" b="0" i="1" smtClean="0">
                        <a:solidFill>
                          <a:srgbClr val="FF0000"/>
                        </a:solidFill>
                        <a:latin typeface="Cambria Math" panose="02040503050406030204" pitchFamily="18" charset="0"/>
                      </a:rPr>
                      <m:t>+</m:t>
                    </m:r>
                    <m:f>
                      <m:fPr>
                        <m:ctrlPr>
                          <a:rPr lang="en-US" altLang="ja-JP" b="0" i="1" smtClean="0">
                            <a:solidFill>
                              <a:srgbClr val="FF0000"/>
                            </a:solidFill>
                            <a:latin typeface="Cambria Math" panose="02040503050406030204" pitchFamily="18" charset="0"/>
                          </a:rPr>
                        </m:ctrlPr>
                      </m:fPr>
                      <m:num>
                        <m:r>
                          <a:rPr lang="en-US" altLang="ja-JP" b="0" i="1" smtClean="0">
                            <a:solidFill>
                              <a:srgbClr val="FF0000"/>
                            </a:solidFill>
                            <a:latin typeface="Cambria Math" panose="02040503050406030204" pitchFamily="18" charset="0"/>
                          </a:rPr>
                          <m:t>𝛽</m:t>
                        </m:r>
                        <m:r>
                          <a:rPr lang="en-US" altLang="ja-JP" b="0" i="1" smtClean="0">
                            <a:solidFill>
                              <a:srgbClr val="FF0000"/>
                            </a:solidFill>
                            <a:latin typeface="Cambria Math" panose="02040503050406030204" pitchFamily="18" charset="0"/>
                          </a:rPr>
                          <m:t>𝑠𝑄</m:t>
                        </m:r>
                      </m:num>
                      <m:den>
                        <m:r>
                          <a:rPr lang="en-US" altLang="ja-JP" b="0" i="1" smtClean="0">
                            <a:solidFill>
                              <a:srgbClr val="FF0000"/>
                            </a:solidFill>
                            <a:latin typeface="Cambria Math" panose="02040503050406030204" pitchFamily="18" charset="0"/>
                          </a:rPr>
                          <m:t>𝑟</m:t>
                        </m:r>
                      </m:den>
                    </m:f>
                    <m:d>
                      <m:dPr>
                        <m:ctrlPr>
                          <a:rPr lang="en-US" altLang="ja-JP" b="0" i="1" smtClean="0">
                            <a:solidFill>
                              <a:srgbClr val="FF0000"/>
                            </a:solidFill>
                            <a:latin typeface="Cambria Math" panose="02040503050406030204" pitchFamily="18" charset="0"/>
                          </a:rPr>
                        </m:ctrlPr>
                      </m:dPr>
                      <m:e>
                        <m:r>
                          <a:rPr lang="en-US" altLang="ja-JP" b="0" i="1" smtClean="0">
                            <a:solidFill>
                              <a:srgbClr val="FF0000"/>
                            </a:solidFill>
                            <a:latin typeface="Cambria Math" panose="02040503050406030204" pitchFamily="18" charset="0"/>
                          </a:rPr>
                          <m:t>1−</m:t>
                        </m:r>
                        <m:sSup>
                          <m:sSupPr>
                            <m:ctrlPr>
                              <a:rPr lang="en-US" altLang="ja-JP" b="0" i="1" smtClean="0">
                                <a:solidFill>
                                  <a:srgbClr val="FF0000"/>
                                </a:solidFill>
                                <a:latin typeface="Cambria Math" panose="02040503050406030204" pitchFamily="18" charset="0"/>
                              </a:rPr>
                            </m:ctrlPr>
                          </m:sSupPr>
                          <m:e>
                            <m:r>
                              <a:rPr lang="en-US" altLang="ja-JP" b="0" i="1" smtClean="0">
                                <a:solidFill>
                                  <a:srgbClr val="FF0000"/>
                                </a:solidFill>
                                <a:latin typeface="Cambria Math" panose="02040503050406030204" pitchFamily="18" charset="0"/>
                              </a:rPr>
                              <m:t>𝑒</m:t>
                            </m:r>
                          </m:e>
                          <m:sup>
                            <m:r>
                              <a:rPr lang="en-US" altLang="ja-JP" b="0" i="1" smtClean="0">
                                <a:solidFill>
                                  <a:srgbClr val="FF0000"/>
                                </a:solidFill>
                                <a:latin typeface="Cambria Math" panose="02040503050406030204" pitchFamily="18" charset="0"/>
                              </a:rPr>
                              <m:t>−</m:t>
                            </m:r>
                            <m:r>
                              <a:rPr lang="en-US" altLang="ja-JP" b="0" i="1" smtClean="0">
                                <a:solidFill>
                                  <a:srgbClr val="FF0000"/>
                                </a:solidFill>
                                <a:latin typeface="Cambria Math" panose="02040503050406030204" pitchFamily="18" charset="0"/>
                              </a:rPr>
                              <m:t>𝑟𝑇</m:t>
                            </m:r>
                          </m:sup>
                        </m:sSup>
                      </m:e>
                    </m:d>
                    <m:r>
                      <a:rPr lang="en-US" altLang="ja-JP" b="0" i="1" smtClean="0">
                        <a:solidFill>
                          <a:srgbClr val="FF0000"/>
                        </a:solidFill>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𝛽</m:t>
                        </m:r>
                      </m:num>
                      <m:den>
                        <m:r>
                          <a:rPr lang="en-US" altLang="ja-JP" b="0" i="1" smtClean="0">
                            <a:latin typeface="Cambria Math" panose="02040503050406030204" pitchFamily="18" charset="0"/>
                          </a:rPr>
                          <m:t>𝑟</m:t>
                        </m:r>
                      </m:den>
                    </m:f>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𝐵</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𝑄</m:t>
                            </m:r>
                          </m:e>
                        </m:d>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𝑐</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𝜅</m:t>
                                </m:r>
                              </m:num>
                              <m:den>
                                <m:r>
                                  <a:rPr lang="en-US" altLang="ja-JP" b="0" i="1" smtClean="0">
                                    <a:latin typeface="Cambria Math" panose="02040503050406030204" pitchFamily="18" charset="0"/>
                                  </a:rPr>
                                  <m:t>𝛽</m:t>
                                </m:r>
                              </m:den>
                            </m:f>
                          </m:e>
                        </m:d>
                        <m:r>
                          <a:rPr lang="en-US" altLang="ja-JP" b="0" i="1" smtClean="0">
                            <a:latin typeface="Cambria Math" panose="02040503050406030204" pitchFamily="18" charset="0"/>
                          </a:rPr>
                          <m:t>𝑄</m:t>
                        </m:r>
                      </m:e>
                    </m:d>
                    <m:r>
                      <a:rPr lang="en-US" altLang="ja-JP" b="0" i="1" smtClean="0">
                        <a:solidFill>
                          <a:srgbClr val="FF0000"/>
                        </a:solidFill>
                        <a:latin typeface="Cambria Math" panose="02040503050406030204" pitchFamily="18" charset="0"/>
                      </a:rPr>
                      <m:t>+</m:t>
                    </m:r>
                    <m:r>
                      <a:rPr lang="en-US" altLang="ja-JP" b="0" i="1" smtClean="0">
                        <a:solidFill>
                          <a:srgbClr val="FF0000"/>
                        </a:solidFill>
                        <a:latin typeface="Cambria Math" panose="02040503050406030204" pitchFamily="18" charset="0"/>
                      </a:rPr>
                      <m:t>𝛽</m:t>
                    </m:r>
                    <m:r>
                      <a:rPr lang="en-US" altLang="ja-JP" b="0" i="1" smtClean="0">
                        <a:solidFill>
                          <a:srgbClr val="FF0000"/>
                        </a:solidFill>
                        <a:latin typeface="Cambria Math" panose="02040503050406030204" pitchFamily="18" charset="0"/>
                      </a:rPr>
                      <m:t>𝐹</m:t>
                    </m:r>
                  </m:oMath>
                </a14:m>
                <a:endParaRPr kumimoji="1" lang="en-US" altLang="ja-JP" dirty="0"/>
              </a:p>
              <a:p>
                <a:pPr>
                  <a:lnSpc>
                    <a:spcPct val="110000"/>
                  </a:lnSpc>
                </a:pPr>
                <a:r>
                  <a:rPr lang="ja-JP" altLang="en-US" dirty="0"/>
                  <a:t>となる。</a:t>
                </a:r>
                <a14:m>
                  <m:oMath xmlns:m="http://schemas.openxmlformats.org/officeDocument/2006/math">
                    <m:r>
                      <a:rPr lang="en-US" altLang="ja-JP" b="0" i="1" smtClean="0">
                        <a:latin typeface="Cambria Math" panose="02040503050406030204" pitchFamily="18" charset="0"/>
                      </a:rPr>
                      <m:t>𝛽</m:t>
                    </m:r>
                    <m:r>
                      <a:rPr lang="en-US" altLang="ja-JP" b="0" i="1" smtClean="0">
                        <a:latin typeface="Cambria Math" panose="02040503050406030204" pitchFamily="18" charset="0"/>
                      </a:rPr>
                      <m:t>𝐹</m:t>
                    </m:r>
                  </m:oMath>
                </a14:m>
                <a:r>
                  <a:rPr kumimoji="1" lang="ja-JP" altLang="en-US" b="1" dirty="0"/>
                  <a:t>は</a:t>
                </a:r>
                <a14:m>
                  <m:oMath xmlns:m="http://schemas.openxmlformats.org/officeDocument/2006/math">
                    <m:r>
                      <a:rPr kumimoji="1" lang="en-US" altLang="ja-JP" b="1" i="1" dirty="0" smtClean="0">
                        <a:latin typeface="Cambria Math" panose="02040503050406030204" pitchFamily="18" charset="0"/>
                      </a:rPr>
                      <m:t>𝑸</m:t>
                    </m:r>
                  </m:oMath>
                </a14:m>
                <a:r>
                  <a:rPr kumimoji="1" lang="ja-JP" altLang="en-US" b="1" dirty="0"/>
                  <a:t>に依存しない。したがって、</a:t>
                </a:r>
                <a14:m>
                  <m:oMath xmlns:m="http://schemas.openxmlformats.org/officeDocument/2006/math">
                    <m:r>
                      <a:rPr kumimoji="1" lang="en-US" altLang="ja-JP" b="1" i="1" smtClean="0">
                        <a:latin typeface="Cambria Math" panose="02040503050406030204" pitchFamily="18" charset="0"/>
                      </a:rPr>
                      <m:t>𝑸</m:t>
                    </m:r>
                  </m:oMath>
                </a14:m>
                <a:r>
                  <a:rPr kumimoji="1" lang="ja-JP" altLang="en-US" b="1" dirty="0"/>
                  <a:t>を増やすインセンティブを企業に与えられない</a:t>
                </a:r>
                <a:r>
                  <a:rPr kumimoji="1" lang="ja-JP" altLang="en-US" dirty="0"/>
                  <a:t>。</a:t>
                </a:r>
                <a:endParaRPr kumimoji="1" lang="en-US" altLang="ja-JP" dirty="0"/>
              </a:p>
              <a:p>
                <a:pPr marL="0" indent="0">
                  <a:lnSpc>
                    <a:spcPct val="110000"/>
                  </a:lnSpc>
                  <a:buNone/>
                </a:pPr>
                <a:endParaRPr kumimoji="1" lang="ja-JP" altLang="en-US" dirty="0"/>
              </a:p>
            </p:txBody>
          </p:sp>
        </mc:Choice>
        <mc:Fallback>
          <p:sp>
            <p:nvSpPr>
              <p:cNvPr id="3" name="コンテンツ プレースホルダー 2">
                <a:extLst>
                  <a:ext uri="{FF2B5EF4-FFF2-40B4-BE49-F238E27FC236}">
                    <a16:creationId xmlns:a16="http://schemas.microsoft.com/office/drawing/2014/main" id="{0F7A397A-873E-3CEA-84B7-1A3446F44122}"/>
                  </a:ext>
                </a:extLst>
              </p:cNvPr>
              <p:cNvSpPr>
                <a:spLocks noGrp="1" noRot="1" noChangeAspect="1" noMove="1" noResize="1" noEditPoints="1" noAdjustHandles="1" noChangeArrowheads="1" noChangeShapeType="1" noTextEdit="1"/>
              </p:cNvSpPr>
              <p:nvPr>
                <p:ph idx="1"/>
              </p:nvPr>
            </p:nvSpPr>
            <p:spPr>
              <a:blipFill>
                <a:blip r:embed="rId2"/>
                <a:stretch>
                  <a:fillRect l="-1043" t="-7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93156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8E6EB9-A8F3-E014-05E3-5667EDA7700A}"/>
              </a:ext>
            </a:extLst>
          </p:cNvPr>
          <p:cNvSpPr>
            <a:spLocks noGrp="1"/>
          </p:cNvSpPr>
          <p:nvPr>
            <p:ph type="title"/>
          </p:nvPr>
        </p:nvSpPr>
        <p:spPr/>
        <p:txBody>
          <a:bodyPr/>
          <a:lstStyle/>
          <a:p>
            <a:r>
              <a:rPr kumimoji="1" lang="en-US" altLang="ja-JP" dirty="0"/>
              <a:t>AMC</a:t>
            </a:r>
            <a:r>
              <a:rPr kumimoji="1" lang="ja-JP" altLang="en-US" dirty="0"/>
              <a:t>② </a:t>
            </a:r>
            <a:r>
              <a:rPr kumimoji="1" lang="en-US" altLang="ja-JP" dirty="0"/>
              <a:t>: </a:t>
            </a:r>
            <a:r>
              <a:rPr kumimoji="1" lang="ja-JP" altLang="en-US" dirty="0"/>
              <a:t>ファンドが枯渇しないとき</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89E76D71-09F7-87BB-4EA1-87330A0591DF}"/>
                  </a:ext>
                </a:extLst>
              </p:cNvPr>
              <p:cNvSpPr>
                <a:spLocks noGrp="1"/>
              </p:cNvSpPr>
              <p:nvPr>
                <p:ph idx="1"/>
              </p:nvPr>
            </p:nvSpPr>
            <p:spPr>
              <a:xfrm>
                <a:off x="838200" y="1825625"/>
                <a:ext cx="11103708" cy="4817452"/>
              </a:xfrm>
            </p:spPr>
            <p:txBody>
              <a:bodyPr>
                <a:normAutofit fontScale="70000" lnSpcReduction="20000"/>
              </a:bodyPr>
              <a:lstStyle/>
              <a:p>
                <a:r>
                  <a:rPr lang="ja-JP" altLang="en-US" dirty="0"/>
                  <a:t>ワクチン</a:t>
                </a:r>
                <a:r>
                  <a:rPr lang="en-US" altLang="ja-JP" dirty="0"/>
                  <a:t>1</a:t>
                </a:r>
                <a:r>
                  <a:rPr lang="ja-JP" altLang="en-US" dirty="0"/>
                  <a:t>個当たり、補助金</a:t>
                </a:r>
                <a14:m>
                  <m:oMath xmlns:m="http://schemas.openxmlformats.org/officeDocument/2006/math">
                    <m:r>
                      <a:rPr lang="en-US" altLang="ja-JP" b="0" i="1" smtClean="0">
                        <a:latin typeface="Cambria Math" panose="02040503050406030204" pitchFamily="18" charset="0"/>
                      </a:rPr>
                      <m:t>𝑠</m:t>
                    </m:r>
                  </m:oMath>
                </a14:m>
                <a:r>
                  <a:rPr kumimoji="1" lang="ja-JP" altLang="en-US" dirty="0"/>
                  <a:t>を</a:t>
                </a:r>
                <a:r>
                  <a:rPr lang="ja-JP" altLang="en-US" dirty="0"/>
                  <a:t>無期限に出してくれる場合を考える。このとき</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𝐹</m:t>
                    </m:r>
                    <m:r>
                      <a:rPr kumimoji="1" lang="en-US" altLang="ja-JP" b="0" i="1" smtClean="0">
                        <a:latin typeface="Cambria Math" panose="02040503050406030204" pitchFamily="18" charset="0"/>
                      </a:rPr>
                      <m:t>≥</m:t>
                    </m:r>
                    <m:nary>
                      <m:naryPr>
                        <m:ctrlPr>
                          <a:rPr kumimoji="1" lang="en-US" altLang="ja-JP" b="0" i="1" smtClean="0">
                            <a:latin typeface="Cambria Math" panose="02040503050406030204" pitchFamily="18" charset="0"/>
                          </a:rPr>
                        </m:ctrlPr>
                      </m:naryPr>
                      <m:sub>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𝑇</m:t>
                        </m:r>
                        <m:r>
                          <a:rPr kumimoji="1" lang="en-US" altLang="ja-JP" b="0" i="1" smtClean="0">
                            <a:latin typeface="Cambria Math" panose="02040503050406030204" pitchFamily="18" charset="0"/>
                          </a:rPr>
                          <m:t>=∞</m:t>
                        </m:r>
                      </m:sup>
                      <m:e>
                        <m:r>
                          <a:rPr kumimoji="1" lang="en-US" altLang="ja-JP" b="0" i="1" smtClean="0">
                            <a:latin typeface="Cambria Math" panose="02040503050406030204" pitchFamily="18" charset="0"/>
                          </a:rPr>
                          <m:t>𝑠𝑄</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𝑒</m:t>
                            </m:r>
                          </m:e>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𝑟𝑡</m:t>
                            </m:r>
                          </m:sup>
                        </m:sSup>
                      </m:e>
                    </m:nary>
                    <m:r>
                      <a:rPr kumimoji="1" lang="en-US" altLang="ja-JP" b="0" i="1" smtClean="0">
                        <a:latin typeface="Cambria Math" panose="02040503050406030204" pitchFamily="18" charset="0"/>
                      </a:rPr>
                      <m:t>𝑑𝑡</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𝑠𝑄</m:t>
                        </m:r>
                      </m:num>
                      <m:den>
                        <m:r>
                          <a:rPr kumimoji="1" lang="en-US" altLang="ja-JP" b="0" i="1" smtClean="0">
                            <a:latin typeface="Cambria Math" panose="02040503050406030204" pitchFamily="18" charset="0"/>
                          </a:rPr>
                          <m:t>𝑟</m:t>
                        </m:r>
                      </m:den>
                    </m:f>
                  </m:oMath>
                </a14:m>
                <a:endParaRPr kumimoji="1" lang="en-US" altLang="ja-JP" dirty="0"/>
              </a:p>
              <a:p>
                <a:r>
                  <a:rPr lang="ja-JP" altLang="en-US" dirty="0"/>
                  <a:t>である。また、</a:t>
                </a:r>
                <a:r>
                  <a:rPr kumimoji="1" lang="ja-JP" altLang="en-US" dirty="0"/>
                  <a:t>このとき、企業の予想する効用は</a:t>
                </a:r>
                <a:endParaRPr kumimoji="1" lang="en-US" altLang="ja-JP" dirty="0"/>
              </a:p>
              <a:p>
                <a:pPr lvl="1"/>
                <a14:m>
                  <m:oMath xmlns:m="http://schemas.openxmlformats.org/officeDocument/2006/math">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𝛽</m:t>
                        </m:r>
                      </m:num>
                      <m:den>
                        <m:r>
                          <a:rPr lang="en-US" altLang="ja-JP" b="0" i="1" smtClean="0">
                            <a:latin typeface="Cambria Math" panose="02040503050406030204" pitchFamily="18" charset="0"/>
                          </a:rPr>
                          <m:t>𝑟</m:t>
                        </m:r>
                      </m:den>
                    </m:f>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𝐵</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𝑄</m:t>
                            </m:r>
                          </m:e>
                        </m:d>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𝑐</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𝜅</m:t>
                                </m:r>
                              </m:num>
                              <m:den>
                                <m:r>
                                  <a:rPr lang="en-US" altLang="ja-JP" b="0" i="1" smtClean="0">
                                    <a:latin typeface="Cambria Math" panose="02040503050406030204" pitchFamily="18" charset="0"/>
                                  </a:rPr>
                                  <m:t>𝛽</m:t>
                                </m:r>
                              </m:den>
                            </m:f>
                          </m:e>
                        </m:d>
                        <m:r>
                          <a:rPr lang="en-US" altLang="ja-JP" b="0" i="1" smtClean="0">
                            <a:latin typeface="Cambria Math" panose="02040503050406030204" pitchFamily="18" charset="0"/>
                          </a:rPr>
                          <m:t>𝑄</m:t>
                        </m:r>
                      </m:e>
                    </m:d>
                    <m:r>
                      <a:rPr lang="en-US" altLang="ja-JP" b="0" i="1" smtClean="0">
                        <a:solidFill>
                          <a:srgbClr val="FF0000"/>
                        </a:solidFill>
                        <a:latin typeface="Cambria Math" panose="02040503050406030204" pitchFamily="18" charset="0"/>
                      </a:rPr>
                      <m:t>+</m:t>
                    </m:r>
                    <m:f>
                      <m:fPr>
                        <m:ctrlPr>
                          <a:rPr lang="en-US" altLang="ja-JP" b="0" i="1" smtClean="0">
                            <a:solidFill>
                              <a:srgbClr val="FF0000"/>
                            </a:solidFill>
                            <a:latin typeface="Cambria Math" panose="02040503050406030204" pitchFamily="18" charset="0"/>
                          </a:rPr>
                        </m:ctrlPr>
                      </m:fPr>
                      <m:num>
                        <m:r>
                          <a:rPr lang="en-US" altLang="ja-JP" b="0" i="1" smtClean="0">
                            <a:solidFill>
                              <a:srgbClr val="FF0000"/>
                            </a:solidFill>
                            <a:latin typeface="Cambria Math" panose="02040503050406030204" pitchFamily="18" charset="0"/>
                          </a:rPr>
                          <m:t>𝛽</m:t>
                        </m:r>
                        <m:r>
                          <a:rPr lang="en-US" altLang="ja-JP" b="0" i="1" smtClean="0">
                            <a:solidFill>
                              <a:srgbClr val="FF0000"/>
                            </a:solidFill>
                            <a:latin typeface="Cambria Math" panose="02040503050406030204" pitchFamily="18" charset="0"/>
                          </a:rPr>
                          <m:t>𝑠𝑄</m:t>
                        </m:r>
                      </m:num>
                      <m:den>
                        <m:r>
                          <a:rPr lang="en-US" altLang="ja-JP" b="0" i="1" smtClean="0">
                            <a:solidFill>
                              <a:srgbClr val="FF0000"/>
                            </a:solidFill>
                            <a:latin typeface="Cambria Math" panose="02040503050406030204" pitchFamily="18" charset="0"/>
                          </a:rPr>
                          <m:t>𝑟</m:t>
                        </m:r>
                      </m:den>
                    </m:f>
                  </m:oMath>
                </a14:m>
                <a:endParaRPr kumimoji="1" lang="en-US" altLang="ja-JP" dirty="0"/>
              </a:p>
              <a:p>
                <a:r>
                  <a:rPr lang="ja-JP" altLang="en-US" dirty="0"/>
                  <a:t>となる。これを</a:t>
                </a:r>
                <a14:m>
                  <m:oMath xmlns:m="http://schemas.openxmlformats.org/officeDocument/2006/math">
                    <m:r>
                      <a:rPr lang="en-US" altLang="ja-JP" b="0" i="1" smtClean="0">
                        <a:latin typeface="Cambria Math" panose="02040503050406030204" pitchFamily="18" charset="0"/>
                      </a:rPr>
                      <m:t>𝑄</m:t>
                    </m:r>
                  </m:oMath>
                </a14:m>
                <a:r>
                  <a:rPr kumimoji="1" lang="ja-JP" altLang="en-US" dirty="0"/>
                  <a:t>で微分して</a:t>
                </a:r>
                <a:endParaRPr kumimoji="1" lang="en-US" altLang="ja-JP" dirty="0"/>
              </a:p>
              <a:p>
                <a:pPr lvl="1"/>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𝐵</m:t>
                        </m:r>
                      </m:e>
                      <m:sup>
                        <m:r>
                          <a:rPr kumimoji="1" lang="en-US" altLang="ja-JP" b="0" i="1" smtClean="0">
                            <a:latin typeface="Cambria Math" panose="02040503050406030204" pitchFamily="18" charset="0"/>
                          </a:rPr>
                          <m:t>′</m:t>
                        </m:r>
                      </m:sup>
                    </m:s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𝑄</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𝜅</m:t>
                            </m:r>
                          </m:num>
                          <m:den>
                            <m:r>
                              <a:rPr kumimoji="1" lang="en-US" altLang="ja-JP" b="0" i="1" smtClean="0">
                                <a:latin typeface="Cambria Math" panose="02040503050406030204" pitchFamily="18" charset="0"/>
                              </a:rPr>
                              <m:t>𝛽</m:t>
                            </m:r>
                          </m:den>
                        </m:f>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=0</m:t>
                    </m:r>
                  </m:oMath>
                </a14:m>
                <a:endParaRPr kumimoji="1" lang="en-US" altLang="ja-JP" dirty="0"/>
              </a:p>
              <a:p>
                <a:r>
                  <a:rPr lang="ja-JP" altLang="en-US" dirty="0"/>
                  <a:t>を満たす</a:t>
                </a:r>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oMath>
                </a14:m>
                <a:r>
                  <a:rPr kumimoji="1" lang="ja-JP" altLang="en-US" dirty="0"/>
                  <a:t>を企業は供給する。</a:t>
                </a:r>
                <a:r>
                  <a:rPr lang="ja-JP" altLang="en-US" dirty="0"/>
                  <a:t>ドナーはこの</a:t>
                </a:r>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oMath>
                </a14:m>
                <a:r>
                  <a:rPr kumimoji="1" lang="ja-JP" altLang="en-US" dirty="0"/>
                  <a:t>を予想して、効用は</a:t>
                </a:r>
                <a:endParaRPr kumimoji="1" lang="en-US" altLang="ja-JP" dirty="0"/>
              </a:p>
              <a:p>
                <a:pPr lvl="1"/>
                <a14:m>
                  <m:oMath xmlns:m="http://schemas.openxmlformats.org/officeDocument/2006/math">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r>
                          <a:rPr lang="en-US" altLang="ja-JP" b="0" i="1" smtClean="0">
                            <a:latin typeface="Cambria Math" panose="02040503050406030204" pitchFamily="18" charset="0"/>
                          </a:rPr>
                          <m:t>𝛽</m:t>
                        </m:r>
                      </m:num>
                      <m:den>
                        <m:r>
                          <a:rPr lang="en-US" altLang="ja-JP" b="0" i="1" smtClean="0">
                            <a:latin typeface="Cambria Math" panose="02040503050406030204" pitchFamily="18" charset="0"/>
                          </a:rPr>
                          <m:t>𝑟</m:t>
                        </m:r>
                      </m:den>
                    </m:f>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𝐵</m:t>
                        </m:r>
                        <m:d>
                          <m:dPr>
                            <m:ctrlPr>
                              <a:rPr lang="en-US" altLang="ja-JP" b="0" i="1" smtClean="0">
                                <a:latin typeface="Cambria Math" panose="02040503050406030204" pitchFamily="18" charset="0"/>
                              </a:rPr>
                            </m:ctrlPr>
                          </m:dPr>
                          <m:e>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e>
                        </m:d>
                        <m:r>
                          <a:rPr lang="en-US" altLang="ja-JP" b="0" i="1" smtClean="0">
                            <a:latin typeface="Cambria Math" panose="02040503050406030204" pitchFamily="18" charset="0"/>
                          </a:rPr>
                          <m:t>−</m:t>
                        </m:r>
                        <m:r>
                          <a:rPr lang="en-US" altLang="ja-JP" b="0" i="1" smtClean="0">
                            <a:latin typeface="Cambria Math" panose="02040503050406030204" pitchFamily="18" charset="0"/>
                          </a:rPr>
                          <m:t>𝑐</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e>
                    </m:d>
                    <m:r>
                      <a:rPr lang="en-US" altLang="ja-JP" b="0" i="1" smtClean="0">
                        <a:solidFill>
                          <a:srgbClr val="FF0000"/>
                        </a:solidFill>
                        <a:latin typeface="Cambria Math" panose="02040503050406030204" pitchFamily="18" charset="0"/>
                      </a:rPr>
                      <m:t>+</m:t>
                    </m:r>
                    <m:d>
                      <m:dPr>
                        <m:ctrlPr>
                          <a:rPr lang="en-US" altLang="ja-JP" b="0" i="1" smtClean="0">
                            <a:solidFill>
                              <a:srgbClr val="FF0000"/>
                            </a:solidFill>
                            <a:latin typeface="Cambria Math" panose="02040503050406030204" pitchFamily="18" charset="0"/>
                          </a:rPr>
                        </m:ctrlPr>
                      </m:dPr>
                      <m:e>
                        <m:r>
                          <a:rPr lang="en-US" altLang="ja-JP" b="0" i="1" smtClean="0">
                            <a:solidFill>
                              <a:srgbClr val="FF0000"/>
                            </a:solidFill>
                            <a:latin typeface="Cambria Math" panose="02040503050406030204" pitchFamily="18" charset="0"/>
                          </a:rPr>
                          <m:t>1−</m:t>
                        </m:r>
                        <m:r>
                          <a:rPr lang="en-US" altLang="ja-JP" b="0" i="1" smtClean="0">
                            <a:solidFill>
                              <a:srgbClr val="FF0000"/>
                            </a:solidFill>
                            <a:latin typeface="Cambria Math" panose="02040503050406030204" pitchFamily="18" charset="0"/>
                          </a:rPr>
                          <m:t>𝛽</m:t>
                        </m:r>
                      </m:e>
                    </m:d>
                    <m:f>
                      <m:fPr>
                        <m:ctrlPr>
                          <a:rPr lang="en-US" altLang="ja-JP" b="0" i="1" smtClean="0">
                            <a:solidFill>
                              <a:srgbClr val="FF0000"/>
                            </a:solidFill>
                            <a:latin typeface="Cambria Math" panose="02040503050406030204" pitchFamily="18" charset="0"/>
                          </a:rPr>
                        </m:ctrlPr>
                      </m:fPr>
                      <m:num>
                        <m:r>
                          <a:rPr lang="en-US" altLang="ja-JP" b="0" i="1" smtClean="0">
                            <a:solidFill>
                              <a:srgbClr val="FF0000"/>
                            </a:solidFill>
                            <a:latin typeface="Cambria Math" panose="02040503050406030204" pitchFamily="18" charset="0"/>
                          </a:rPr>
                          <m:t>𝑠</m:t>
                        </m:r>
                        <m:sSup>
                          <m:sSupPr>
                            <m:ctrlPr>
                              <a:rPr lang="en-US" altLang="ja-JP" b="0" i="1" smtClean="0">
                                <a:solidFill>
                                  <a:srgbClr val="FF0000"/>
                                </a:solidFill>
                                <a:latin typeface="Cambria Math" panose="02040503050406030204" pitchFamily="18" charset="0"/>
                              </a:rPr>
                            </m:ctrlPr>
                          </m:sSupPr>
                          <m:e>
                            <m:r>
                              <a:rPr lang="en-US" altLang="ja-JP" b="0" i="1" smtClean="0">
                                <a:solidFill>
                                  <a:srgbClr val="FF0000"/>
                                </a:solidFill>
                                <a:latin typeface="Cambria Math" panose="02040503050406030204" pitchFamily="18" charset="0"/>
                              </a:rPr>
                              <m:t>𝑄</m:t>
                            </m:r>
                          </m:e>
                          <m:sup>
                            <m:r>
                              <a:rPr lang="en-US" altLang="ja-JP" b="0" i="1" smtClean="0">
                                <a:solidFill>
                                  <a:srgbClr val="FF0000"/>
                                </a:solidFill>
                                <a:latin typeface="Cambria Math" panose="02040503050406030204" pitchFamily="18" charset="0"/>
                              </a:rPr>
                              <m:t>𝑃𝑆</m:t>
                            </m:r>
                          </m:sup>
                        </m:sSup>
                      </m:num>
                      <m:den>
                        <m:r>
                          <a:rPr lang="en-US" altLang="ja-JP" b="0" i="1" smtClean="0">
                            <a:solidFill>
                              <a:srgbClr val="FF0000"/>
                            </a:solidFill>
                            <a:latin typeface="Cambria Math" panose="02040503050406030204" pitchFamily="18" charset="0"/>
                          </a:rPr>
                          <m:t>𝑟</m:t>
                        </m:r>
                      </m:den>
                    </m:f>
                    <m:r>
                      <a:rPr lang="en-US" altLang="ja-JP" b="0" i="1" smtClean="0">
                        <a:solidFill>
                          <a:srgbClr val="FF0000"/>
                        </a:solidFill>
                        <a:latin typeface="Cambria Math" panose="02040503050406030204" pitchFamily="18" charset="0"/>
                      </a:rPr>
                      <m:t>−</m:t>
                    </m:r>
                    <m:r>
                      <a:rPr lang="en-US" altLang="ja-JP" b="0" i="1" smtClean="0">
                        <a:solidFill>
                          <a:srgbClr val="FF0000"/>
                        </a:solidFill>
                        <a:latin typeface="Cambria Math" panose="02040503050406030204" pitchFamily="18" charset="0"/>
                      </a:rPr>
                      <m:t>𝐹</m:t>
                    </m:r>
                  </m:oMath>
                </a14:m>
                <a:endParaRPr kumimoji="1" lang="en-US" altLang="ja-JP" dirty="0"/>
              </a:p>
              <a:p>
                <a:pPr lvl="1"/>
                <a14:m>
                  <m:oMath xmlns:m="http://schemas.openxmlformats.org/officeDocument/2006/math">
                    <m:r>
                      <a:rPr kumimoji="1" lang="en-US" altLang="ja-JP" b="0" i="1" smtClean="0">
                        <a:latin typeface="Cambria Math" panose="02040503050406030204" pitchFamily="18" charset="0"/>
                      </a:rPr>
                      <m:t>𝐹</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𝑠</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𝑃𝑆</m:t>
                            </m:r>
                          </m:sup>
                        </m:sSup>
                      </m:num>
                      <m:den>
                        <m:r>
                          <a:rPr kumimoji="1" lang="en-US" altLang="ja-JP" b="0" i="1" smtClean="0">
                            <a:latin typeface="Cambria Math" panose="02040503050406030204" pitchFamily="18" charset="0"/>
                          </a:rPr>
                          <m:t>𝑟</m:t>
                        </m:r>
                      </m:den>
                    </m:f>
                  </m:oMath>
                </a14:m>
                <a:endParaRPr kumimoji="1" lang="en-US" altLang="ja-JP" dirty="0"/>
              </a:p>
              <a:p>
                <a:r>
                  <a:rPr lang="ja-JP" altLang="en-US" dirty="0"/>
                  <a:t>となり、これを最大化するように</a:t>
                </a:r>
                <a14:m>
                  <m:oMath xmlns:m="http://schemas.openxmlformats.org/officeDocument/2006/math">
                    <m:r>
                      <a:rPr lang="en-US" altLang="ja-JP" b="0" i="1" smtClean="0">
                        <a:latin typeface="Cambria Math" panose="02040503050406030204" pitchFamily="18" charset="0"/>
                      </a:rPr>
                      <m:t>𝑠</m:t>
                    </m:r>
                    <m:r>
                      <a:rPr lang="en-US" altLang="ja-JP" b="0" i="1" smtClean="0">
                        <a:latin typeface="Cambria Math" panose="02040503050406030204" pitchFamily="18" charset="0"/>
                      </a:rPr>
                      <m:t>,</m:t>
                    </m:r>
                    <m:r>
                      <a:rPr lang="en-US" altLang="ja-JP" b="0" i="1" smtClean="0">
                        <a:latin typeface="Cambria Math" panose="02040503050406030204" pitchFamily="18" charset="0"/>
                      </a:rPr>
                      <m:t>𝐹</m:t>
                    </m:r>
                  </m:oMath>
                </a14:m>
                <a:r>
                  <a:rPr kumimoji="1" lang="ja-JP" altLang="en-US" dirty="0"/>
                  <a:t>を決める。</a:t>
                </a:r>
                <a:endParaRPr kumimoji="1" lang="en-US" altLang="ja-JP" dirty="0"/>
              </a:p>
              <a:p>
                <a:r>
                  <a:rPr lang="ja-JP" altLang="en-US" dirty="0"/>
                  <a:t>最後の式に関しては、</a:t>
                </a:r>
                <a14:m>
                  <m:oMath xmlns:m="http://schemas.openxmlformats.org/officeDocument/2006/math">
                    <m:r>
                      <a:rPr lang="en-US" altLang="ja-JP" b="0" i="1" smtClean="0">
                        <a:latin typeface="Cambria Math" panose="02040503050406030204" pitchFamily="18" charset="0"/>
                      </a:rPr>
                      <m:t>𝐹</m:t>
                    </m:r>
                  </m:oMath>
                </a14:m>
                <a:r>
                  <a:rPr kumimoji="1" lang="ja-JP" altLang="en-US" dirty="0"/>
                  <a:t>は小さいほうがよいので、</a:t>
                </a: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𝐹</m:t>
                        </m:r>
                      </m:e>
                      <m:sup>
                        <m:r>
                          <a:rPr kumimoji="1" lang="en-US" altLang="ja-JP" b="0" i="1" smtClean="0">
                            <a:latin typeface="Cambria Math" panose="02040503050406030204" pitchFamily="18" charset="0"/>
                          </a:rPr>
                          <m:t>𝑃𝑆</m:t>
                        </m:r>
                      </m:sup>
                    </m:sSup>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𝑠</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𝑃𝑆</m:t>
                            </m:r>
                          </m:sup>
                        </m:sSup>
                      </m:num>
                      <m:den>
                        <m:r>
                          <a:rPr kumimoji="1" lang="en-US" altLang="ja-JP" b="0" i="1" smtClean="0">
                            <a:latin typeface="Cambria Math" panose="02040503050406030204" pitchFamily="18" charset="0"/>
                          </a:rPr>
                          <m:t>𝑟</m:t>
                        </m:r>
                      </m:den>
                    </m:f>
                  </m:oMath>
                </a14:m>
                <a:r>
                  <a:rPr kumimoji="1" lang="ja-JP" altLang="en-US" dirty="0"/>
                  <a:t>となる。</a:t>
                </a:r>
                <a:endParaRPr kumimoji="1" lang="en-US" altLang="ja-JP" dirty="0"/>
              </a:p>
              <a:p>
                <a:pPr lvl="1"/>
                <a:r>
                  <a:rPr kumimoji="1" lang="en-US" altLang="ja-JP" dirty="0"/>
                  <a:t>※</a:t>
                </a:r>
                <a:r>
                  <a:rPr kumimoji="1" lang="ja-JP" altLang="en-US" dirty="0"/>
                  <a:t>すると、ドナーの効用関数は</a:t>
                </a:r>
                <a14:m>
                  <m:oMath xmlns:m="http://schemas.openxmlformats.org/officeDocument/2006/math">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r>
                          <a:rPr lang="en-US" altLang="ja-JP" b="0" i="1" smtClean="0">
                            <a:latin typeface="Cambria Math" panose="02040503050406030204" pitchFamily="18" charset="0"/>
                          </a:rPr>
                          <m:t>𝛽</m:t>
                        </m:r>
                      </m:num>
                      <m:den>
                        <m:r>
                          <a:rPr lang="en-US" altLang="ja-JP" b="0" i="1" smtClean="0">
                            <a:latin typeface="Cambria Math" panose="02040503050406030204" pitchFamily="18" charset="0"/>
                          </a:rPr>
                          <m:t>𝑟</m:t>
                        </m:r>
                      </m:den>
                    </m:f>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𝐵</m:t>
                        </m:r>
                        <m:d>
                          <m:dPr>
                            <m:ctrlPr>
                              <a:rPr lang="en-US" altLang="ja-JP" b="0" i="1" smtClean="0">
                                <a:latin typeface="Cambria Math" panose="02040503050406030204" pitchFamily="18" charset="0"/>
                              </a:rPr>
                            </m:ctrlPr>
                          </m:dPr>
                          <m:e>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e>
                        </m:d>
                        <m:r>
                          <a:rPr lang="en-US" altLang="ja-JP" b="0" i="1" smtClean="0">
                            <a:latin typeface="Cambria Math" panose="02040503050406030204" pitchFamily="18" charset="0"/>
                          </a:rPr>
                          <m:t>−</m:t>
                        </m:r>
                        <m:r>
                          <a:rPr lang="en-US" altLang="ja-JP" b="0" i="1" smtClean="0">
                            <a:latin typeface="Cambria Math" panose="02040503050406030204" pitchFamily="18" charset="0"/>
                          </a:rPr>
                          <m:t>𝑐</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e>
                    </m:d>
                    <m:r>
                      <a:rPr lang="en-US" altLang="ja-JP" b="0" i="1" smtClean="0">
                        <a:latin typeface="Cambria Math" panose="02040503050406030204" pitchFamily="18" charset="0"/>
                      </a:rPr>
                      <m:t>−</m:t>
                    </m:r>
                    <m:r>
                      <a:rPr lang="en-US" altLang="ja-JP" b="0" i="1" smtClean="0">
                        <a:latin typeface="Cambria Math" panose="02040503050406030204" pitchFamily="18" charset="0"/>
                      </a:rPr>
                      <m:t>𝛽</m:t>
                    </m:r>
                    <m:sSup>
                      <m:sSupPr>
                        <m:ctrlPr>
                          <a:rPr lang="en-US" altLang="ja-JP" b="0" i="1" smtClean="0">
                            <a:solidFill>
                              <a:srgbClr val="FF0000"/>
                            </a:solidFill>
                            <a:latin typeface="Cambria Math" panose="02040503050406030204" pitchFamily="18" charset="0"/>
                          </a:rPr>
                        </m:ctrlPr>
                      </m:sSupPr>
                      <m:e>
                        <m:r>
                          <a:rPr lang="en-US" altLang="ja-JP" b="0" i="1" smtClean="0">
                            <a:solidFill>
                              <a:srgbClr val="FF0000"/>
                            </a:solidFill>
                            <a:latin typeface="Cambria Math" panose="02040503050406030204" pitchFamily="18" charset="0"/>
                          </a:rPr>
                          <m:t>𝐹</m:t>
                        </m:r>
                      </m:e>
                      <m:sup>
                        <m:r>
                          <a:rPr lang="en-US" altLang="ja-JP" b="0" i="1" smtClean="0">
                            <a:solidFill>
                              <a:srgbClr val="FF0000"/>
                            </a:solidFill>
                            <a:latin typeface="Cambria Math" panose="02040503050406030204" pitchFamily="18" charset="0"/>
                          </a:rPr>
                          <m:t>𝑃𝑆</m:t>
                        </m:r>
                      </m:sup>
                    </m:sSup>
                  </m:oMath>
                </a14:m>
                <a:r>
                  <a:rPr kumimoji="1" lang="ja-JP" altLang="en-US" dirty="0"/>
                  <a:t>となる。</a:t>
                </a:r>
                <a:endParaRPr kumimoji="1" lang="en-US" altLang="ja-JP" dirty="0"/>
              </a:p>
              <a:p>
                <a:pPr lvl="1"/>
                <a:endParaRPr kumimoji="1" lang="en-US" altLang="ja-JP" dirty="0"/>
              </a:p>
              <a:p>
                <a:endParaRPr kumimoji="1" lang="ja-JP" altLang="en-US" dirty="0"/>
              </a:p>
            </p:txBody>
          </p:sp>
        </mc:Choice>
        <mc:Fallback>
          <p:sp>
            <p:nvSpPr>
              <p:cNvPr id="3" name="コンテンツ プレースホルダー 2">
                <a:extLst>
                  <a:ext uri="{FF2B5EF4-FFF2-40B4-BE49-F238E27FC236}">
                    <a16:creationId xmlns:a16="http://schemas.microsoft.com/office/drawing/2014/main" id="{89E76D71-09F7-87BB-4EA1-87330A0591DF}"/>
                  </a:ext>
                </a:extLst>
              </p:cNvPr>
              <p:cNvSpPr>
                <a:spLocks noGrp="1" noRot="1" noChangeAspect="1" noMove="1" noResize="1" noEditPoints="1" noAdjustHandles="1" noChangeArrowheads="1" noChangeShapeType="1" noTextEdit="1"/>
              </p:cNvSpPr>
              <p:nvPr>
                <p:ph idx="1"/>
              </p:nvPr>
            </p:nvSpPr>
            <p:spPr>
              <a:xfrm>
                <a:off x="838200" y="1825625"/>
                <a:ext cx="11103708" cy="4817452"/>
              </a:xfrm>
              <a:blipFill>
                <a:blip r:embed="rId2"/>
                <a:stretch>
                  <a:fillRect l="-494" t="-417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20673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698E6EB9-A8F3-E014-05E3-5667EDA7700A}"/>
                  </a:ext>
                </a:extLst>
              </p:cNvPr>
              <p:cNvSpPr>
                <a:spLocks noGrp="1"/>
              </p:cNvSpPr>
              <p:nvPr>
                <p:ph type="title"/>
              </p:nvPr>
            </p:nvSpPr>
            <p:spPr/>
            <p:txBody>
              <a:bodyPr/>
              <a:lstStyle/>
              <a:p>
                <a:r>
                  <a:rPr kumimoji="1" lang="en-US" altLang="ja-JP" dirty="0"/>
                  <a:t>AMC</a:t>
                </a:r>
                <a:r>
                  <a:rPr kumimoji="1" lang="ja-JP" altLang="en-US" dirty="0"/>
                  <a:t>② </a:t>
                </a:r>
                <a:r>
                  <a:rPr kumimoji="1" lang="en-US" altLang="ja-JP" dirty="0"/>
                  <a:t>: </a:t>
                </a:r>
                <a:r>
                  <a:rPr kumimoji="1" lang="ja-JP" altLang="en-US" dirty="0"/>
                  <a:t>ファンドサイズが</a:t>
                </a:r>
                <a14:m>
                  <m:oMath xmlns:m="http://schemas.openxmlformats.org/officeDocument/2006/math">
                    <m:r>
                      <a:rPr kumimoji="1" lang="en-US" altLang="ja-JP" b="0" i="1" smtClean="0">
                        <a:latin typeface="Cambria Math" panose="02040503050406030204" pitchFamily="18" charset="0"/>
                      </a:rPr>
                      <m:t>𝑄</m:t>
                    </m:r>
                  </m:oMath>
                </a14:m>
                <a:r>
                  <a:rPr kumimoji="1" lang="ja-JP" altLang="en-US" dirty="0"/>
                  <a:t>に依存</a:t>
                </a:r>
              </a:p>
            </p:txBody>
          </p:sp>
        </mc:Choice>
        <mc:Fallback xmlns="">
          <p:sp>
            <p:nvSpPr>
              <p:cNvPr id="2" name="タイトル 1">
                <a:extLst>
                  <a:ext uri="{FF2B5EF4-FFF2-40B4-BE49-F238E27FC236}">
                    <a16:creationId xmlns:a16="http://schemas.microsoft.com/office/drawing/2014/main" id="{698E6EB9-A8F3-E014-05E3-5667EDA7700A}"/>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89E76D71-09F7-87BB-4EA1-87330A0591DF}"/>
                  </a:ext>
                </a:extLst>
              </p:cNvPr>
              <p:cNvSpPr>
                <a:spLocks noGrp="1"/>
              </p:cNvSpPr>
              <p:nvPr>
                <p:ph idx="1"/>
              </p:nvPr>
            </p:nvSpPr>
            <p:spPr/>
            <p:txBody>
              <a:bodyPr>
                <a:normAutofit lnSpcReduction="10000"/>
              </a:bodyPr>
              <a:lstStyle/>
              <a:p>
                <a14:m>
                  <m:oMath xmlns:m="http://schemas.openxmlformats.org/officeDocument/2006/math">
                    <m:r>
                      <a:rPr lang="en-US" altLang="ja-JP" i="1" smtClean="0">
                        <a:latin typeface="Cambria Math" panose="02040503050406030204" pitchFamily="18" charset="0"/>
                      </a:rPr>
                      <m:t>𝑠</m:t>
                    </m:r>
                    <m:r>
                      <a:rPr lang="en-US" altLang="ja-JP" i="1" smtClean="0">
                        <a:latin typeface="Cambria Math" panose="02040503050406030204" pitchFamily="18" charset="0"/>
                      </a:rPr>
                      <m:t>,</m:t>
                    </m:r>
                    <m:r>
                      <a:rPr lang="en-US" altLang="ja-JP" i="1" smtClean="0">
                        <a:latin typeface="Cambria Math" panose="02040503050406030204" pitchFamily="18" charset="0"/>
                      </a:rPr>
                      <m:t>𝑄</m:t>
                    </m:r>
                  </m:oMath>
                </a14:m>
                <a:r>
                  <a:rPr lang="ja-JP" altLang="en-US" dirty="0"/>
                  <a:t>は</a:t>
                </a:r>
                <a:r>
                  <a:rPr lang="en-US" altLang="ja-JP" dirty="0"/>
                  <a:t>1:1</a:t>
                </a:r>
                <a:r>
                  <a:rPr lang="ja-JP" altLang="en-US" dirty="0"/>
                  <a:t>に対応するので、</a:t>
                </a:r>
                <a14:m>
                  <m:oMath xmlns:m="http://schemas.openxmlformats.org/officeDocument/2006/math">
                    <m:r>
                      <a:rPr lang="en-US" altLang="ja-JP" i="1">
                        <a:latin typeface="Cambria Math" panose="02040503050406030204" pitchFamily="18" charset="0"/>
                      </a:rPr>
                      <m:t>𝑄</m:t>
                    </m:r>
                  </m:oMath>
                </a14:m>
                <a:r>
                  <a:rPr lang="ja-JP" altLang="en-US" dirty="0"/>
                  <a:t>で考えると</a:t>
                </a:r>
                <a:endParaRPr lang="en-US" altLang="ja-JP" dirty="0"/>
              </a:p>
              <a:p>
                <a:pPr lvl="1"/>
                <a14:m>
                  <m:oMath xmlns:m="http://schemas.openxmlformats.org/officeDocument/2006/math">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𝑟</m:t>
                        </m:r>
                      </m:den>
                    </m:f>
                    <m:d>
                      <m:dPr>
                        <m:begChr m:val="{"/>
                        <m:endChr m:val="}"/>
                        <m:ctrlPr>
                          <a:rPr lang="en-US" altLang="ja-JP" i="1">
                            <a:latin typeface="Cambria Math" panose="02040503050406030204" pitchFamily="18" charset="0"/>
                          </a:rPr>
                        </m:ctrlPr>
                      </m:dPr>
                      <m:e>
                        <m:d>
                          <m:dPr>
                            <m:ctrlPr>
                              <a:rPr lang="en-US" altLang="ja-JP" i="1">
                                <a:latin typeface="Cambria Math" panose="02040503050406030204" pitchFamily="18" charset="0"/>
                              </a:rPr>
                            </m:ctrlPr>
                          </m:dPr>
                          <m:e>
                            <m:r>
                              <a:rPr lang="en-US" altLang="ja-JP" i="1">
                                <a:latin typeface="Cambria Math" panose="02040503050406030204" pitchFamily="18" charset="0"/>
                              </a:rPr>
                              <m:t>1−</m:t>
                            </m:r>
                            <m:r>
                              <a:rPr lang="en-US" altLang="ja-JP" i="1">
                                <a:latin typeface="Cambria Math" panose="02040503050406030204" pitchFamily="18" charset="0"/>
                              </a:rPr>
                              <m:t>𝛽</m:t>
                            </m:r>
                          </m:e>
                        </m:d>
                        <m:r>
                          <a:rPr lang="en-US" altLang="ja-JP" i="1">
                            <a:latin typeface="Cambria Math" panose="02040503050406030204" pitchFamily="18" charset="0"/>
                          </a:rPr>
                          <m:t>𝐵</m:t>
                        </m:r>
                        <m:d>
                          <m:dPr>
                            <m:ctrlPr>
                              <a:rPr lang="en-US" altLang="ja-JP" i="1">
                                <a:latin typeface="Cambria Math" panose="02040503050406030204" pitchFamily="18" charset="0"/>
                              </a:rPr>
                            </m:ctrlPr>
                          </m:dPr>
                          <m:e>
                            <m:r>
                              <a:rPr lang="en-US" altLang="ja-JP" i="1">
                                <a:latin typeface="Cambria Math" panose="02040503050406030204" pitchFamily="18" charset="0"/>
                              </a:rPr>
                              <m:t>𝑄</m:t>
                            </m:r>
                          </m:e>
                        </m:d>
                        <m:r>
                          <a:rPr lang="en-US" altLang="ja-JP" i="1">
                            <a:latin typeface="Cambria Math" panose="02040503050406030204" pitchFamily="18" charset="0"/>
                          </a:rPr>
                          <m:t>+</m:t>
                        </m:r>
                        <m:r>
                          <a:rPr lang="en-US" altLang="ja-JP" i="1">
                            <a:latin typeface="Cambria Math" panose="02040503050406030204" pitchFamily="18" charset="0"/>
                          </a:rPr>
                          <m:t>𝛽</m:t>
                        </m:r>
                        <m:r>
                          <a:rPr lang="en-US" altLang="ja-JP" i="1">
                            <a:latin typeface="Cambria Math" panose="02040503050406030204" pitchFamily="18" charset="0"/>
                          </a:rPr>
                          <m:t>𝑄𝐵</m:t>
                        </m:r>
                        <m:r>
                          <a:rPr lang="en-US" altLang="ja-JP" b="0" i="1" smtClean="0">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𝑄</m:t>
                            </m:r>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𝑐</m:t>
                            </m:r>
                            <m:r>
                              <a:rPr lang="en-US" altLang="ja-JP" i="1">
                                <a:latin typeface="Cambria Math" panose="02040503050406030204" pitchFamily="18" charset="0"/>
                              </a:rPr>
                              <m:t>+</m:t>
                            </m:r>
                            <m:r>
                              <a:rPr lang="en-US" altLang="ja-JP" i="1">
                                <a:latin typeface="Cambria Math" panose="02040503050406030204" pitchFamily="18" charset="0"/>
                              </a:rPr>
                              <m:t>𝜅</m:t>
                            </m:r>
                          </m:e>
                        </m:d>
                        <m:r>
                          <a:rPr lang="en-US" altLang="ja-JP" i="1">
                            <a:latin typeface="Cambria Math" panose="02040503050406030204" pitchFamily="18" charset="0"/>
                          </a:rPr>
                          <m:t>𝑄</m:t>
                        </m:r>
                      </m:e>
                    </m:d>
                  </m:oMath>
                </a14:m>
                <a:r>
                  <a:rPr lang="en-US" altLang="ja-JP" dirty="0"/>
                  <a:t> </a:t>
                </a:r>
              </a:p>
              <a:p>
                <a:r>
                  <a:rPr lang="ja-JP" altLang="en-US" dirty="0"/>
                  <a:t>微分して、最大値を取る</a:t>
                </a:r>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oMath>
                </a14:m>
                <a:r>
                  <a:rPr lang="ja-JP" altLang="en-US" dirty="0"/>
                  <a:t>は</a:t>
                </a:r>
                <a:endParaRPr lang="en-US" altLang="ja-JP" dirty="0"/>
              </a:p>
              <a:p>
                <a:pPr lvl="1"/>
                <a14:m>
                  <m:oMath xmlns:m="http://schemas.openxmlformats.org/officeDocument/2006/math">
                    <m:r>
                      <a:rPr lang="en-US" altLang="ja-JP" b="0" i="1" smtClean="0">
                        <a:latin typeface="Cambria Math" panose="02040503050406030204" pitchFamily="18" charset="0"/>
                      </a:rPr>
                      <m:t>𝐵</m:t>
                    </m:r>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e>
                    </m:d>
                    <m:r>
                      <a:rPr lang="en-US" altLang="ja-JP" b="0" i="1" smtClean="0">
                        <a:latin typeface="Cambria Math" panose="02040503050406030204" pitchFamily="18" charset="0"/>
                      </a:rPr>
                      <m:t>+</m:t>
                    </m:r>
                    <m:r>
                      <a:rPr lang="en-US" altLang="ja-JP" b="0" i="1" smtClean="0">
                        <a:latin typeface="Cambria Math" panose="02040503050406030204" pitchFamily="18" charset="0"/>
                      </a:rPr>
                      <m:t>𝛽</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𝐵</m:t>
                        </m:r>
                      </m:e>
                      <m:sup>
                        <m:r>
                          <a:rPr lang="en-US" altLang="ja-JP" b="0" i="1" smtClean="0">
                            <a:latin typeface="Cambria Math" panose="02040503050406030204" pitchFamily="18" charset="0"/>
                          </a:rPr>
                          <m:t>′′</m:t>
                        </m:r>
                      </m:sup>
                    </m:sSup>
                    <m:d>
                      <m:dPr>
                        <m:ctrlPr>
                          <a:rPr lang="en-US" altLang="ja-JP" b="0" i="1" smtClean="0">
                            <a:latin typeface="Cambria Math" panose="02040503050406030204" pitchFamily="18" charset="0"/>
                          </a:rPr>
                        </m:ctrlPr>
                      </m:dPr>
                      <m:e>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e>
                    </m:d>
                    <m:r>
                      <a:rPr lang="en-US" altLang="ja-JP" b="0" i="1" smtClean="0">
                        <a:latin typeface="Cambria Math" panose="02040503050406030204" pitchFamily="18" charset="0"/>
                      </a:rPr>
                      <m:t>−</m:t>
                    </m:r>
                    <m:r>
                      <a:rPr lang="en-US" altLang="ja-JP" b="0" i="1" smtClean="0">
                        <a:latin typeface="Cambria Math" panose="02040503050406030204" pitchFamily="18" charset="0"/>
                      </a:rPr>
                      <m:t>𝑐</m:t>
                    </m:r>
                    <m:r>
                      <a:rPr lang="en-US" altLang="ja-JP" b="0" i="1" smtClean="0">
                        <a:latin typeface="Cambria Math" panose="02040503050406030204" pitchFamily="18" charset="0"/>
                      </a:rPr>
                      <m:t>−</m:t>
                    </m:r>
                    <m:r>
                      <a:rPr lang="en-US" altLang="ja-JP" b="0" i="1" smtClean="0">
                        <a:latin typeface="Cambria Math" panose="02040503050406030204" pitchFamily="18" charset="0"/>
                      </a:rPr>
                      <m:t>𝜅</m:t>
                    </m:r>
                    <m:r>
                      <a:rPr lang="en-US" altLang="ja-JP" b="0" i="1" smtClean="0">
                        <a:latin typeface="Cambria Math" panose="02040503050406030204" pitchFamily="18" charset="0"/>
                      </a:rPr>
                      <m:t>=0</m:t>
                    </m:r>
                  </m:oMath>
                </a14:m>
                <a:r>
                  <a:rPr lang="en-US" altLang="ja-JP" dirty="0"/>
                  <a:t> (16)</a:t>
                </a:r>
              </a:p>
              <a:p>
                <a:r>
                  <a:rPr lang="ja-JP" altLang="en-US" dirty="0"/>
                  <a:t>したがって</a:t>
                </a:r>
                <a:endParaRPr lang="en-US" altLang="ja-JP" dirty="0"/>
              </a:p>
              <a:p>
                <a:pPr lvl="1"/>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r>
                      <a:rPr lang="en-US" altLang="ja-JP" b="0" i="1" smtClean="0">
                        <a:latin typeface="Cambria Math" panose="02040503050406030204" pitchFamily="18" charset="0"/>
                      </a:rPr>
                      <m:t>=</m:t>
                    </m:r>
                    <m:r>
                      <a:rPr lang="en-US" altLang="ja-JP" b="0" i="1" smtClean="0">
                        <a:latin typeface="Cambria Math" panose="02040503050406030204" pitchFamily="18" charset="0"/>
                      </a:rPr>
                      <m:t>𝐶</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𝑐</m:t>
                        </m:r>
                        <m:r>
                          <a:rPr lang="en-US" altLang="ja-JP" b="0" i="1" smtClean="0">
                            <a:latin typeface="Cambria Math" panose="02040503050406030204" pitchFamily="18" charset="0"/>
                          </a:rPr>
                          <m:t>+</m:t>
                        </m:r>
                        <m:r>
                          <a:rPr lang="en-US" altLang="ja-JP" b="0" i="1" smtClean="0">
                            <a:latin typeface="Cambria Math" panose="02040503050406030204" pitchFamily="18" charset="0"/>
                          </a:rPr>
                          <m:t>𝜅</m:t>
                        </m:r>
                        <m:r>
                          <a:rPr lang="en-US" altLang="ja-JP" b="0" i="1" smtClean="0">
                            <a:latin typeface="Cambria Math" panose="02040503050406030204" pitchFamily="18" charset="0"/>
                          </a:rPr>
                          <m:t>−</m:t>
                        </m:r>
                        <m:r>
                          <a:rPr lang="en-US" altLang="ja-JP" b="0" i="1" smtClean="0">
                            <a:latin typeface="Cambria Math" panose="02040503050406030204" pitchFamily="18" charset="0"/>
                          </a:rPr>
                          <m:t>𝛽</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𝐵</m:t>
                            </m:r>
                            <m:r>
                              <a:rPr lang="en-US" altLang="ja-JP" b="0" i="1" smtClean="0">
                                <a:latin typeface="Cambria Math" panose="02040503050406030204" pitchFamily="18" charset="0"/>
                              </a:rPr>
                              <m:t>′</m:t>
                            </m:r>
                          </m:e>
                          <m:sup>
                            <m:r>
                              <a:rPr lang="en-US" altLang="ja-JP" b="0" i="1" smtClean="0">
                                <a:latin typeface="Cambria Math" panose="02040503050406030204" pitchFamily="18" charset="0"/>
                              </a:rPr>
                              <m:t>′</m:t>
                            </m:r>
                          </m:sup>
                        </m:sSup>
                        <m:d>
                          <m:dPr>
                            <m:ctrlPr>
                              <a:rPr lang="en-US" altLang="ja-JP" b="0" i="1" smtClean="0">
                                <a:latin typeface="Cambria Math" panose="02040503050406030204" pitchFamily="18" charset="0"/>
                              </a:rPr>
                            </m:ctrlPr>
                          </m:dPr>
                          <m:e>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e>
                        </m:d>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e>
                    </m:d>
                    <m:r>
                      <a:rPr lang="en-US" altLang="ja-JP" b="0" i="1" smtClean="0">
                        <a:latin typeface="Cambria Math" panose="02040503050406030204" pitchFamily="18" charset="0"/>
                      </a:rPr>
                      <m:t>&lt;</m:t>
                    </m:r>
                    <m:r>
                      <a:rPr lang="en-US" altLang="ja-JP" b="0" i="1" smtClean="0">
                        <a:latin typeface="Cambria Math" panose="02040503050406030204" pitchFamily="18" charset="0"/>
                      </a:rPr>
                      <m:t>𝐷</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𝑐</m:t>
                        </m:r>
                        <m:r>
                          <a:rPr lang="en-US" altLang="ja-JP" b="0" i="1" smtClean="0">
                            <a:latin typeface="Cambria Math" panose="02040503050406030204" pitchFamily="18" charset="0"/>
                          </a:rPr>
                          <m:t>+</m:t>
                        </m:r>
                        <m:r>
                          <a:rPr lang="en-US" altLang="ja-JP" b="0" i="1" smtClean="0">
                            <a:latin typeface="Cambria Math" panose="02040503050406030204" pitchFamily="18" charset="0"/>
                          </a:rPr>
                          <m:t>𝜅</m:t>
                        </m:r>
                      </m:e>
                    </m:d>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𝐼𝑁</m:t>
                        </m:r>
                      </m:sup>
                    </m:sSup>
                  </m:oMath>
                </a14:m>
                <a:endParaRPr lang="en-US" altLang="ja-JP" dirty="0"/>
              </a:p>
              <a:p>
                <a:pPr lvl="1"/>
                <a14:m>
                  <m:oMath xmlns:m="http://schemas.openxmlformats.org/officeDocument/2006/math">
                    <m:r>
                      <a:rPr lang="en-US" altLang="ja-JP" b="0" i="1" smtClean="0">
                        <a:latin typeface="Cambria Math" panose="02040503050406030204" pitchFamily="18" charset="0"/>
                      </a:rPr>
                      <m:t>−</m:t>
                    </m:r>
                    <m:r>
                      <a:rPr lang="en-US" altLang="ja-JP" b="0" i="1" smtClean="0">
                        <a:latin typeface="Cambria Math" panose="02040503050406030204" pitchFamily="18" charset="0"/>
                      </a:rPr>
                      <m:t>𝛽</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𝐵</m:t>
                        </m:r>
                        <m:r>
                          <a:rPr lang="en-US" altLang="ja-JP" b="0" i="1" smtClean="0">
                            <a:latin typeface="Cambria Math" panose="02040503050406030204" pitchFamily="18" charset="0"/>
                          </a:rPr>
                          <m:t>′</m:t>
                        </m:r>
                      </m:e>
                      <m:sup>
                        <m:r>
                          <a:rPr lang="en-US" altLang="ja-JP" b="0" i="1" smtClean="0">
                            <a:latin typeface="Cambria Math" panose="02040503050406030204" pitchFamily="18" charset="0"/>
                          </a:rPr>
                          <m:t>′</m:t>
                        </m:r>
                      </m:sup>
                    </m:sSup>
                    <m:d>
                      <m:dPr>
                        <m:ctrlPr>
                          <a:rPr lang="en-US" altLang="ja-JP" b="0" i="1" smtClean="0">
                            <a:latin typeface="Cambria Math" panose="02040503050406030204" pitchFamily="18" charset="0"/>
                          </a:rPr>
                        </m:ctrlPr>
                      </m:dPr>
                      <m:e>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e>
                    </m:d>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𝑃𝑆</m:t>
                        </m:r>
                      </m:sup>
                    </m:sSup>
                    <m:r>
                      <a:rPr lang="en-US" altLang="ja-JP" b="0" i="1" smtClean="0">
                        <a:latin typeface="Cambria Math" panose="02040503050406030204" pitchFamily="18" charset="0"/>
                      </a:rPr>
                      <m:t>&gt;0</m:t>
                    </m:r>
                  </m:oMath>
                </a14:m>
                <a:r>
                  <a:rPr lang="ja-JP" altLang="en-US" dirty="0"/>
                  <a:t>に注意</a:t>
                </a:r>
                <a:endParaRPr lang="en-US" altLang="ja-JP" dirty="0"/>
              </a:p>
              <a:p>
                <a:r>
                  <a:rPr kumimoji="1" lang="ja-JP" altLang="en-US" dirty="0"/>
                  <a:t>結局、</a:t>
                </a:r>
                <a14:m>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𝑃𝑆</m:t>
                        </m:r>
                      </m:sup>
                    </m:sSup>
                    <m:r>
                      <a:rPr kumimoji="1" lang="en-US" altLang="ja-JP" b="0" i="1" smtClean="0">
                        <a:latin typeface="Cambria Math" panose="02040503050406030204" pitchFamily="18" charset="0"/>
                      </a:rPr>
                      <m:t>&lt;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𝑄</m:t>
                        </m:r>
                      </m:e>
                      <m:sup>
                        <m:r>
                          <a:rPr kumimoji="1" lang="en-US" altLang="ja-JP" b="0" i="1" smtClean="0">
                            <a:latin typeface="Cambria Math" panose="02040503050406030204" pitchFamily="18" charset="0"/>
                          </a:rPr>
                          <m:t>𝐼𝑁</m:t>
                        </m:r>
                      </m:sup>
                    </m:sSup>
                  </m:oMath>
                </a14:m>
                <a:r>
                  <a:rPr kumimoji="1" lang="ja-JP" altLang="en-US" dirty="0"/>
                  <a:t>であり、ホールドアップ問題を解決できない</a:t>
                </a:r>
                <a:r>
                  <a:rPr lang="ja-JP" altLang="en-US" dirty="0"/>
                  <a:t>が、</a:t>
                </a:r>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𝑄</m:t>
                        </m:r>
                      </m:e>
                      <m:sup>
                        <m:r>
                          <a:rPr lang="en-US" altLang="ja-JP" b="0" i="1" smtClean="0">
                            <a:latin typeface="Cambria Math" panose="02040503050406030204" pitchFamily="18" charset="0"/>
                          </a:rPr>
                          <m:t>𝑁𝐴</m:t>
                        </m:r>
                      </m:sup>
                    </m:sSup>
                  </m:oMath>
                </a14:m>
                <a:r>
                  <a:rPr kumimoji="1" lang="ja-JP" altLang="en-US" dirty="0"/>
                  <a:t>よりは大きくなる可能性がある。</a:t>
                </a:r>
                <a:endParaRPr kumimoji="1" lang="en-US" altLang="ja-JP" dirty="0"/>
              </a:p>
              <a:p>
                <a:r>
                  <a:rPr lang="en-US" altLang="ja-JP" dirty="0"/>
                  <a:t>※</a:t>
                </a:r>
                <a:r>
                  <a:rPr lang="ja-JP" altLang="en-US" dirty="0"/>
                  <a:t>ファンドが枯渇するときとの違いは、</a:t>
                </a:r>
                <a14:m>
                  <m:oMath xmlns:m="http://schemas.openxmlformats.org/officeDocument/2006/math">
                    <m:r>
                      <a:rPr lang="en-US" altLang="ja-JP" b="0" i="1" smtClean="0">
                        <a:latin typeface="Cambria Math" panose="02040503050406030204" pitchFamily="18" charset="0"/>
                      </a:rPr>
                      <m:t>𝑇</m:t>
                    </m:r>
                  </m:oMath>
                </a14:m>
                <a:r>
                  <a:rPr kumimoji="1" lang="ja-JP" altLang="en-US" dirty="0"/>
                  <a:t>の依存性。</a:t>
                </a:r>
              </a:p>
            </p:txBody>
          </p:sp>
        </mc:Choice>
        <mc:Fallback>
          <p:sp>
            <p:nvSpPr>
              <p:cNvPr id="3" name="コンテンツ プレースホルダー 2">
                <a:extLst>
                  <a:ext uri="{FF2B5EF4-FFF2-40B4-BE49-F238E27FC236}">
                    <a16:creationId xmlns:a16="http://schemas.microsoft.com/office/drawing/2014/main" id="{89E76D71-09F7-87BB-4EA1-87330A0591DF}"/>
                  </a:ext>
                </a:extLst>
              </p:cNvPr>
              <p:cNvSpPr>
                <a:spLocks noGrp="1" noRot="1" noChangeAspect="1" noMove="1" noResize="1" noEditPoints="1" noAdjustHandles="1" noChangeArrowheads="1" noChangeShapeType="1" noTextEdit="1"/>
              </p:cNvSpPr>
              <p:nvPr>
                <p:ph idx="1"/>
              </p:nvPr>
            </p:nvSpPr>
            <p:spPr>
              <a:blipFill>
                <a:blip r:embed="rId3"/>
                <a:stretch>
                  <a:fillRect l="-1043" t="-2941" b="-168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077542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44669</TotalTime>
  <Words>10678</Words>
  <Application>Microsoft Office PowerPoint</Application>
  <PresentationFormat>ワイド画面</PresentationFormat>
  <Paragraphs>697</Paragraphs>
  <Slides>66</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66</vt:i4>
      </vt:variant>
    </vt:vector>
  </HeadingPairs>
  <TitlesOfParts>
    <vt:vector size="72" baseType="lpstr">
      <vt:lpstr>Meiryo UI</vt:lpstr>
      <vt:lpstr>游ゴシック</vt:lpstr>
      <vt:lpstr>游ゴシック Light</vt:lpstr>
      <vt:lpstr>Arial</vt:lpstr>
      <vt:lpstr>Cambria Math</vt:lpstr>
      <vt:lpstr>Office テーマ</vt:lpstr>
      <vt:lpstr>Advance Market Commitment (事前買取コミットメント)とは</vt:lpstr>
      <vt:lpstr>AMCと「その他イノベーション促進の仕組み」との比較</vt:lpstr>
      <vt:lpstr>Designing Advance Market Commitments for New Vaccines</vt:lpstr>
      <vt:lpstr>設定①</vt:lpstr>
      <vt:lpstr>ホールドアップ問題</vt:lpstr>
      <vt:lpstr>AMCのフレームワークを導入する</vt:lpstr>
      <vt:lpstr>AMC① : ファンドが有限時間で枯渇</vt:lpstr>
      <vt:lpstr>AMC② : ファンドが枯渇しないとき</vt:lpstr>
      <vt:lpstr>AMC② : ファンドサイズがQに依存</vt:lpstr>
      <vt:lpstr>AMC② : ファンドサイズがQに依存</vt:lpstr>
      <vt:lpstr>AMC③ : Supply Commitment</vt:lpstr>
      <vt:lpstr>AMC③ : Supply Commitment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Introduction①</vt:lpstr>
      <vt:lpstr>Introduction ②</vt:lpstr>
      <vt:lpstr>Introduction ③</vt:lpstr>
      <vt:lpstr>Introduction ④</vt:lpstr>
      <vt:lpstr>2. Model ①</vt:lpstr>
      <vt:lpstr>Model ②</vt:lpstr>
      <vt:lpstr>Model ③</vt:lpstr>
      <vt:lpstr>Model ④</vt:lpstr>
      <vt:lpstr>Model ⑤</vt:lpstr>
      <vt:lpstr>Nash交渉について</vt:lpstr>
      <vt:lpstr>Model 6</vt:lpstr>
      <vt:lpstr>3. Technologically Close Products</vt:lpstr>
      <vt:lpstr>3.1 Integrated Benchmark</vt:lpstr>
      <vt:lpstr>補足</vt:lpstr>
      <vt:lpstr>3.2 Benchmark without AMC</vt:lpstr>
      <vt:lpstr>補足</vt:lpstr>
      <vt:lpstr>AMCが取り組もうとしているホールドアップ問題</vt:lpstr>
      <vt:lpstr>3.3 Principle of Full Capacity Utilization</vt:lpstr>
      <vt:lpstr>3.4 Framework AMC</vt:lpstr>
      <vt:lpstr>企業の取り分</vt:lpstr>
      <vt:lpstr>3.5 Perpetual Subsidy</vt:lpstr>
      <vt:lpstr>Prop. 4</vt:lpstr>
      <vt:lpstr>Lerner index</vt:lpstr>
      <vt:lpstr>Prop. 5</vt:lpstr>
      <vt:lpstr>3.6 Supply Commitment</vt:lpstr>
      <vt:lpstr>Prop.6 </vt:lpstr>
      <vt:lpstr>PowerPoint プレゼンテーション</vt:lpstr>
      <vt:lpstr>3.7 Forcing Contract</vt:lpstr>
      <vt:lpstr>補足 : 契約と組織の経済学　柳川 Chap1. 不完備契約の考え方</vt:lpstr>
      <vt:lpstr>不完備契約のケース</vt:lpstr>
      <vt:lpstr>住民側が権利を持っている場合</vt:lpstr>
      <vt:lpstr>Chap.2 不完備契約理論の基礎</vt:lpstr>
      <vt:lpstr>ナッシュ交渉解</vt:lpstr>
      <vt:lpstr>ホールドアップ問題</vt:lpstr>
      <vt:lpstr>Chap.13 不完備契約モデル : 理論</vt:lpstr>
      <vt:lpstr>モデル1 : ホールドアップ問題</vt:lpstr>
      <vt:lpstr>補足 (ゲーム理論, 岡田章, Chap. 8)</vt:lpstr>
      <vt:lpstr>定義8.1 ２人交渉問題  (two-person bargaining problem)</vt:lpstr>
      <vt:lpstr>定義8.2</vt:lpstr>
      <vt:lpstr>定義8.3</vt:lpstr>
      <vt:lpstr>重要な概念</vt:lpstr>
      <vt:lpstr>ナッシュが提示した交渉解fが満たすべき4つの公理</vt:lpstr>
      <vt:lpstr>4つの公理のイメージ</vt:lpstr>
      <vt:lpstr>定理8.1</vt:lpstr>
      <vt:lpstr>8.6.5 収穫分配契約の交渉</vt:lpstr>
      <vt:lpstr>続き</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Advance Market Commitments for New Vaccines</dc:title>
  <dc:creator>航 小松原</dc:creator>
  <cp:lastModifiedBy>航 小松原</cp:lastModifiedBy>
  <cp:revision>1</cp:revision>
  <dcterms:created xsi:type="dcterms:W3CDTF">2023-11-01T02:10:21Z</dcterms:created>
  <dcterms:modified xsi:type="dcterms:W3CDTF">2023-12-13T10:55:31Z</dcterms:modified>
</cp:coreProperties>
</file>